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6" name="Shape 166"/>
          <p:cNvSpPr/>
          <p:nvPr>
            <p:ph type="sldImg"/>
          </p:nvPr>
        </p:nvSpPr>
        <p:spPr>
          <a:xfrm>
            <a:off x="1143000" y="685800"/>
            <a:ext cx="4572000" cy="3429000"/>
          </a:xfrm>
          <a:prstGeom prst="rect">
            <a:avLst/>
          </a:prstGeom>
        </p:spPr>
        <p:txBody>
          <a:bodyPr/>
          <a:lstStyle/>
          <a:p>
            <a:pPr/>
          </a:p>
        </p:txBody>
      </p:sp>
      <p:sp>
        <p:nvSpPr>
          <p:cNvPr id="167" name="Shape 16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p:spTree>
      <p:nvGrpSpPr>
        <p:cNvPr id="1" name=""/>
        <p:cNvGrpSpPr/>
        <p:nvPr/>
      </p:nvGrpSpPr>
      <p:grpSpPr>
        <a:xfrm>
          <a:off x="0" y="0"/>
          <a:ext cx="0" cy="0"/>
          <a:chOff x="0" y="0"/>
          <a:chExt cx="0" cy="0"/>
        </a:xfrm>
      </p:grpSpPr>
      <p:sp>
        <p:nvSpPr>
          <p:cNvPr id="11" name="Auteur et date"/>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Auteur et date</a:t>
            </a:r>
          </a:p>
        </p:txBody>
      </p:sp>
      <p:sp>
        <p:nvSpPr>
          <p:cNvPr id="12" name="Titre de la présentation"/>
          <p:cNvSpPr txBox="1"/>
          <p:nvPr>
            <p:ph type="title" hasCustomPrompt="1"/>
          </p:nvPr>
        </p:nvSpPr>
        <p:spPr>
          <a:xfrm>
            <a:off x="1206496" y="2574991"/>
            <a:ext cx="21971004" cy="4648201"/>
          </a:xfrm>
          <a:prstGeom prst="rect">
            <a:avLst/>
          </a:prstGeom>
        </p:spPr>
        <p:txBody>
          <a:bodyPr anchor="b"/>
          <a:lstStyle>
            <a:lvl1pPr>
              <a:defRPr spc="-232" sz="11600"/>
            </a:lvl1pPr>
          </a:lstStyle>
          <a:p>
            <a:pPr/>
            <a:r>
              <a:t>Titre de la présentation</a:t>
            </a:r>
          </a:p>
        </p:txBody>
      </p:sp>
      <p:sp>
        <p:nvSpPr>
          <p:cNvPr id="13" name="Texte niveau 1…"/>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Sous-titre de la présentation</a:t>
            </a:r>
          </a:p>
          <a:p>
            <a:pPr lvl="1"/>
            <a:r>
              <a:t/>
            </a:r>
          </a:p>
          <a:p>
            <a:pPr lvl="2"/>
            <a:r>
              <a:t/>
            </a:r>
          </a:p>
          <a:p>
            <a:pPr lvl="3"/>
            <a:r>
              <a:t/>
            </a:r>
          </a:p>
          <a:p>
            <a:pPr lvl="4"/>
            <a:r>
              <a:t/>
            </a:r>
          </a:p>
        </p:txBody>
      </p:sp>
      <p:sp>
        <p:nvSpPr>
          <p:cNvPr id="14"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éclaration">
    <p:spTree>
      <p:nvGrpSpPr>
        <p:cNvPr id="1" name=""/>
        <p:cNvGrpSpPr/>
        <p:nvPr/>
      </p:nvGrpSpPr>
      <p:grpSpPr>
        <a:xfrm>
          <a:off x="0" y="0"/>
          <a:ext cx="0" cy="0"/>
          <a:chOff x="0" y="0"/>
          <a:chExt cx="0" cy="0"/>
        </a:xfrm>
      </p:grpSpPr>
      <p:sp>
        <p:nvSpPr>
          <p:cNvPr id="98" name="Texte niveau 1…"/>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Déclaration</a:t>
            </a:r>
          </a:p>
          <a:p>
            <a:pPr lvl="1"/>
            <a:r>
              <a:t/>
            </a:r>
          </a:p>
          <a:p>
            <a:pPr lvl="2"/>
            <a:r>
              <a:t/>
            </a:r>
          </a:p>
          <a:p>
            <a:pPr lvl="3"/>
            <a:r>
              <a:t/>
            </a:r>
          </a:p>
          <a:p>
            <a:pPr lvl="4"/>
            <a:r>
              <a:t/>
            </a:r>
          </a:p>
        </p:txBody>
      </p:sp>
      <p:sp>
        <p:nvSpPr>
          <p:cNvPr id="9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ait important">
    <p:spTree>
      <p:nvGrpSpPr>
        <p:cNvPr id="1" name=""/>
        <p:cNvGrpSpPr/>
        <p:nvPr/>
      </p:nvGrpSpPr>
      <p:grpSpPr>
        <a:xfrm>
          <a:off x="0" y="0"/>
          <a:ext cx="0" cy="0"/>
          <a:chOff x="0" y="0"/>
          <a:chExt cx="0" cy="0"/>
        </a:xfrm>
      </p:grpSpPr>
      <p:sp>
        <p:nvSpPr>
          <p:cNvPr id="106" name="Texte niveau 1…"/>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100 %</a:t>
            </a:r>
          </a:p>
          <a:p>
            <a:pPr lvl="1"/>
            <a:r>
              <a:t/>
            </a:r>
          </a:p>
          <a:p>
            <a:pPr lvl="2"/>
            <a:r>
              <a:t/>
            </a:r>
          </a:p>
          <a:p>
            <a:pPr lvl="3"/>
            <a:r>
              <a:t/>
            </a:r>
          </a:p>
          <a:p>
            <a:pPr lvl="4"/>
            <a:r>
              <a:t/>
            </a:r>
          </a:p>
        </p:txBody>
      </p:sp>
      <p:sp>
        <p:nvSpPr>
          <p:cNvPr id="107" name="Données clés"/>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Données clés</a:t>
            </a:r>
          </a:p>
        </p:txBody>
      </p:sp>
      <p:sp>
        <p:nvSpPr>
          <p:cNvPr id="10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Texte niveau 1…"/>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 Citation notable »</a:t>
            </a:r>
          </a:p>
          <a:p>
            <a:pPr lvl="1"/>
            <a:r>
              <a:t/>
            </a:r>
          </a:p>
          <a:p>
            <a:pPr lvl="2"/>
            <a:r>
              <a:t/>
            </a:r>
          </a:p>
          <a:p>
            <a:pPr lvl="3"/>
            <a:r>
              <a:t/>
            </a:r>
          </a:p>
          <a:p>
            <a:pPr lvl="4"/>
            <a:r>
              <a:t/>
            </a:r>
          </a:p>
        </p:txBody>
      </p:sp>
      <p:sp>
        <p:nvSpPr>
          <p:cNvPr id="11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124" name="Image"/>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25" name="Image"/>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26" name="Image"/>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2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Image"/>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35" name="Numéro de diapositive"/>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42"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149" name="Texte du titre"/>
          <p:cNvSpPr txBox="1"/>
          <p:nvPr>
            <p:ph type="title"/>
          </p:nvPr>
        </p:nvSpPr>
        <p:spPr>
          <a:xfrm>
            <a:off x="1689100" y="355600"/>
            <a:ext cx="21005800" cy="2286000"/>
          </a:xfrm>
          <a:prstGeom prst="rect">
            <a:avLst/>
          </a:prstGeom>
        </p:spPr>
        <p:txBody>
          <a:bodyPr anchor="ctr"/>
          <a:lstStyle>
            <a:lvl1pPr algn="ctr" defTabSz="825500">
              <a:lnSpc>
                <a:spcPct val="100000"/>
              </a:lnSpc>
              <a:defRPr b="0" spc="0" sz="11200">
                <a:latin typeface="Helvetica Neue Medium"/>
                <a:ea typeface="Helvetica Neue Medium"/>
                <a:cs typeface="Helvetica Neue Medium"/>
                <a:sym typeface="Helvetica Neue Medium"/>
              </a:defRPr>
            </a:lvl1pPr>
          </a:lstStyle>
          <a:p>
            <a:pPr/>
            <a:r>
              <a:t>Texte du titre</a:t>
            </a:r>
          </a:p>
        </p:txBody>
      </p:sp>
      <p:sp>
        <p:nvSpPr>
          <p:cNvPr id="150" name="Texte niveau 1…"/>
          <p:cNvSpPr txBox="1"/>
          <p:nvPr>
            <p:ph type="body" idx="1"/>
          </p:nvPr>
        </p:nvSpPr>
        <p:spPr>
          <a:xfrm>
            <a:off x="1689100" y="3149600"/>
            <a:ext cx="21005800" cy="9296400"/>
          </a:xfrm>
          <a:prstGeom prst="rect">
            <a:avLst/>
          </a:prstGeom>
        </p:spPr>
        <p:txBody>
          <a:bodyPr anchor="ctr"/>
          <a:lstStyle>
            <a:lvl1pPr marL="635000" indent="-635000" defTabSz="825500">
              <a:lnSpc>
                <a:spcPct val="100000"/>
              </a:lnSpc>
              <a:spcBef>
                <a:spcPts val="5900"/>
              </a:spcBef>
              <a:buSzPct val="125000"/>
            </a:lvl1pPr>
            <a:lvl2pPr marL="1270000" indent="-635000" defTabSz="825500">
              <a:lnSpc>
                <a:spcPct val="100000"/>
              </a:lnSpc>
              <a:spcBef>
                <a:spcPts val="5900"/>
              </a:spcBef>
              <a:buSzPct val="125000"/>
            </a:lvl2pPr>
            <a:lvl3pPr marL="1905000" indent="-635000" defTabSz="825500">
              <a:lnSpc>
                <a:spcPct val="100000"/>
              </a:lnSpc>
              <a:spcBef>
                <a:spcPts val="5900"/>
              </a:spcBef>
              <a:buSzPct val="125000"/>
            </a:lvl3pPr>
            <a:lvl4pPr marL="2540000" indent="-635000" defTabSz="825500">
              <a:lnSpc>
                <a:spcPct val="100000"/>
              </a:lnSpc>
              <a:spcBef>
                <a:spcPts val="5900"/>
              </a:spcBef>
              <a:buSzPct val="125000"/>
            </a:lvl4pPr>
            <a:lvl5pPr marL="3175000" indent="-635000" defTabSz="825500">
              <a:lnSpc>
                <a:spcPct val="100000"/>
              </a:lnSpc>
              <a:spcBef>
                <a:spcPts val="5900"/>
              </a:spcBef>
              <a:buSzPct val="125000"/>
            </a:lvl5pPr>
          </a:lstStyle>
          <a:p>
            <a:pPr/>
            <a:r>
              <a:t>Texte niveau 1</a:t>
            </a:r>
          </a:p>
          <a:p>
            <a:pPr lvl="1"/>
            <a:r>
              <a:t>Texte niveau 2</a:t>
            </a:r>
          </a:p>
          <a:p>
            <a:pPr lvl="2"/>
            <a:r>
              <a:t>Texte niveau 3</a:t>
            </a:r>
          </a:p>
          <a:p>
            <a:pPr lvl="3"/>
            <a:r>
              <a:t>Texte niveau 4</a:t>
            </a:r>
          </a:p>
          <a:p>
            <a:pPr lvl="4"/>
            <a:r>
              <a:t>Texte niveau 5</a:t>
            </a:r>
          </a:p>
        </p:txBody>
      </p:sp>
      <p:sp>
        <p:nvSpPr>
          <p:cNvPr id="151" name="Numéro de diapositive"/>
          <p:cNvSpPr txBox="1"/>
          <p:nvPr>
            <p:ph type="sldNum" sz="quarter" idx="2"/>
          </p:nvPr>
        </p:nvSpPr>
        <p:spPr>
          <a:xfrm>
            <a:off x="11959031" y="13081000"/>
            <a:ext cx="453238" cy="461059"/>
          </a:xfrm>
          <a:prstGeom prst="rect">
            <a:avLst/>
          </a:prstGeom>
        </p:spPr>
        <p:txBody>
          <a:bodyPr anchor="t"/>
          <a:lstStyle>
            <a:lvl1pPr defTabSz="825500">
              <a:defRPr sz="2400">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58" name="Texte du titre"/>
          <p:cNvSpPr txBox="1"/>
          <p:nvPr>
            <p:ph type="title"/>
          </p:nvPr>
        </p:nvSpPr>
        <p:spPr>
          <a:xfrm>
            <a:off x="1778000" y="2298700"/>
            <a:ext cx="20828000" cy="4648200"/>
          </a:xfrm>
          <a:prstGeom prst="rect">
            <a:avLst/>
          </a:prstGeom>
        </p:spPr>
        <p:txBody>
          <a:bodyPr anchor="b"/>
          <a:lstStyle>
            <a:lvl1pPr algn="ctr" defTabSz="825500">
              <a:lnSpc>
                <a:spcPct val="100000"/>
              </a:lnSpc>
              <a:defRPr b="0" spc="0" sz="11200">
                <a:latin typeface="Helvetica Neue Medium"/>
                <a:ea typeface="Helvetica Neue Medium"/>
                <a:cs typeface="Helvetica Neue Medium"/>
                <a:sym typeface="Helvetica Neue Medium"/>
              </a:defRPr>
            </a:lvl1pPr>
          </a:lstStyle>
          <a:p>
            <a:pPr/>
            <a:r>
              <a:t>Texte du titre</a:t>
            </a:r>
          </a:p>
        </p:txBody>
      </p:sp>
      <p:sp>
        <p:nvSpPr>
          <p:cNvPr id="159" name="Texte niveau 1…"/>
          <p:cNvSpPr txBox="1"/>
          <p:nvPr>
            <p:ph type="body" sz="quarter" idx="1"/>
          </p:nvPr>
        </p:nvSpPr>
        <p:spPr>
          <a:xfrm>
            <a:off x="1778000" y="7073900"/>
            <a:ext cx="20828000" cy="1587500"/>
          </a:xfrm>
          <a:prstGeom prst="rect">
            <a:avLst/>
          </a:prstGeom>
        </p:spPr>
        <p:txBody>
          <a:bodyPr/>
          <a:lstStyle>
            <a:lvl1pPr marL="0" indent="0" algn="ctr" defTabSz="825500">
              <a:lnSpc>
                <a:spcPct val="100000"/>
              </a:lnSpc>
              <a:spcBef>
                <a:spcPts val="0"/>
              </a:spcBef>
              <a:buSzTx/>
              <a:buNone/>
              <a:defRPr sz="5400"/>
            </a:lvl1pPr>
            <a:lvl2pPr marL="0" indent="0" algn="ctr" defTabSz="825500">
              <a:lnSpc>
                <a:spcPct val="100000"/>
              </a:lnSpc>
              <a:spcBef>
                <a:spcPts val="0"/>
              </a:spcBef>
              <a:buSzTx/>
              <a:buNone/>
              <a:defRPr sz="5400"/>
            </a:lvl2pPr>
            <a:lvl3pPr marL="0" indent="0" algn="ctr" defTabSz="825500">
              <a:lnSpc>
                <a:spcPct val="100000"/>
              </a:lnSpc>
              <a:spcBef>
                <a:spcPts val="0"/>
              </a:spcBef>
              <a:buSzTx/>
              <a:buNone/>
              <a:defRPr sz="5400"/>
            </a:lvl3pPr>
            <a:lvl4pPr marL="0" indent="0" algn="ctr" defTabSz="825500">
              <a:lnSpc>
                <a:spcPct val="100000"/>
              </a:lnSpc>
              <a:spcBef>
                <a:spcPts val="0"/>
              </a:spcBef>
              <a:buSzTx/>
              <a:buNone/>
              <a:defRPr sz="5400"/>
            </a:lvl4pPr>
            <a:lvl5pPr marL="0" indent="0" algn="ctr" defTabSz="825500">
              <a:lnSpc>
                <a:spcPct val="100000"/>
              </a:lnSpc>
              <a:spcBef>
                <a:spcPts val="0"/>
              </a:spcBef>
              <a:buSzTx/>
              <a:buNone/>
              <a:defRPr sz="5400"/>
            </a:lvl5pPr>
          </a:lstStyle>
          <a:p>
            <a:pPr/>
            <a:r>
              <a:t>Texte niveau 1</a:t>
            </a:r>
          </a:p>
          <a:p>
            <a:pPr lvl="1"/>
            <a:r>
              <a:t>Texte niveau 2</a:t>
            </a:r>
          </a:p>
          <a:p>
            <a:pPr lvl="2"/>
            <a:r>
              <a:t>Texte niveau 3</a:t>
            </a:r>
          </a:p>
          <a:p>
            <a:pPr lvl="3"/>
            <a:r>
              <a:t>Texte niveau 4</a:t>
            </a:r>
          </a:p>
          <a:p>
            <a:pPr lvl="4"/>
            <a:r>
              <a:t>Texte niveau 5</a:t>
            </a:r>
          </a:p>
        </p:txBody>
      </p:sp>
      <p:sp>
        <p:nvSpPr>
          <p:cNvPr id="160" name="Numéro de diapositive"/>
          <p:cNvSpPr txBox="1"/>
          <p:nvPr>
            <p:ph type="sldNum" sz="quarter" idx="2"/>
          </p:nvPr>
        </p:nvSpPr>
        <p:spPr>
          <a:xfrm>
            <a:off x="11959031" y="13081000"/>
            <a:ext cx="453238" cy="461059"/>
          </a:xfrm>
          <a:prstGeom prst="rect">
            <a:avLst/>
          </a:prstGeom>
        </p:spPr>
        <p:txBody>
          <a:bodyPr anchor="t"/>
          <a:lstStyle>
            <a:lvl1pPr defTabSz="825500">
              <a:defRPr sz="2400">
                <a:latin typeface="Helvetica Neue Light"/>
                <a:ea typeface="Helvetica Neue Light"/>
                <a:cs typeface="Helvetica Neue Light"/>
                <a:sym typeface="Helvetica Neue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hoto">
    <p:spTree>
      <p:nvGrpSpPr>
        <p:cNvPr id="1" name=""/>
        <p:cNvGrpSpPr/>
        <p:nvPr/>
      </p:nvGrpSpPr>
      <p:grpSpPr>
        <a:xfrm>
          <a:off x="0" y="0"/>
          <a:ext cx="0" cy="0"/>
          <a:chOff x="0" y="0"/>
          <a:chExt cx="0" cy="0"/>
        </a:xfrm>
      </p:grpSpPr>
      <p:sp>
        <p:nvSpPr>
          <p:cNvPr id="21" name="666699290_02_crop_3159x1892.jpg"/>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Titre de la présentation"/>
          <p:cNvSpPr txBox="1"/>
          <p:nvPr>
            <p:ph type="title" hasCustomPrompt="1"/>
          </p:nvPr>
        </p:nvSpPr>
        <p:spPr>
          <a:xfrm>
            <a:off x="1206500" y="7124700"/>
            <a:ext cx="21971000" cy="4648200"/>
          </a:xfrm>
          <a:prstGeom prst="rect">
            <a:avLst/>
          </a:prstGeom>
        </p:spPr>
        <p:txBody>
          <a:bodyPr anchor="b"/>
          <a:lstStyle>
            <a:lvl1pPr>
              <a:defRPr spc="-232" sz="11600"/>
            </a:lvl1pPr>
          </a:lstStyle>
          <a:p>
            <a:pPr/>
            <a:r>
              <a:t>Titre de la présentation</a:t>
            </a:r>
          </a:p>
        </p:txBody>
      </p:sp>
      <p:sp>
        <p:nvSpPr>
          <p:cNvPr id="23" name="Auteur et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Auteur et date</a:t>
            </a:r>
          </a:p>
        </p:txBody>
      </p:sp>
      <p:sp>
        <p:nvSpPr>
          <p:cNvPr id="24" name="Texte niveau 1…"/>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Sous-titre de la présentation</a:t>
            </a:r>
          </a:p>
          <a:p>
            <a:pPr lvl="1"/>
            <a:r>
              <a:t/>
            </a:r>
          </a:p>
          <a:p>
            <a:pPr lvl="2"/>
            <a:r>
              <a:t/>
            </a:r>
          </a:p>
          <a:p>
            <a:pPr lvl="3"/>
            <a:r>
              <a:t/>
            </a:r>
          </a:p>
          <a:p>
            <a:pPr lvl="4"/>
            <a:r>
              <a:t/>
            </a:r>
          </a:p>
        </p:txBody>
      </p:sp>
      <p:sp>
        <p:nvSpPr>
          <p:cNvPr id="2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utre titre et photo">
    <p:spTree>
      <p:nvGrpSpPr>
        <p:cNvPr id="1" name=""/>
        <p:cNvGrpSpPr/>
        <p:nvPr/>
      </p:nvGrpSpPr>
      <p:grpSpPr>
        <a:xfrm>
          <a:off x="0" y="0"/>
          <a:ext cx="0" cy="0"/>
          <a:chOff x="0" y="0"/>
          <a:chExt cx="0" cy="0"/>
        </a:xfrm>
      </p:grpSpPr>
      <p:sp>
        <p:nvSpPr>
          <p:cNvPr id="32" name="910457886_1434x1669.jpg"/>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Titre de diapositive"/>
          <p:cNvSpPr txBox="1"/>
          <p:nvPr>
            <p:ph type="title" hasCustomPrompt="1"/>
          </p:nvPr>
        </p:nvSpPr>
        <p:spPr>
          <a:xfrm>
            <a:off x="1206500" y="1270000"/>
            <a:ext cx="9779000" cy="5882273"/>
          </a:xfrm>
          <a:prstGeom prst="rect">
            <a:avLst/>
          </a:prstGeom>
        </p:spPr>
        <p:txBody>
          <a:bodyPr anchor="b"/>
          <a:lstStyle/>
          <a:p>
            <a:pPr/>
            <a:r>
              <a:t>Titre de diapositive</a:t>
            </a:r>
          </a:p>
        </p:txBody>
      </p:sp>
      <p:sp>
        <p:nvSpPr>
          <p:cNvPr id="34" name="Texte niveau 1…"/>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Sous-titre de diapositive</a:t>
            </a:r>
          </a:p>
          <a:p>
            <a:pPr lvl="1"/>
            <a:r>
              <a:t/>
            </a:r>
          </a:p>
          <a:p>
            <a:pPr lvl="2"/>
            <a:r>
              <a:t/>
            </a:r>
          </a:p>
          <a:p>
            <a:pPr lvl="3"/>
            <a:r>
              <a:t/>
            </a:r>
          </a:p>
          <a:p>
            <a:pPr lvl="4"/>
            <a:r>
              <a:t/>
            </a:r>
          </a:p>
        </p:txBody>
      </p:sp>
      <p:sp>
        <p:nvSpPr>
          <p:cNvPr id="35" name="Numéro de diapositive"/>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42" name="Titre de diapositive"/>
          <p:cNvSpPr txBox="1"/>
          <p:nvPr>
            <p:ph type="title" hasCustomPrompt="1"/>
          </p:nvPr>
        </p:nvSpPr>
        <p:spPr>
          <a:prstGeom prst="rect">
            <a:avLst/>
          </a:prstGeom>
        </p:spPr>
        <p:txBody>
          <a:bodyPr/>
          <a:lstStyle/>
          <a:p>
            <a:pPr/>
            <a:r>
              <a:t>Titre de diapositive</a:t>
            </a:r>
          </a:p>
        </p:txBody>
      </p:sp>
      <p:sp>
        <p:nvSpPr>
          <p:cNvPr id="43" name="Sous-titre de diapositiv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Sous-titre de diapositive</a:t>
            </a:r>
          </a:p>
        </p:txBody>
      </p:sp>
      <p:sp>
        <p:nvSpPr>
          <p:cNvPr id="44" name="Texte niveau 1…"/>
          <p:cNvSpPr txBox="1"/>
          <p:nvPr>
            <p:ph type="body" idx="1" hasCustomPrompt="1"/>
          </p:nvPr>
        </p:nvSpPr>
        <p:spPr>
          <a:prstGeom prst="rect">
            <a:avLst/>
          </a:prstGeom>
        </p:spPr>
        <p:txBody>
          <a:bodyPr/>
          <a:lstStyle/>
          <a:p>
            <a:pPr/>
            <a:r>
              <a:t>Texte de puce de diapositive</a:t>
            </a:r>
          </a:p>
          <a:p>
            <a:pPr lvl="1"/>
            <a:r>
              <a:t/>
            </a:r>
          </a:p>
          <a:p>
            <a:pPr lvl="2"/>
            <a:r>
              <a:t/>
            </a:r>
          </a:p>
          <a:p>
            <a:pPr lvl="3"/>
            <a:r>
              <a:t/>
            </a:r>
          </a:p>
          <a:p>
            <a:pPr lvl="4"/>
            <a:r>
              <a:t/>
            </a:r>
          </a:p>
        </p:txBody>
      </p:sp>
      <p:sp>
        <p:nvSpPr>
          <p:cNvPr id="4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52" name="Texte niveau 1…"/>
          <p:cNvSpPr txBox="1"/>
          <p:nvPr>
            <p:ph type="body" idx="1" hasCustomPrompt="1"/>
          </p:nvPr>
        </p:nvSpPr>
        <p:spPr>
          <a:prstGeom prst="rect">
            <a:avLst/>
          </a:prstGeom>
        </p:spPr>
        <p:txBody>
          <a:bodyPr numCol="2" spcCol="1098550"/>
          <a:lstStyle/>
          <a:p>
            <a:pPr/>
            <a:r>
              <a:t>Texte de puce de diapositive</a:t>
            </a:r>
          </a:p>
          <a:p>
            <a:pPr lvl="1"/>
            <a:r>
              <a:t/>
            </a:r>
          </a:p>
          <a:p>
            <a:pPr lvl="2"/>
            <a:r>
              <a:t/>
            </a:r>
          </a:p>
          <a:p>
            <a:pPr lvl="3"/>
            <a:r>
              <a:t/>
            </a:r>
          </a:p>
          <a:p>
            <a:pPr lvl="4"/>
            <a:r>
              <a:t/>
            </a:r>
          </a:p>
        </p:txBody>
      </p:sp>
      <p:sp>
        <p:nvSpPr>
          <p:cNvPr id="5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0" name="Sous-titre de diapositiv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Sous-titre de diapositive</a:t>
            </a:r>
          </a:p>
        </p:txBody>
      </p:sp>
      <p:sp>
        <p:nvSpPr>
          <p:cNvPr id="61" name="Texte niveau 1…"/>
          <p:cNvSpPr txBox="1"/>
          <p:nvPr>
            <p:ph type="body" sz="half" idx="1" hasCustomPrompt="1"/>
          </p:nvPr>
        </p:nvSpPr>
        <p:spPr>
          <a:xfrm>
            <a:off x="1206500" y="4248504"/>
            <a:ext cx="9779000" cy="8256630"/>
          </a:xfrm>
          <a:prstGeom prst="rect">
            <a:avLst/>
          </a:prstGeom>
        </p:spPr>
        <p:txBody>
          <a:bodyPr/>
          <a:lstStyle/>
          <a:p>
            <a:pPr/>
            <a:r>
              <a:t>Texte de puce de diapositive</a:t>
            </a:r>
          </a:p>
          <a:p>
            <a:pPr lvl="1"/>
            <a:r>
              <a:t/>
            </a:r>
          </a:p>
          <a:p>
            <a:pPr lvl="2"/>
            <a:r>
              <a:t/>
            </a:r>
          </a:p>
          <a:p>
            <a:pPr lvl="3"/>
            <a:r>
              <a:t/>
            </a:r>
          </a:p>
          <a:p>
            <a:pPr lvl="4"/>
            <a:r>
              <a:t/>
            </a:r>
          </a:p>
        </p:txBody>
      </p:sp>
      <p:sp>
        <p:nvSpPr>
          <p:cNvPr id="62" name="660384004_1290x1720.jpg"/>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Titre de diapositive"/>
          <p:cNvSpPr txBox="1"/>
          <p:nvPr>
            <p:ph type="title" hasCustomPrompt="1"/>
          </p:nvPr>
        </p:nvSpPr>
        <p:spPr>
          <a:xfrm>
            <a:off x="1206500" y="1079500"/>
            <a:ext cx="9779000" cy="1435100"/>
          </a:xfrm>
          <a:prstGeom prst="rect">
            <a:avLst/>
          </a:prstGeom>
        </p:spPr>
        <p:txBody>
          <a:bodyPr/>
          <a:lstStyle/>
          <a:p>
            <a:pPr/>
            <a:r>
              <a:t>Titre de diapositive</a:t>
            </a:r>
          </a:p>
        </p:txBody>
      </p:sp>
      <p:sp>
        <p:nvSpPr>
          <p:cNvPr id="64"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Titre de section"/>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Titre de section</a:t>
            </a:r>
          </a:p>
        </p:txBody>
      </p:sp>
      <p:sp>
        <p:nvSpPr>
          <p:cNvPr id="72" name="Numéro de diapositive"/>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seulement">
    <p:spTree>
      <p:nvGrpSpPr>
        <p:cNvPr id="1" name=""/>
        <p:cNvGrpSpPr/>
        <p:nvPr/>
      </p:nvGrpSpPr>
      <p:grpSpPr>
        <a:xfrm>
          <a:off x="0" y="0"/>
          <a:ext cx="0" cy="0"/>
          <a:chOff x="0" y="0"/>
          <a:chExt cx="0" cy="0"/>
        </a:xfrm>
      </p:grpSpPr>
      <p:sp>
        <p:nvSpPr>
          <p:cNvPr id="79" name="Titre de diapositive"/>
          <p:cNvSpPr txBox="1"/>
          <p:nvPr>
            <p:ph type="title" hasCustomPrompt="1"/>
          </p:nvPr>
        </p:nvSpPr>
        <p:spPr>
          <a:xfrm>
            <a:off x="1206500" y="1079500"/>
            <a:ext cx="21971000" cy="1434949"/>
          </a:xfrm>
          <a:prstGeom prst="rect">
            <a:avLst/>
          </a:prstGeom>
        </p:spPr>
        <p:txBody>
          <a:bodyPr/>
          <a:lstStyle/>
          <a:p>
            <a:pPr/>
            <a:r>
              <a:t>Titre de diapositive</a:t>
            </a:r>
          </a:p>
        </p:txBody>
      </p:sp>
      <p:sp>
        <p:nvSpPr>
          <p:cNvPr id="80" name="Sous-titre de diapositiv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Sous-titre de diapositive</a:t>
            </a:r>
          </a:p>
        </p:txBody>
      </p:sp>
      <p:sp>
        <p:nvSpPr>
          <p:cNvPr id="8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rdre du jour">
    <p:spTree>
      <p:nvGrpSpPr>
        <p:cNvPr id="1" name=""/>
        <p:cNvGrpSpPr/>
        <p:nvPr/>
      </p:nvGrpSpPr>
      <p:grpSpPr>
        <a:xfrm>
          <a:off x="0" y="0"/>
          <a:ext cx="0" cy="0"/>
          <a:chOff x="0" y="0"/>
          <a:chExt cx="0" cy="0"/>
        </a:xfrm>
      </p:grpSpPr>
      <p:sp>
        <p:nvSpPr>
          <p:cNvPr id="88" name="Titre de l’ordre du jour"/>
          <p:cNvSpPr txBox="1"/>
          <p:nvPr>
            <p:ph type="title" hasCustomPrompt="1"/>
          </p:nvPr>
        </p:nvSpPr>
        <p:spPr>
          <a:xfrm>
            <a:off x="1206500" y="1079500"/>
            <a:ext cx="21971000" cy="1435100"/>
          </a:xfrm>
          <a:prstGeom prst="rect">
            <a:avLst/>
          </a:prstGeom>
        </p:spPr>
        <p:txBody>
          <a:bodyPr/>
          <a:lstStyle/>
          <a:p>
            <a:pPr/>
            <a:r>
              <a:t>Titre de l’ordre du jour</a:t>
            </a:r>
          </a:p>
        </p:txBody>
      </p:sp>
      <p:sp>
        <p:nvSpPr>
          <p:cNvPr id="89" name="Sous-titre de l’ordre du jour"/>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Sous-titre de l’ordre du jour</a:t>
            </a:r>
          </a:p>
        </p:txBody>
      </p:sp>
      <p:sp>
        <p:nvSpPr>
          <p:cNvPr id="90" name="Texte niveau 1…"/>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Rubriques de l’ordre du jour</a:t>
            </a:r>
          </a:p>
          <a:p>
            <a:pPr lvl="1"/>
            <a:r>
              <a:t/>
            </a:r>
          </a:p>
          <a:p>
            <a:pPr lvl="2"/>
            <a:r>
              <a:t/>
            </a:r>
          </a:p>
          <a:p>
            <a:pPr lvl="3"/>
            <a:r>
              <a:t/>
            </a:r>
          </a:p>
          <a:p>
            <a:pPr lvl="4"/>
            <a:r>
              <a:t/>
            </a:r>
          </a:p>
        </p:txBody>
      </p:sp>
      <p:sp>
        <p:nvSpPr>
          <p:cNvPr id="9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re de diapositive"/>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Titre de diapositive</a:t>
            </a:r>
          </a:p>
        </p:txBody>
      </p:sp>
      <p:sp>
        <p:nvSpPr>
          <p:cNvPr id="3" name="Texte niveau 1…"/>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Texte de puce de diapositive</a:t>
            </a:r>
          </a:p>
          <a:p>
            <a:pPr lvl="1"/>
            <a:r>
              <a:t/>
            </a:r>
          </a:p>
          <a:p>
            <a:pPr lvl="2"/>
            <a:r>
              <a:t/>
            </a:r>
          </a:p>
          <a:p>
            <a:pPr lvl="3"/>
            <a:r>
              <a:t/>
            </a:r>
          </a:p>
          <a:p>
            <a:pPr lvl="4"/>
            <a:r>
              <a:t/>
            </a:r>
          </a:p>
        </p:txBody>
      </p:sp>
      <p:sp>
        <p:nvSpPr>
          <p:cNvPr id="4" name="Numéro de diapositive"/>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png"/><Relationship Id="rId7" Type="http://schemas.openxmlformats.org/officeDocument/2006/relationships/image" Target="../media/image14.png"/><Relationship Id="rId8" Type="http://schemas.openxmlformats.org/officeDocument/2006/relationships/image" Target="../media/image15.png"/><Relationship Id="rId9" Type="http://schemas.openxmlformats.org/officeDocument/2006/relationships/image" Target="../media/image16.png"/><Relationship Id="rId10" Type="http://schemas.openxmlformats.org/officeDocument/2006/relationships/image" Target="../media/image17.png"/><Relationship Id="rId11" Type="http://schemas.openxmlformats.org/officeDocument/2006/relationships/image" Target="../media/image18.png"/><Relationship Id="rId12" Type="http://schemas.openxmlformats.org/officeDocument/2006/relationships/image" Target="../media/image19.png"/><Relationship Id="rId13" Type="http://schemas.openxmlformats.org/officeDocument/2006/relationships/image" Target="../media/image20.png"/><Relationship Id="rId14" Type="http://schemas.openxmlformats.org/officeDocument/2006/relationships/image" Target="../media/image2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image" Target="../media/image27.png"/><Relationship Id="rId8" Type="http://schemas.openxmlformats.org/officeDocument/2006/relationships/image" Target="../media/image28.png"/><Relationship Id="rId9" Type="http://schemas.openxmlformats.org/officeDocument/2006/relationships/image" Target="../media/image29.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30.png"/><Relationship Id="rId3" Type="http://schemas.openxmlformats.org/officeDocument/2006/relationships/image" Target="../media/image31.png"/><Relationship Id="rId4" Type="http://schemas.openxmlformats.org/officeDocument/2006/relationships/image" Target="../media/image32.png"/><Relationship Id="rId5" Type="http://schemas.openxmlformats.org/officeDocument/2006/relationships/image" Target="../media/image33.png"/><Relationship Id="rId6" Type="http://schemas.openxmlformats.org/officeDocument/2006/relationships/image" Target="../media/image34.png"/><Relationship Id="rId7" Type="http://schemas.openxmlformats.org/officeDocument/2006/relationships/image" Target="../media/image35.png"/><Relationship Id="rId8" Type="http://schemas.openxmlformats.org/officeDocument/2006/relationships/image" Target="../media/image36.png"/><Relationship Id="rId9" Type="http://schemas.openxmlformats.org/officeDocument/2006/relationships/image" Target="../media/image37.png"/><Relationship Id="rId10" Type="http://schemas.openxmlformats.org/officeDocument/2006/relationships/image" Target="../media/image38.png"/><Relationship Id="rId11" Type="http://schemas.openxmlformats.org/officeDocument/2006/relationships/image" Target="../media/image39.png"/><Relationship Id="rId12" Type="http://schemas.openxmlformats.org/officeDocument/2006/relationships/image" Target="../media/image40.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image" Target="../media/image41.png"/><Relationship Id="rId3" Type="http://schemas.openxmlformats.org/officeDocument/2006/relationships/image" Target="../media/image42.png"/><Relationship Id="rId4" Type="http://schemas.openxmlformats.org/officeDocument/2006/relationships/image" Target="../media/image43.png"/><Relationship Id="rId5" Type="http://schemas.openxmlformats.org/officeDocument/2006/relationships/image" Target="../media/image44.png"/><Relationship Id="rId6" Type="http://schemas.openxmlformats.org/officeDocument/2006/relationships/image" Target="../media/image45.png"/><Relationship Id="rId7" Type="http://schemas.openxmlformats.org/officeDocument/2006/relationships/image" Target="../media/image46.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Pour l’équipe de recherche : Patrick Picard, ppicard3@gmail.com"/>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Pour l’équipe de recherche : Patrick Picard, ppicard3@gmail.com</a:t>
            </a:r>
          </a:p>
        </p:txBody>
      </p:sp>
      <p:sp>
        <p:nvSpPr>
          <p:cNvPr id="170" name="Cité éducative Arras"/>
          <p:cNvSpPr txBox="1"/>
          <p:nvPr>
            <p:ph type="ctrTitle"/>
          </p:nvPr>
        </p:nvSpPr>
        <p:spPr>
          <a:xfrm>
            <a:off x="1206498" y="-1056669"/>
            <a:ext cx="21971004" cy="4648201"/>
          </a:xfrm>
          <a:prstGeom prst="rect">
            <a:avLst/>
          </a:prstGeom>
        </p:spPr>
        <p:txBody>
          <a:bodyPr/>
          <a:lstStyle/>
          <a:p>
            <a:pPr/>
            <a:r>
              <a:t>Cité éducative Arras </a:t>
            </a:r>
          </a:p>
        </p:txBody>
      </p:sp>
      <p:sp>
        <p:nvSpPr>
          <p:cNvPr id="171" name="les extraits d’entretiens ci-après ont été sélectionnés dans le but de nourrir des échanges entre professionnels concernés par la mise en oeuvre de la Cité Educative d’Arras.…"/>
          <p:cNvSpPr txBox="1"/>
          <p:nvPr>
            <p:ph type="subTitle" sz="half" idx="1"/>
          </p:nvPr>
        </p:nvSpPr>
        <p:spPr>
          <a:xfrm>
            <a:off x="1206500" y="5309234"/>
            <a:ext cx="21971000" cy="4832927"/>
          </a:xfrm>
          <a:prstGeom prst="rect">
            <a:avLst/>
          </a:prstGeom>
        </p:spPr>
        <p:txBody>
          <a:bodyPr/>
          <a:lstStyle/>
          <a:p>
            <a:pPr defTabSz="511809">
              <a:defRPr sz="3409"/>
            </a:pPr>
            <a:r>
              <a:t>les extraits d’entretiens ci-après ont été sélectionnés dans le but de nourrir des échanges entre professionnels concernés par la mise en oeuvre de la Cité Educative d’Arras.</a:t>
            </a:r>
          </a:p>
          <a:p>
            <a:pPr defTabSz="511809">
              <a:defRPr sz="3409"/>
            </a:pPr>
          </a:p>
          <a:p>
            <a:pPr defTabSz="511809">
              <a:defRPr sz="3409"/>
            </a:pPr>
            <a:r>
              <a:t>Il est vous proposé par le groupe d’évaluation « IFE » </a:t>
            </a:r>
          </a:p>
          <a:p>
            <a:pPr defTabSz="511809">
              <a:defRPr sz="3409"/>
            </a:pPr>
            <a:r>
              <a:t>1. de choisir parmi les quatre thématique une ou plusieurs pour lesquelles vous êtes le plus intéressé</a:t>
            </a:r>
          </a:p>
          <a:p>
            <a:pPr defTabSz="511809">
              <a:defRPr sz="3409"/>
            </a:pPr>
            <a:r>
              <a:t>2. de tenter de catégoriser les différents extraits de discours, de voir en quoi ils vont dans le même sens ou au contraire s’opposent</a:t>
            </a:r>
          </a:p>
          <a:p>
            <a:pPr defTabSz="511809">
              <a:defRPr sz="3409"/>
            </a:pPr>
            <a:r>
              <a:t>3. si vous le souhaitez de vous déclarer volontaire pour participer à un petit groupe de réflexion sur la question choisie, selon une modalité et une date à définir ensuite entre participants.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4 thématiques proposées"/>
          <p:cNvSpPr txBox="1"/>
          <p:nvPr>
            <p:ph type="title"/>
          </p:nvPr>
        </p:nvSpPr>
        <p:spPr>
          <a:xfrm>
            <a:off x="1778000" y="-1484592"/>
            <a:ext cx="20828000" cy="4648201"/>
          </a:xfrm>
          <a:prstGeom prst="rect">
            <a:avLst/>
          </a:prstGeom>
        </p:spPr>
        <p:txBody>
          <a:bodyPr/>
          <a:lstStyle/>
          <a:p>
            <a:pPr/>
            <a:r>
              <a:t>4 thématiques proposées</a:t>
            </a:r>
          </a:p>
        </p:txBody>
      </p:sp>
      <p:sp>
        <p:nvSpPr>
          <p:cNvPr id="174" name="(0-14) réussite scolaire / parcours / transitions / savoirs /scolaire &amp; péri /…"/>
          <p:cNvSpPr txBox="1"/>
          <p:nvPr/>
        </p:nvSpPr>
        <p:spPr>
          <a:xfrm>
            <a:off x="905443" y="4685595"/>
            <a:ext cx="22573114" cy="474801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marL="970121" indent="-970121" algn="l" defTabSz="800735">
              <a:buSzPct val="100000"/>
              <a:buAutoNum type="arabicPeriod" startAt="1"/>
              <a:defRPr sz="5238">
                <a:solidFill>
                  <a:srgbClr val="000000"/>
                </a:solidFill>
              </a:defRPr>
            </a:pPr>
            <a:r>
              <a:t>(0-14) réussite scolaire / parcours / transitions / savoirs /scolaire &amp; péri /</a:t>
            </a:r>
          </a:p>
          <a:p>
            <a:pPr marL="970121" indent="-970121" algn="l" defTabSz="800735">
              <a:buSzPct val="100000"/>
              <a:buAutoNum type="arabicPeriod" startAt="1"/>
              <a:defRPr sz="5238">
                <a:solidFill>
                  <a:srgbClr val="000000"/>
                </a:solidFill>
              </a:defRPr>
            </a:pPr>
            <a:r>
              <a:t>parentalité / pauvreté / accessibilité / mobilité / santé / soins </a:t>
            </a:r>
          </a:p>
          <a:p>
            <a:pPr marL="970121" indent="-970121" algn="l" defTabSz="800735">
              <a:buSzPct val="100000"/>
              <a:buAutoNum type="arabicPeriod" startAt="1"/>
              <a:defRPr sz="5238">
                <a:solidFill>
                  <a:srgbClr val="000000"/>
                </a:solidFill>
              </a:defRPr>
            </a:pPr>
            <a:r>
              <a:t>(14-25) adolescence / citoyenneté / laïcité / insertion/ appropriation spatiale &amp; culturelle / accessibilité / numérique</a:t>
            </a:r>
          </a:p>
          <a:p>
            <a:pPr marL="970121" indent="-970121" algn="l" defTabSz="800735">
              <a:buSzPct val="100000"/>
              <a:buAutoNum type="arabicPeriod" startAt="1"/>
              <a:defRPr sz="5238">
                <a:solidFill>
                  <a:srgbClr val="000000"/>
                </a:solidFill>
              </a:defRPr>
            </a:pPr>
            <a:r>
              <a:t>dispositifs/pilotage/coordination/conception/action publique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0. généralités"/>
          <p:cNvSpPr txBox="1"/>
          <p:nvPr>
            <p:ph type="title"/>
          </p:nvPr>
        </p:nvSpPr>
        <p:spPr>
          <a:xfrm>
            <a:off x="444030" y="355600"/>
            <a:ext cx="23604682" cy="1075667"/>
          </a:xfrm>
          <a:prstGeom prst="rect">
            <a:avLst/>
          </a:prstGeom>
          <a:solidFill>
            <a:srgbClr val="000000"/>
          </a:solidFill>
        </p:spPr>
        <p:txBody>
          <a:bodyPr/>
          <a:lstStyle>
            <a:lvl1pPr>
              <a:defRPr sz="3200">
                <a:solidFill>
                  <a:srgbClr val="FFFFFF"/>
                </a:solidFill>
              </a:defRPr>
            </a:lvl1pPr>
          </a:lstStyle>
          <a:p>
            <a:pPr/>
            <a:r>
              <a:t>0. généralités</a:t>
            </a:r>
          </a:p>
        </p:txBody>
      </p:sp>
      <p:grpSp>
        <p:nvGrpSpPr>
          <p:cNvPr id="179" name="un territoire dynamique et festif"/>
          <p:cNvGrpSpPr/>
          <p:nvPr/>
        </p:nvGrpSpPr>
        <p:grpSpPr>
          <a:xfrm>
            <a:off x="12282333" y="2108345"/>
            <a:ext cx="4629354" cy="1033222"/>
            <a:chOff x="0" y="0"/>
            <a:chExt cx="4629353" cy="1033221"/>
          </a:xfrm>
        </p:grpSpPr>
        <p:sp>
          <p:nvSpPr>
            <p:cNvPr id="178" name="un territoire dynamique et festif"/>
            <p:cNvSpPr txBox="1"/>
            <p:nvPr/>
          </p:nvSpPr>
          <p:spPr>
            <a:xfrm>
              <a:off x="215900" y="139700"/>
              <a:ext cx="4197554" cy="474422"/>
            </a:xfrm>
            <a:prstGeom prst="rect">
              <a:avLst/>
            </a:prstGeom>
            <a:noFill/>
            <a:ln>
              <a:noFill/>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defTabSz="825500">
                <a:defRPr sz="2300">
                  <a:solidFill>
                    <a:srgbClr val="000000"/>
                  </a:solidFill>
                </a:defRPr>
              </a:lvl1pPr>
            </a:lstStyle>
            <a:p>
              <a:pPr/>
              <a:r>
                <a:t>un territoire dynamique et festif</a:t>
              </a:r>
            </a:p>
          </p:txBody>
        </p:sp>
        <p:pic>
          <p:nvPicPr>
            <p:cNvPr id="177" name="un territoire dynamique et festif un territoire dynamique et festif" descr="un territoire dynamique et festif un territoire dynamique et festif"/>
            <p:cNvPicPr>
              <a:picLocks noChangeAspect="0"/>
            </p:cNvPicPr>
            <p:nvPr/>
          </p:nvPicPr>
          <p:blipFill>
            <a:blip r:embed="rId2">
              <a:extLst/>
            </a:blip>
            <a:stretch>
              <a:fillRect/>
            </a:stretch>
          </p:blipFill>
          <p:spPr>
            <a:xfrm>
              <a:off x="0" y="0"/>
              <a:ext cx="4629354" cy="1033222"/>
            </a:xfrm>
            <a:prstGeom prst="rect">
              <a:avLst/>
            </a:prstGeom>
            <a:effectLst/>
          </p:spPr>
        </p:pic>
      </p:grpSp>
      <p:grpSp>
        <p:nvGrpSpPr>
          <p:cNvPr id="182" name="L'idée, pour moi de la cité éducative, c'est au service du parcours des bénéficiaires de pouvoir avoir accès à une direction et une action commune"/>
          <p:cNvGrpSpPr/>
          <p:nvPr/>
        </p:nvGrpSpPr>
        <p:grpSpPr>
          <a:xfrm>
            <a:off x="653984" y="1929612"/>
            <a:ext cx="8748497" cy="1744422"/>
            <a:chOff x="0" y="0"/>
            <a:chExt cx="8748495" cy="1744421"/>
          </a:xfrm>
        </p:grpSpPr>
        <p:sp>
          <p:nvSpPr>
            <p:cNvPr id="181" name="L'idée, pour moi de la cité éducative, c'est au service du parcours des bénéficiaires de pouvoir avoir accès à une direction et une action commune"/>
            <p:cNvSpPr txBox="1"/>
            <p:nvPr/>
          </p:nvSpPr>
          <p:spPr>
            <a:xfrm>
              <a:off x="215900" y="139700"/>
              <a:ext cx="8316696" cy="11856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L'idée, pour moi de la cité éducative, c'est au service du parcours des bénéficiaires de pouvoir avoir accès à une direction et une action commune</a:t>
              </a:r>
            </a:p>
          </p:txBody>
        </p:sp>
        <p:pic>
          <p:nvPicPr>
            <p:cNvPr id="180" name="L'idée, pour moi de la cité éducative, c'est au service du parcours des bénéficiaires de pouvoir avoir accès à une direction et une action commune L'idée, pour moi de la cité éducative, c'est au service du parcours des bénéficiaires de pouvoir avoir accè" descr="L'idée, pour moi de la cité éducative, c'est au service du parcours des bénéficiaires de pouvoir avoir accès à une direction et une action commune L'idée, pour moi de la cité éducative, c'est au service du parcours des bénéficiaires de pouvoir avoir accès à une direction et une action commune"/>
            <p:cNvPicPr>
              <a:picLocks noChangeAspect="0"/>
            </p:cNvPicPr>
            <p:nvPr/>
          </p:nvPicPr>
          <p:blipFill>
            <a:blip r:embed="rId3">
              <a:extLst/>
            </a:blip>
            <a:stretch>
              <a:fillRect/>
            </a:stretch>
          </p:blipFill>
          <p:spPr>
            <a:xfrm>
              <a:off x="0" y="0"/>
              <a:ext cx="8748496" cy="1744422"/>
            </a:xfrm>
            <a:prstGeom prst="rect">
              <a:avLst/>
            </a:prstGeom>
            <a:effectLst/>
          </p:spPr>
        </p:pic>
      </p:grpSp>
      <p:grpSp>
        <p:nvGrpSpPr>
          <p:cNvPr id="185" name="Avoir des fonds d'urgence  qui permettent vraiment de pouvoir équiper un élève, par son agilité et sa souplesse…"/>
          <p:cNvGrpSpPr/>
          <p:nvPr/>
        </p:nvGrpSpPr>
        <p:grpSpPr>
          <a:xfrm>
            <a:off x="1661955" y="8679266"/>
            <a:ext cx="8748497" cy="1388823"/>
            <a:chOff x="0" y="0"/>
            <a:chExt cx="8748495" cy="1388821"/>
          </a:xfrm>
        </p:grpSpPr>
        <p:sp>
          <p:nvSpPr>
            <p:cNvPr id="184" name="Avoir des fonds d'urgence  qui permettent vraiment de pouvoir équiper un élève, par son agilité et sa souplesse…"/>
            <p:cNvSpPr txBox="1"/>
            <p:nvPr/>
          </p:nvSpPr>
          <p:spPr>
            <a:xfrm>
              <a:off x="215900" y="139700"/>
              <a:ext cx="8316696" cy="8300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Avoir des fonds d'urgence  qui permettent vraiment de pouvoir équiper un élève, par son agilité et sa souplesse…</a:t>
              </a:r>
            </a:p>
          </p:txBody>
        </p:sp>
        <p:pic>
          <p:nvPicPr>
            <p:cNvPr id="183" name="Avoir des fonds d'urgence  qui permettent vraiment de pouvoir équiper un élève, par son agilité et sa souplesse… Avoir des fonds d'urgence  qui permettent vraiment de pouvoir équiper un élève, par son agilité et sa souplesse…" descr="Avoir des fonds d'urgence  qui permettent vraiment de pouvoir équiper un élève, par son agilité et sa souplesse… Avoir des fonds d'urgence  qui permettent vraiment de pouvoir équiper un élève, par son agilité et sa souplesse…"/>
            <p:cNvPicPr>
              <a:picLocks noChangeAspect="0"/>
            </p:cNvPicPr>
            <p:nvPr/>
          </p:nvPicPr>
          <p:blipFill>
            <a:blip r:embed="rId4">
              <a:extLst/>
            </a:blip>
            <a:stretch>
              <a:fillRect/>
            </a:stretch>
          </p:blipFill>
          <p:spPr>
            <a:xfrm>
              <a:off x="0" y="0"/>
              <a:ext cx="8748496" cy="1388822"/>
            </a:xfrm>
            <a:prstGeom prst="rect">
              <a:avLst/>
            </a:prstGeom>
            <a:effectLst/>
          </p:spPr>
        </p:pic>
      </p:grpSp>
      <p:grpSp>
        <p:nvGrpSpPr>
          <p:cNvPr id="188" name="Arras, c'est quoi ? C'est une ville de 40.000 habitants, bien située au niveau géographique, dans la nouvelle région Hauts de France, entre Lille et Amiens. Ça, c'est important. C'est une ville de patrimoine. C'est une ville d'histoire, mais c'est aussi "/>
          <p:cNvGrpSpPr/>
          <p:nvPr/>
        </p:nvGrpSpPr>
        <p:grpSpPr>
          <a:xfrm>
            <a:off x="13495828" y="3393046"/>
            <a:ext cx="10768063" cy="2455622"/>
            <a:chOff x="0" y="0"/>
            <a:chExt cx="10768061" cy="2455621"/>
          </a:xfrm>
        </p:grpSpPr>
        <p:sp>
          <p:nvSpPr>
            <p:cNvPr id="187" name="Arras, c'est quoi ? C'est une ville de 40.000 habitants, bien située au niveau géographique, dans la nouvelle région Hauts de France, entre Lille et Amiens. Ça, c'est important. C'est une ville de patrimoine. C'est une ville d'histoire, mais c'est aussi "/>
            <p:cNvSpPr txBox="1"/>
            <p:nvPr/>
          </p:nvSpPr>
          <p:spPr>
            <a:xfrm>
              <a:off x="215900" y="139700"/>
              <a:ext cx="10336262" cy="18968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Arras, c'est quoi ? C'est une ville de 40.000 habitants, bien située au niveau géographique, dans la nouvelle région Hauts de France, entre Lille et Amiens. Ça, c'est important. C'est une ville de patrimoine. C'est une ville d'histoire, mais c'est aussi une ville dynamique. Mais intégrer aussi qu'il y ait une grosse partie de la population d'Arras qui en quartiers prioritaires de la ville</a:t>
              </a:r>
            </a:p>
          </p:txBody>
        </p:sp>
        <p:pic>
          <p:nvPicPr>
            <p:cNvPr id="186" name="Arras, c'est quoi ? C'est une ville de 40.000 habitants, bien située au niveau géographique, dans la nouvelle région Hauts de France, entre Lille et Amiens. Ça, c'est important. C'est une ville de patrimoine. C'est une ville d'histoire, mais c'est aussi " descr="Arras, c'est quoi ? C'est une ville de 40.000 habitants, bien située au niveau géographique, dans la nouvelle région Hauts de France, entre Lille et Amiens. Ça, c'est important. C'est une ville de patrimoine. C'est une ville d'histoire, mais c'est aussi une ville dynamique. Mais intégrer aussi qu'il y ait une grosse partie de la population d'Arras qui en quartiers prioritaires de la ville Arras, c'est quoi ? C'est une ville de 40.000 habitants, bien située au niveau géographique, dans la nouvelle région Hauts de France, entre Lille et Amiens. Ça, c'est important. C'est une ville de patrimoine. C'est une ville d'histoire, mais c'est aussi une ville dynamique. Mais intégrer aussi qu'il y ait une grosse partie de la population d'Arras qui en quartiers prioritaires de la ville"/>
            <p:cNvPicPr>
              <a:picLocks noChangeAspect="0"/>
            </p:cNvPicPr>
            <p:nvPr/>
          </p:nvPicPr>
          <p:blipFill>
            <a:blip r:embed="rId5">
              <a:extLst/>
            </a:blip>
            <a:stretch>
              <a:fillRect/>
            </a:stretch>
          </p:blipFill>
          <p:spPr>
            <a:xfrm>
              <a:off x="0" y="0"/>
              <a:ext cx="10768062" cy="2455622"/>
            </a:xfrm>
            <a:prstGeom prst="rect">
              <a:avLst/>
            </a:prstGeom>
            <a:effectLst/>
          </p:spPr>
        </p:pic>
      </p:grpSp>
      <p:grpSp>
        <p:nvGrpSpPr>
          <p:cNvPr id="191" name="La ville d'Arras a fait de l'éducation sa priorité, et pas seulement dans les mots ou les paroles politiques. Depuis que je suis arrivé, c'est vraiment dans chaque réunion, à chaque instant, dans chaque instance"/>
          <p:cNvGrpSpPr/>
          <p:nvPr/>
        </p:nvGrpSpPr>
        <p:grpSpPr>
          <a:xfrm>
            <a:off x="13377814" y="6696989"/>
            <a:ext cx="7935426" cy="2100022"/>
            <a:chOff x="0" y="0"/>
            <a:chExt cx="7935424" cy="2100021"/>
          </a:xfrm>
        </p:grpSpPr>
        <p:sp>
          <p:nvSpPr>
            <p:cNvPr id="190" name="La ville d'Arras a fait de l'éducation sa priorité, et pas seulement dans les mots ou les paroles politiques. Depuis que je suis arrivé, c'est vraiment dans chaque réunion, à chaque instant, dans chaque instance"/>
            <p:cNvSpPr txBox="1"/>
            <p:nvPr/>
          </p:nvSpPr>
          <p:spPr>
            <a:xfrm>
              <a:off x="215900" y="139700"/>
              <a:ext cx="7503625" cy="15412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La ville d'Arras a fait de l'éducation sa priorité, et pas seulement dans les mots ou les paroles politiques. Depuis que je suis arrivé, c'est vraiment dans chaque réunion, à chaque instant, dans chaque instance</a:t>
              </a:r>
            </a:p>
          </p:txBody>
        </p:sp>
        <p:pic>
          <p:nvPicPr>
            <p:cNvPr id="189" name="La ville d'Arras a fait de l'éducation sa priorité, et pas seulement dans les mots ou les paroles politiques. Depuis que je suis arrivé, c'est vraiment dans chaque réunion, à chaque instant, dans chaque instance La ville d'Arras a fait de l'éducation sa " descr="La ville d'Arras a fait de l'éducation sa priorité, et pas seulement dans les mots ou les paroles politiques. Depuis que je suis arrivé, c'est vraiment dans chaque réunion, à chaque instant, dans chaque instance La ville d'Arras a fait de l'éducation sa priorité, et pas seulement dans les mots ou les paroles politiques. Depuis que je suis arrivé, c'est vraiment dans chaque réunion, à chaque instant, dans chaque instance"/>
            <p:cNvPicPr>
              <a:picLocks noChangeAspect="0"/>
            </p:cNvPicPr>
            <p:nvPr/>
          </p:nvPicPr>
          <p:blipFill>
            <a:blip r:embed="rId6">
              <a:extLst/>
            </a:blip>
            <a:stretch>
              <a:fillRect/>
            </a:stretch>
          </p:blipFill>
          <p:spPr>
            <a:xfrm>
              <a:off x="0" y="0"/>
              <a:ext cx="7935425" cy="2100022"/>
            </a:xfrm>
            <a:prstGeom prst="rect">
              <a:avLst/>
            </a:prstGeom>
            <a:effectLst/>
          </p:spPr>
        </p:pic>
      </p:grpSp>
      <p:grpSp>
        <p:nvGrpSpPr>
          <p:cNvPr id="194" name="« Cité éducative », c’est un label, non ? Bon, tant mieux si ça existe, mais pourquoi seulement pour certaines villes ?"/>
          <p:cNvGrpSpPr/>
          <p:nvPr/>
        </p:nvGrpSpPr>
        <p:grpSpPr>
          <a:xfrm>
            <a:off x="1422801" y="11079005"/>
            <a:ext cx="8748496" cy="1388822"/>
            <a:chOff x="0" y="0"/>
            <a:chExt cx="8748495" cy="1388821"/>
          </a:xfrm>
        </p:grpSpPr>
        <p:sp>
          <p:nvSpPr>
            <p:cNvPr id="193" name="« Cité éducative », c’est un label, non ? Bon, tant mieux si ça existe, mais pourquoi seulement pour certaines villes ?"/>
            <p:cNvSpPr txBox="1"/>
            <p:nvPr/>
          </p:nvSpPr>
          <p:spPr>
            <a:xfrm>
              <a:off x="215900" y="139700"/>
              <a:ext cx="8316696" cy="8300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 Cité éducative », c’est un label, non ? Bon, tant mieux si ça existe, mais pourquoi seulement pour certaines villes ?</a:t>
              </a:r>
            </a:p>
          </p:txBody>
        </p:sp>
        <p:pic>
          <p:nvPicPr>
            <p:cNvPr id="192" name="« Cité éducative », c’est un label, non ? Bon, tant mieux si ça existe, mais pourquoi seulement pour certaines villes ? « Cité éducative », c’est un label, non ? Bon, tant mieux si ça existe, mais pourquoi seulement pour certaines villes ?" descr="« Cité éducative », c’est un label, non ? Bon, tant mieux si ça existe, mais pourquoi seulement pour certaines villes ? « Cité éducative », c’est un label, non ? Bon, tant mieux si ça existe, mais pourquoi seulement pour certaines villes ?"/>
            <p:cNvPicPr>
              <a:picLocks noChangeAspect="0"/>
            </p:cNvPicPr>
            <p:nvPr/>
          </p:nvPicPr>
          <p:blipFill>
            <a:blip r:embed="rId4">
              <a:extLst/>
            </a:blip>
            <a:stretch>
              <a:fillRect/>
            </a:stretch>
          </p:blipFill>
          <p:spPr>
            <a:xfrm>
              <a:off x="0" y="0"/>
              <a:ext cx="8748496" cy="1388822"/>
            </a:xfrm>
            <a:prstGeom prst="rect">
              <a:avLst/>
            </a:prstGeom>
            <a:effectLst/>
          </p:spPr>
        </p:pic>
      </p:grpSp>
      <p:grpSp>
        <p:nvGrpSpPr>
          <p:cNvPr id="197" name="J'y ai vu vraiment la possibilité de décloisonner, d'envisager les choses différemment, de tester des choses, s'autoriser et dépasser des cadres, des postures et des rôles."/>
          <p:cNvGrpSpPr/>
          <p:nvPr/>
        </p:nvGrpSpPr>
        <p:grpSpPr>
          <a:xfrm>
            <a:off x="13319132" y="11163585"/>
            <a:ext cx="8748497" cy="2100023"/>
            <a:chOff x="0" y="0"/>
            <a:chExt cx="8748495" cy="2100021"/>
          </a:xfrm>
        </p:grpSpPr>
        <p:sp>
          <p:nvSpPr>
            <p:cNvPr id="196" name="J'y ai vu vraiment la possibilité de décloisonner, d'envisager les choses différemment, de tester des choses, s'autoriser et dépasser des cadres, des postures et des rôles."/>
            <p:cNvSpPr txBox="1"/>
            <p:nvPr/>
          </p:nvSpPr>
          <p:spPr>
            <a:xfrm>
              <a:off x="215900" y="139700"/>
              <a:ext cx="8316696" cy="15412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2300">
                  <a:solidFill>
                    <a:srgbClr val="000000"/>
                  </a:solidFill>
                </a:defRPr>
              </a:lvl1pPr>
            </a:lstStyle>
            <a:p>
              <a:pPr/>
              <a:r>
                <a:t>J'y ai vu vraiment la possibilité de décloisonner, d'envisager les choses différemment, de tester des choses, s'autoriser et dépasser des cadres, des postures et des rôles.</a:t>
              </a:r>
            </a:p>
          </p:txBody>
        </p:sp>
        <p:pic>
          <p:nvPicPr>
            <p:cNvPr id="195" name="J'y ai vu vraiment la possibilité de décloisonner, d'envisager les choses différemment, de tester des choses, s'autoriser et dépasser des cadres, des postures et des rôles. J'y ai vu vraiment la possibilité de décloisonner, d'envisager les choses différe" descr="J'y ai vu vraiment la possibilité de décloisonner, d'envisager les choses différemment, de tester des choses, s'autoriser et dépasser des cadres, des postures et des rôles. J'y ai vu vraiment la possibilité de décloisonner, d'envisager les choses différemment, de tester des choses, s'autoriser et dépasser des cadres, des postures et des rôles."/>
            <p:cNvPicPr>
              <a:picLocks noChangeAspect="0"/>
            </p:cNvPicPr>
            <p:nvPr/>
          </p:nvPicPr>
          <p:blipFill>
            <a:blip r:embed="rId7">
              <a:extLst/>
            </a:blip>
            <a:stretch>
              <a:fillRect/>
            </a:stretch>
          </p:blipFill>
          <p:spPr>
            <a:xfrm>
              <a:off x="0" y="0"/>
              <a:ext cx="8748496" cy="2100022"/>
            </a:xfrm>
            <a:prstGeom prst="rect">
              <a:avLst/>
            </a:prstGeom>
            <a:effectLst/>
          </p:spPr>
        </p:pic>
      </p:grpSp>
      <p:grpSp>
        <p:nvGrpSpPr>
          <p:cNvPr id="200" name="Les enjeux pensés dans la cité éducative, moi, je n'ai pas trouvé de l'innovation. On les portait déjà, on les affirmait déjà. Le travail partenarial et compagnie c'étaient déjà des choses qui étaient posées.…"/>
          <p:cNvGrpSpPr/>
          <p:nvPr/>
        </p:nvGrpSpPr>
        <p:grpSpPr>
          <a:xfrm>
            <a:off x="2245195" y="3971406"/>
            <a:ext cx="10062374" cy="3878022"/>
            <a:chOff x="0" y="0"/>
            <a:chExt cx="10062372" cy="3878021"/>
          </a:xfrm>
        </p:grpSpPr>
        <p:sp>
          <p:nvSpPr>
            <p:cNvPr id="199" name="Les enjeux pensés dans la cité éducative, moi, je n'ai pas trouvé de l'innovation. On les portait déjà, on les affirmait déjà. Le travail partenarial et compagnie c'étaient déjà des choses qui étaient posées.…"/>
            <p:cNvSpPr txBox="1"/>
            <p:nvPr/>
          </p:nvSpPr>
          <p:spPr>
            <a:xfrm>
              <a:off x="215900" y="139699"/>
              <a:ext cx="9630573" cy="331922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defTabSz="825500">
                <a:defRPr sz="2300">
                  <a:solidFill>
                    <a:srgbClr val="000000"/>
                  </a:solidFill>
                </a:defRPr>
              </a:pPr>
              <a:r>
                <a:t>Les enjeux pensés dans la cité éducative, moi, je n'ai pas trouvé de l'innovation. On les portait déjà, on les affirmait déjà. Le travail partenarial et compagnie c'étaient déjà des choses qui étaient posées. </a:t>
              </a:r>
            </a:p>
            <a:p>
              <a:pPr defTabSz="825500">
                <a:defRPr sz="2300">
                  <a:solidFill>
                    <a:srgbClr val="000000"/>
                  </a:solidFill>
                </a:defRPr>
              </a:pPr>
              <a:r>
                <a:t>Par contre, l'idée de travailler sur un territoire plus petit, vraiment de décloisonner, de réfléchir au parcours global de l'enfant, de faire un peu du "sur-mesure", de prendre un gamin, dès la structure petite enfance, et de voir comment, après être passé dans toutes les étapes, comment il ressort avec un travail autour de lui , un espèce de programmes d'action, construit pour lui.</a:t>
              </a:r>
            </a:p>
          </p:txBody>
        </p:sp>
        <p:pic>
          <p:nvPicPr>
            <p:cNvPr id="198" name="Les enjeux pensés dans la cité éducative, moi, je n'ai pas trouvé de l'innovation. On les portait déjà, on les affirmait déjà. Le travail partenarial et compagnie c'étaient déjà des choses qui étaient posées.… Les enjeux pensés dans la cité éducative, mo" descr="Les enjeux pensés dans la cité éducative, moi, je n'ai pas trouvé de l'innovation. On les portait déjà, on les affirmait déjà. Le travail partenarial et compagnie c'étaient déjà des choses qui étaient posées.… Les enjeux pensés dans la cité éducative, moi, je n'ai pas trouvé de l'innovation. On les portait déjà, on les affirmait déjà. Le travail partenarial et compagnie c'étaient déjà des choses qui étaient posées. Par contre, l'idée de travailler sur un territoire plus petit, vraiment de décloisonner, de réfléchir au parcours global de l'enfant, de faire un peu du &quot;sur-mesure&quot;, de prendre un gamin, dès la structure petite enfance, et de voir comment, après être passé dans toutes les étapes, comment il ressort avec un travail autour de lui , un espèce de programmes d'action, construit pour lui."/>
            <p:cNvPicPr>
              <a:picLocks noChangeAspect="0"/>
            </p:cNvPicPr>
            <p:nvPr/>
          </p:nvPicPr>
          <p:blipFill>
            <a:blip r:embed="rId8">
              <a:extLst/>
            </a:blip>
            <a:stretch>
              <a:fillRect/>
            </a:stretch>
          </p:blipFill>
          <p:spPr>
            <a:xfrm>
              <a:off x="0" y="-1"/>
              <a:ext cx="10062373" cy="3878023"/>
            </a:xfrm>
            <a:prstGeom prst="rect">
              <a:avLst/>
            </a:prstGeom>
            <a:effectLst/>
          </p:spPr>
        </p:pic>
      </p:grpSp>
      <p:grpSp>
        <p:nvGrpSpPr>
          <p:cNvPr id="203" name="mon regard est très positif pour les cités éducatives, surtout par la capacité du dispositif, entre guillemets, à contraindre les partenaires à aller plus loin dans la manière de diagnostiquer ensemble, de faire ensemble, d'évaluer ensemble"/>
          <p:cNvGrpSpPr/>
          <p:nvPr/>
        </p:nvGrpSpPr>
        <p:grpSpPr>
          <a:xfrm>
            <a:off x="15125867" y="8619210"/>
            <a:ext cx="7935426" cy="2455623"/>
            <a:chOff x="0" y="0"/>
            <a:chExt cx="7935424" cy="2455621"/>
          </a:xfrm>
        </p:grpSpPr>
        <p:sp>
          <p:nvSpPr>
            <p:cNvPr id="202" name="mon regard est très positif pour les cités éducatives, surtout par la capacité du dispositif, entre guillemets, à contraindre les partenaires à aller plus loin dans la manière de diagnostiquer ensemble, de faire ensemble, d'évaluer ensemble"/>
            <p:cNvSpPr txBox="1"/>
            <p:nvPr/>
          </p:nvSpPr>
          <p:spPr>
            <a:xfrm>
              <a:off x="215900" y="139700"/>
              <a:ext cx="7503625" cy="1896822"/>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defTabSz="825500">
                <a:defRPr sz="2300">
                  <a:solidFill>
                    <a:srgbClr val="000000"/>
                  </a:solidFill>
                </a:defRPr>
              </a:pPr>
              <a:r>
                <a:t>mon regard </a:t>
              </a:r>
              <a:r>
                <a:t>est très positif pour les cités éducatives, surtout par la capacité du dispositif, entre guillemets, à contraindre les partenaires à aller plus loin dans la manière de diagnostiquer ensemble, de faire ensemble, d'évaluer ensemble </a:t>
              </a:r>
            </a:p>
          </p:txBody>
        </p:sp>
        <p:pic>
          <p:nvPicPr>
            <p:cNvPr id="201" name="mon regard est très positif pour les cités éducatives, surtout par la capacité du dispositif, entre guillemets, à contraindre les partenaires à aller plus loin dans la manière de diagnostiquer ensemble, de faire ensemble, d'évaluer ensemble mon regard es" descr="mon regard est très positif pour les cités éducatives, surtout par la capacité du dispositif, entre guillemets, à contraindre les partenaires à aller plus loin dans la manière de diagnostiquer ensemble, de faire ensemble, d'évaluer ensemble mon regard est très positif pour les cités éducatives, surtout par la capacité du dispositif, entre guillemets, à contraindre les partenaires à aller plus loin dans la manière de diagnostiquer ensemble, de faire ensemble, d'évaluer ensemble "/>
            <p:cNvPicPr>
              <a:picLocks noChangeAspect="0"/>
            </p:cNvPicPr>
            <p:nvPr/>
          </p:nvPicPr>
          <p:blipFill>
            <a:blip r:embed="rId9">
              <a:extLst/>
            </a:blip>
            <a:stretch>
              <a:fillRect/>
            </a:stretch>
          </p:blipFill>
          <p:spPr>
            <a:xfrm>
              <a:off x="0" y="0"/>
              <a:ext cx="7935425" cy="2455622"/>
            </a:xfrm>
            <a:prstGeom prst="rect">
              <a:avLst/>
            </a:prstGeom>
            <a:effectLst/>
          </p:spPr>
        </p:pic>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1. (0-14) réussite scolaire / parcours / transitions / savoirs /scolaire &amp; péri /"/>
          <p:cNvSpPr txBox="1"/>
          <p:nvPr>
            <p:ph type="title"/>
          </p:nvPr>
        </p:nvSpPr>
        <p:spPr>
          <a:xfrm>
            <a:off x="444030" y="355600"/>
            <a:ext cx="23604682" cy="1075667"/>
          </a:xfrm>
          <a:prstGeom prst="rect">
            <a:avLst/>
          </a:prstGeom>
          <a:solidFill>
            <a:schemeClr val="accent1"/>
          </a:solidFill>
        </p:spPr>
        <p:txBody>
          <a:bodyPr/>
          <a:lstStyle>
            <a:lvl1pPr defTabSz="817244">
              <a:defRPr sz="5346">
                <a:solidFill>
                  <a:srgbClr val="FFFFFF"/>
                </a:solidFill>
              </a:defRPr>
            </a:lvl1pPr>
          </a:lstStyle>
          <a:p>
            <a:pPr/>
            <a:r>
              <a:t>1. (0-14) réussite scolaire / parcours / transitions / savoirs /scolaire &amp; péri /</a:t>
            </a:r>
          </a:p>
        </p:txBody>
      </p:sp>
      <p:grpSp>
        <p:nvGrpSpPr>
          <p:cNvPr id="208" name="Les enseignants ne maîtrisent pas les outils que la Ville est à leur disposition dans les classes. les TBI, par exemple."/>
          <p:cNvGrpSpPr/>
          <p:nvPr/>
        </p:nvGrpSpPr>
        <p:grpSpPr>
          <a:xfrm>
            <a:off x="299867" y="1739381"/>
            <a:ext cx="3488492" cy="1593554"/>
            <a:chOff x="0" y="0"/>
            <a:chExt cx="3488490" cy="1593552"/>
          </a:xfrm>
        </p:grpSpPr>
        <p:sp>
          <p:nvSpPr>
            <p:cNvPr id="207" name="Les enseignants ne maîtrisent pas les outils que la Ville est à leur disposition dans les classes. les TBI, par exemple."/>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enseignants ne maîtrisent pas les outils que la Ville est à leur disposition dans les classes. les TBI, par exemple.</a:t>
              </a:r>
            </a:p>
          </p:txBody>
        </p:sp>
        <p:pic>
          <p:nvPicPr>
            <p:cNvPr id="206" name="Les enseignants ne maîtrisent pas les outils que la Ville est à leur disposition dans les classes. les TBI, par exemple. Les enseignants ne maîtrisent pas les outils que la Ville est à leur disposition dans les classes. les TBI, par exemple." descr="Les enseignants ne maîtrisent pas les outils que la Ville est à leur disposition dans les classes. les TBI, par exemple. Les enseignants ne maîtrisent pas les outils que la Ville est à leur disposition dans les classes. les TBI, par exemple."/>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11" name="La mise en place de la réforme des rythmes scolaires a amené aussi un recrutement massif d'animateurs périscolaire. C’était difficile de trouver des personnes qualifiées pour ces missions-là"/>
          <p:cNvGrpSpPr/>
          <p:nvPr/>
        </p:nvGrpSpPr>
        <p:grpSpPr>
          <a:xfrm>
            <a:off x="4401885" y="1641149"/>
            <a:ext cx="3488492" cy="2279353"/>
            <a:chOff x="0" y="0"/>
            <a:chExt cx="3488490" cy="2279352"/>
          </a:xfrm>
        </p:grpSpPr>
        <p:sp>
          <p:nvSpPr>
            <p:cNvPr id="210" name="La mise en place de la réforme des rythmes scolaires a amené aussi un recrutement massif d'animateurs périscolaire. C’était difficile de trouver des personnes qualifiées pour ces missions-là"/>
            <p:cNvSpPr txBox="1"/>
            <p:nvPr/>
          </p:nvSpPr>
          <p:spPr>
            <a:xfrm>
              <a:off x="215900" y="139700"/>
              <a:ext cx="3056691" cy="1720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La mise en place de la réforme des rythmes scolaires a amené aussi un recrutement massif d'animateurs périscolaire. C’était difficile de trouver des personnes qualifiées pour ces missions-là</a:t>
              </a:r>
            </a:p>
          </p:txBody>
        </p:sp>
        <p:pic>
          <p:nvPicPr>
            <p:cNvPr id="209" name="La mise en place de la réforme des rythmes scolaires a amené aussi un recrutement massif d'animateurs périscolaire. C’était difficile de trouver des personnes qualifiées pour ces missions-là La mise en place de la réforme des rythmes scolaires a amené au" descr="La mise en place de la réforme des rythmes scolaires a amené aussi un recrutement massif d'animateurs périscolaire. C’était difficile de trouver des personnes qualifiées pour ces missions-là La mise en place de la réforme des rythmes scolaires a amené aussi un recrutement massif d'animateurs périscolaire. C’était difficile de trouver des personnes qualifiées pour ces missions-là"/>
            <p:cNvPicPr>
              <a:picLocks noChangeAspect="0"/>
            </p:cNvPicPr>
            <p:nvPr/>
          </p:nvPicPr>
          <p:blipFill>
            <a:blip r:embed="rId3">
              <a:extLst/>
            </a:blip>
            <a:stretch>
              <a:fillRect/>
            </a:stretch>
          </p:blipFill>
          <p:spPr>
            <a:xfrm>
              <a:off x="-1" y="0"/>
              <a:ext cx="3488492" cy="2279353"/>
            </a:xfrm>
            <a:prstGeom prst="rect">
              <a:avLst/>
            </a:prstGeom>
            <a:effectLst/>
          </p:spPr>
        </p:pic>
      </p:grpSp>
      <p:grpSp>
        <p:nvGrpSpPr>
          <p:cNvPr id="214" name="beaucoup (trop ?) d’actions « Cité Educative » sont centrées sur l’Ecole. Parce que le public est captif ?"/>
          <p:cNvGrpSpPr/>
          <p:nvPr/>
        </p:nvGrpSpPr>
        <p:grpSpPr>
          <a:xfrm>
            <a:off x="18167627" y="1559176"/>
            <a:ext cx="3488492" cy="1593553"/>
            <a:chOff x="0" y="0"/>
            <a:chExt cx="3488490" cy="1593552"/>
          </a:xfrm>
        </p:grpSpPr>
        <p:sp>
          <p:nvSpPr>
            <p:cNvPr id="213" name="beaucoup (trop ?) d’actions « Cité Educative » sont centrées sur l’Ecole. Parce que le public est captif ?"/>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beaucoup (trop ?) d’actions « Cité Educative » sont centrées sur l’Ecole. Parce que le public est captif ?</a:t>
              </a:r>
            </a:p>
          </p:txBody>
        </p:sp>
        <p:pic>
          <p:nvPicPr>
            <p:cNvPr id="212" name="beaucoup (trop ?) d’actions « Cité Educative » sont centrées sur l’Ecole. Parce que le public est captif ? beaucoup (trop ?) d’actions « Cité Educative » sont centrées sur l’Ecole. Parce que le public est captif ?" descr="beaucoup (trop ?) d’actions « Cité Educative » sont centrées sur l’Ecole. Parce que le public est captif ? beaucoup (trop ?) d’actions « Cité Educative » sont centrées sur l’Ecole. Parce que le public est captif ?"/>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17" name="je pense qu'il y a eu beaucoup de progrès sur la scolarisation précoce des enfants. C’est une vrai force."/>
          <p:cNvGrpSpPr/>
          <p:nvPr/>
        </p:nvGrpSpPr>
        <p:grpSpPr>
          <a:xfrm>
            <a:off x="8503904" y="1764886"/>
            <a:ext cx="3488492" cy="1593553"/>
            <a:chOff x="0" y="0"/>
            <a:chExt cx="3488490" cy="1593552"/>
          </a:xfrm>
        </p:grpSpPr>
        <p:sp>
          <p:nvSpPr>
            <p:cNvPr id="216" name="je pense qu'il y a eu beaucoup de progrès sur la scolarisation précoce des enfants. C’est une vrai force."/>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je pense qu'il y a eu beaucoup de progrès sur la scolarisation précoce des enfants. C’est une vrai force.</a:t>
              </a:r>
            </a:p>
          </p:txBody>
        </p:sp>
        <p:pic>
          <p:nvPicPr>
            <p:cNvPr id="215" name="je pense qu'il y a eu beaucoup de progrès sur la scolarisation précoce des enfants. C’est une vrai force. je pense qu'il y a eu beaucoup de progrès sur la scolarisation précoce des enfants. C’est une vrai force." descr="je pense qu'il y a eu beaucoup de progrès sur la scolarisation précoce des enfants. C’est une vrai force. je pense qu'il y a eu beaucoup de progrès sur la scolarisation précoce des enfants. C’est une vrai force."/>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20" name="je note cette évolution sur l'écriture du PEDT qui parait pour moi être le document vraiment structurant de la politique éducative."/>
          <p:cNvGrpSpPr/>
          <p:nvPr/>
        </p:nvGrpSpPr>
        <p:grpSpPr>
          <a:xfrm>
            <a:off x="4628728" y="6519334"/>
            <a:ext cx="3488492" cy="1822153"/>
            <a:chOff x="0" y="0"/>
            <a:chExt cx="3488490" cy="1822152"/>
          </a:xfrm>
        </p:grpSpPr>
        <p:sp>
          <p:nvSpPr>
            <p:cNvPr id="219" name="je note cette évolution sur l'écriture du PEDT qui parait pour moi être le document vraiment structurant de la politique éducative."/>
            <p:cNvSpPr txBox="1"/>
            <p:nvPr/>
          </p:nvSpPr>
          <p:spPr>
            <a:xfrm>
              <a:off x="215900" y="139700"/>
              <a:ext cx="305669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je note cette évolution sur l'écriture du PEDT qui parait pour moi être le document vraiment structurant de la politique éducative.</a:t>
              </a:r>
            </a:p>
          </p:txBody>
        </p:sp>
        <p:pic>
          <p:nvPicPr>
            <p:cNvPr id="218" name="je note cette évolution sur l'écriture du PEDT qui parait pour moi être le document vraiment structurant de la politique éducative. je note cette évolution sur l'écriture du PEDT qui parait pour moi être le document vraiment structurant de la politique é" descr="je note cette évolution sur l'écriture du PEDT qui parait pour moi être le document vraiment structurant de la politique éducative. je note cette évolution sur l'écriture du PEDT qui parait pour moi être le document vraiment structurant de la politique éducative."/>
            <p:cNvPicPr>
              <a:picLocks noChangeAspect="0"/>
            </p:cNvPicPr>
            <p:nvPr/>
          </p:nvPicPr>
          <p:blipFill>
            <a:blip r:embed="rId4">
              <a:extLst/>
            </a:blip>
            <a:stretch>
              <a:fillRect/>
            </a:stretch>
          </p:blipFill>
          <p:spPr>
            <a:xfrm>
              <a:off x="-1" y="0"/>
              <a:ext cx="3488492" cy="1822153"/>
            </a:xfrm>
            <a:prstGeom prst="rect">
              <a:avLst/>
            </a:prstGeom>
            <a:effectLst/>
          </p:spPr>
        </p:pic>
      </p:grpSp>
      <p:grpSp>
        <p:nvGrpSpPr>
          <p:cNvPr id="223" name="Le décalage est lié aussi au fait que ce rôle éducatif des mairies n'est pas du tout accepté par nos partenaires, au premier rang desquels l'Éducation nationale. On n'y va pas dans un mode partenarial. On y va au combat, en force."/>
          <p:cNvGrpSpPr/>
          <p:nvPr/>
        </p:nvGrpSpPr>
        <p:grpSpPr>
          <a:xfrm>
            <a:off x="4628728" y="3918077"/>
            <a:ext cx="3488492" cy="2507953"/>
            <a:chOff x="0" y="0"/>
            <a:chExt cx="3488490" cy="2507952"/>
          </a:xfrm>
        </p:grpSpPr>
        <p:sp>
          <p:nvSpPr>
            <p:cNvPr id="222" name="Le décalage est lié aussi au fait que ce rôle éducatif des mairies n'est pas du tout accepté par nos partenaires, au premier rang desquels l'Éducation nationale. On n'y va pas dans un mode partenarial. On y va au combat, en force."/>
            <p:cNvSpPr txBox="1"/>
            <p:nvPr/>
          </p:nvSpPr>
          <p:spPr>
            <a:xfrm>
              <a:off x="215900" y="139700"/>
              <a:ext cx="3056691" cy="1949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décalage est lié aussi au fait que ce rôle éducatif des mairies n'est pas du tout accepté par nos partenaires, au premier rang desquels l'Éducation nationale. On n'y va pas dans un mode partenarial. On y va au combat, en force.</a:t>
              </a:r>
            </a:p>
          </p:txBody>
        </p:sp>
        <p:pic>
          <p:nvPicPr>
            <p:cNvPr id="221" name="Le décalage est lié aussi au fait que ce rôle éducatif des mairies n'est pas du tout accepté par nos partenaires, au premier rang desquels l'Éducation nationale. On n'y va pas dans un mode partenarial. On y va au combat, en force. Le décalage est lié aus" descr="Le décalage est lié aussi au fait que ce rôle éducatif des mairies n'est pas du tout accepté par nos partenaires, au premier rang desquels l'Éducation nationale. On n'y va pas dans un mode partenarial. On y va au combat, en force. Le décalage est lié aussi au fait que ce rôle éducatif des mairies n'est pas du tout accepté par nos partenaires, au premier rang desquels l'Éducation nationale. On n'y va pas dans un mode partenarial. On y va au combat, en force."/>
            <p:cNvPicPr>
              <a:picLocks noChangeAspect="0"/>
            </p:cNvPicPr>
            <p:nvPr/>
          </p:nvPicPr>
          <p:blipFill>
            <a:blip r:embed="rId5">
              <a:extLst/>
            </a:blip>
            <a:stretch>
              <a:fillRect/>
            </a:stretch>
          </p:blipFill>
          <p:spPr>
            <a:xfrm>
              <a:off x="-1" y="0"/>
              <a:ext cx="3488492" cy="2507953"/>
            </a:xfrm>
            <a:prstGeom prst="rect">
              <a:avLst/>
            </a:prstGeom>
            <a:effectLst/>
          </p:spPr>
        </p:pic>
      </p:grpSp>
      <p:grpSp>
        <p:nvGrpSpPr>
          <p:cNvPr id="226" name="Les directeurs n'étaient pas invités au diagnostic PRE. C'est quand même eux qui connaissent le mieux les enfants et les familles. On avait une opposition, non pas de la ville, mais de la MDS. On invoquait le secret professionnel. Le directeur me semble "/>
          <p:cNvGrpSpPr/>
          <p:nvPr/>
        </p:nvGrpSpPr>
        <p:grpSpPr>
          <a:xfrm>
            <a:off x="807867" y="9961785"/>
            <a:ext cx="3488492" cy="3422353"/>
            <a:chOff x="0" y="0"/>
            <a:chExt cx="3488490" cy="3422352"/>
          </a:xfrm>
        </p:grpSpPr>
        <p:sp>
          <p:nvSpPr>
            <p:cNvPr id="225" name="Les directeurs n'étaient pas invités au diagnostic PRE. C'est quand même eux qui connaissent le mieux les enfants et les familles. On avait une opposition, non pas de la ville, mais de la MDS. On invoquait le secret professionnel. Le directeur me semble "/>
            <p:cNvSpPr txBox="1"/>
            <p:nvPr/>
          </p:nvSpPr>
          <p:spPr>
            <a:xfrm>
              <a:off x="215900" y="139700"/>
              <a:ext cx="3056691" cy="2863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directeurs n'étaient pas invités au diagnostic PRE. C'est quand même eux qui connaissent le mieux les enfants et les familles. On avait une opposition, non pas de la ville, mais de la MDS. On invoquait le secret professionnel. Le directeur me semble à même d'apporter des éléments complémentaires dans un diagnostic éducation.</a:t>
              </a:r>
            </a:p>
          </p:txBody>
        </p:sp>
        <p:pic>
          <p:nvPicPr>
            <p:cNvPr id="224" name="Les directeurs n'étaient pas invités au diagnostic PRE. C'est quand même eux qui connaissent le mieux les enfants et les familles. On avait une opposition, non pas de la ville, mais de la MDS. On invoquait le secret professionnel. Le directeur me semble " descr="Les directeurs n'étaient pas invités au diagnostic PRE. C'est quand même eux qui connaissent le mieux les enfants et les familles. On avait une opposition, non pas de la ville, mais de la MDS. On invoquait le secret professionnel. Le directeur me semble à même d'apporter des éléments complémentaires dans un diagnostic éducation. Les directeurs n'étaient pas invités au diagnostic PRE. C'est quand même eux qui connaissent le mieux les enfants et les familles. On avait une opposition, non pas de la ville, mais de la MDS. On invoquait le secret professionnel. Le directeur me semble à même d'apporter des éléments complémentaires dans un diagnostic éducation."/>
            <p:cNvPicPr>
              <a:picLocks noChangeAspect="0"/>
            </p:cNvPicPr>
            <p:nvPr/>
          </p:nvPicPr>
          <p:blipFill>
            <a:blip r:embed="rId6">
              <a:extLst/>
            </a:blip>
            <a:stretch>
              <a:fillRect/>
            </a:stretch>
          </p:blipFill>
          <p:spPr>
            <a:xfrm>
              <a:off x="-1" y="0"/>
              <a:ext cx="3488492" cy="3422353"/>
            </a:xfrm>
            <a:prstGeom prst="rect">
              <a:avLst/>
            </a:prstGeom>
            <a:effectLst/>
          </p:spPr>
        </p:pic>
      </p:grpSp>
      <p:grpSp>
        <p:nvGrpSpPr>
          <p:cNvPr id="229" name="jusqu'à présent au sein du REP, je n'avais pas de moyens financiers."/>
          <p:cNvGrpSpPr/>
          <p:nvPr/>
        </p:nvGrpSpPr>
        <p:grpSpPr>
          <a:xfrm>
            <a:off x="2716314" y="9207761"/>
            <a:ext cx="3488492" cy="1364953"/>
            <a:chOff x="0" y="0"/>
            <a:chExt cx="3488490" cy="1364952"/>
          </a:xfrm>
        </p:grpSpPr>
        <p:sp>
          <p:nvSpPr>
            <p:cNvPr id="228" name="jusqu'à présent au sein du REP, je n'avais pas de moyens financiers."/>
            <p:cNvSpPr txBox="1"/>
            <p:nvPr/>
          </p:nvSpPr>
          <p:spPr>
            <a:xfrm>
              <a:off x="215900" y="139700"/>
              <a:ext cx="305669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jusqu'à présent au sein du REP, je n'avais pas de moyens financiers.</a:t>
              </a:r>
            </a:p>
          </p:txBody>
        </p:sp>
        <p:pic>
          <p:nvPicPr>
            <p:cNvPr id="227" name="jusqu'à présent au sein du REP, je n'avais pas de moyens financiers. jusqu'à présent au sein du REP, je n'avais pas de moyens financiers." descr="jusqu'à présent au sein du REP, je n'avais pas de moyens financiers. jusqu'à présent au sein du REP, je n'avais pas de moyens financiers."/>
            <p:cNvPicPr>
              <a:picLocks noChangeAspect="0"/>
            </p:cNvPicPr>
            <p:nvPr/>
          </p:nvPicPr>
          <p:blipFill>
            <a:blip r:embed="rId7">
              <a:extLst/>
            </a:blip>
            <a:stretch>
              <a:fillRect/>
            </a:stretch>
          </p:blipFill>
          <p:spPr>
            <a:xfrm>
              <a:off x="-1" y="0"/>
              <a:ext cx="3488492" cy="1364953"/>
            </a:xfrm>
            <a:prstGeom prst="rect">
              <a:avLst/>
            </a:prstGeom>
            <a:effectLst/>
          </p:spPr>
        </p:pic>
      </p:grpSp>
      <p:grpSp>
        <p:nvGrpSpPr>
          <p:cNvPr id="232" name="au niveau Education Nationale, ya pas de coordo cité éducative."/>
          <p:cNvGrpSpPr/>
          <p:nvPr/>
        </p:nvGrpSpPr>
        <p:grpSpPr>
          <a:xfrm>
            <a:off x="680867" y="8236705"/>
            <a:ext cx="3488492" cy="1136354"/>
            <a:chOff x="0" y="0"/>
            <a:chExt cx="3488490" cy="1136352"/>
          </a:xfrm>
        </p:grpSpPr>
        <p:sp>
          <p:nvSpPr>
            <p:cNvPr id="231" name="au niveau Education Nationale, ya pas de coordo cité éducative."/>
            <p:cNvSpPr txBox="1"/>
            <p:nvPr/>
          </p:nvSpPr>
          <p:spPr>
            <a:xfrm>
              <a:off x="215900" y="139700"/>
              <a:ext cx="305669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au niveau Education Nationale, ya pas de coordo cité éducative.</a:t>
              </a:r>
            </a:p>
          </p:txBody>
        </p:sp>
        <p:pic>
          <p:nvPicPr>
            <p:cNvPr id="230" name="au niveau Education Nationale, ya pas de coordo cité éducative. au niveau Education Nationale, ya pas de coordo cité éducative." descr="au niveau Education Nationale, ya pas de coordo cité éducative. au niveau Education Nationale, ya pas de coordo cité éducative."/>
            <p:cNvPicPr>
              <a:picLocks noChangeAspect="0"/>
            </p:cNvPicPr>
            <p:nvPr/>
          </p:nvPicPr>
          <p:blipFill>
            <a:blip r:embed="rId8">
              <a:extLst/>
            </a:blip>
            <a:stretch>
              <a:fillRect/>
            </a:stretch>
          </p:blipFill>
          <p:spPr>
            <a:xfrm>
              <a:off x="-1" y="0"/>
              <a:ext cx="3488492" cy="1136353"/>
            </a:xfrm>
            <a:prstGeom prst="rect">
              <a:avLst/>
            </a:prstGeom>
            <a:effectLst/>
          </p:spPr>
        </p:pic>
      </p:grpSp>
      <p:grpSp>
        <p:nvGrpSpPr>
          <p:cNvPr id="235" name="quand on part, c’est comme si on les abandonnait, il le reprochent."/>
          <p:cNvGrpSpPr/>
          <p:nvPr/>
        </p:nvGrpSpPr>
        <p:grpSpPr>
          <a:xfrm>
            <a:off x="753553" y="6612583"/>
            <a:ext cx="3488492" cy="1364953"/>
            <a:chOff x="0" y="0"/>
            <a:chExt cx="3488490" cy="1364952"/>
          </a:xfrm>
        </p:grpSpPr>
        <p:sp>
          <p:nvSpPr>
            <p:cNvPr id="234" name="quand on part, c’est comme si on les abandonnait, il le reprochent."/>
            <p:cNvSpPr txBox="1"/>
            <p:nvPr/>
          </p:nvSpPr>
          <p:spPr>
            <a:xfrm>
              <a:off x="215900" y="139700"/>
              <a:ext cx="305669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quand on part, c’est comme si on les abandonnait, il le reprochent.</a:t>
              </a:r>
            </a:p>
          </p:txBody>
        </p:sp>
        <p:pic>
          <p:nvPicPr>
            <p:cNvPr id="233" name="quand on part, c’est comme si on les abandonnait, il le reprochent. quand on part, c’est comme si on les abandonnait, il le reprochent." descr="quand on part, c’est comme si on les abandonnait, il le reprochent. quand on part, c’est comme si on les abandonnait, il le reprochent."/>
            <p:cNvPicPr>
              <a:picLocks noChangeAspect="0"/>
            </p:cNvPicPr>
            <p:nvPr/>
          </p:nvPicPr>
          <p:blipFill>
            <a:blip r:embed="rId7">
              <a:extLst/>
            </a:blip>
            <a:stretch>
              <a:fillRect/>
            </a:stretch>
          </p:blipFill>
          <p:spPr>
            <a:xfrm>
              <a:off x="-1" y="0"/>
              <a:ext cx="3488492" cy="1364953"/>
            </a:xfrm>
            <a:prstGeom prst="rect">
              <a:avLst/>
            </a:prstGeom>
            <a:effectLst/>
          </p:spPr>
        </p:pic>
      </p:grpSp>
      <p:grpSp>
        <p:nvGrpSpPr>
          <p:cNvPr id="238" name="dans certains milieux, la scolarisation, c'est aussi leur prendre une partie de leurs compétences de parents."/>
          <p:cNvGrpSpPr/>
          <p:nvPr/>
        </p:nvGrpSpPr>
        <p:grpSpPr>
          <a:xfrm>
            <a:off x="753553" y="4722150"/>
            <a:ext cx="3488492" cy="1593554"/>
            <a:chOff x="0" y="0"/>
            <a:chExt cx="3488490" cy="1593552"/>
          </a:xfrm>
        </p:grpSpPr>
        <p:sp>
          <p:nvSpPr>
            <p:cNvPr id="237" name="dans certains milieux, la scolarisation, c'est aussi leur prendre une partie de leurs compétences de parents."/>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dans certains milieux, la scolarisation, c'est aussi leur prendre une partie de leurs compétences de parents.</a:t>
              </a:r>
            </a:p>
          </p:txBody>
        </p:sp>
        <p:pic>
          <p:nvPicPr>
            <p:cNvPr id="236" name="dans certains milieux, la scolarisation, c'est aussi leur prendre une partie de leurs compétences de parents. dans certains milieux, la scolarisation, c'est aussi leur prendre une partie de leurs compétences de parents." descr="dans certains milieux, la scolarisation, c'est aussi leur prendre une partie de leurs compétences de parents. dans certains milieux, la scolarisation, c'est aussi leur prendre une partie de leurs compétences de parents."/>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41" name="La grosse mobilisation, c’est la parentalité, La grosse difficulté, c'est la communication avec les familles allophones"/>
          <p:cNvGrpSpPr/>
          <p:nvPr/>
        </p:nvGrpSpPr>
        <p:grpSpPr>
          <a:xfrm>
            <a:off x="12816598" y="1905417"/>
            <a:ext cx="3488492" cy="1593553"/>
            <a:chOff x="0" y="0"/>
            <a:chExt cx="3488490" cy="1593552"/>
          </a:xfrm>
        </p:grpSpPr>
        <p:sp>
          <p:nvSpPr>
            <p:cNvPr id="240" name="La grosse mobilisation, c’est la parentalité, La grosse difficulté, c'est la communication avec les familles allophones"/>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La grosse mobilisation, c’est la parentalité, La grosse difficulté, c'est la communication avec les familles allophones</a:t>
              </a:r>
            </a:p>
          </p:txBody>
        </p:sp>
        <p:pic>
          <p:nvPicPr>
            <p:cNvPr id="239" name="La grosse mobilisation, c’est la parentalité, La grosse difficulté, c'est la communication avec les familles allophones La grosse mobilisation, c’est la parentalité, La grosse difficulté, c'est la communication avec les familles allophones" descr="La grosse mobilisation, c’est la parentalité, La grosse difficulté, c'est la communication avec les familles allophones La grosse mobilisation, c’est la parentalité, La grosse difficulté, c'est la communication avec les familles allophones"/>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44" name="le travail partenarial avec l'Education nationale qui reste pour moi compliqué dans l'approche"/>
          <p:cNvGrpSpPr/>
          <p:nvPr/>
        </p:nvGrpSpPr>
        <p:grpSpPr>
          <a:xfrm>
            <a:off x="13203226" y="3973120"/>
            <a:ext cx="3488492" cy="1593554"/>
            <a:chOff x="0" y="0"/>
            <a:chExt cx="3488490" cy="1593552"/>
          </a:xfrm>
        </p:grpSpPr>
        <p:sp>
          <p:nvSpPr>
            <p:cNvPr id="243" name="le travail partenarial avec l'Education nationale qui reste pour moi compliqué dans l'approche"/>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travail partenarial avec l'Education nationale qui reste pour moi compliqué dans l'approche</a:t>
              </a:r>
            </a:p>
          </p:txBody>
        </p:sp>
        <p:pic>
          <p:nvPicPr>
            <p:cNvPr id="242" name="le travail partenarial avec l'Education nationale qui reste pour moi compliqué dans l'approche le travail partenarial avec l'Education nationale qui reste pour moi compliqué dans l'approche" descr="le travail partenarial avec l'Education nationale qui reste pour moi compliqué dans l'approche le travail partenarial avec l'Education nationale qui reste pour moi compliqué dans l'approche"/>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47" name="avec le corps professoral, il y a une certaine hiérarchie..."/>
          <p:cNvGrpSpPr/>
          <p:nvPr/>
        </p:nvGrpSpPr>
        <p:grpSpPr>
          <a:xfrm>
            <a:off x="13203226" y="6238130"/>
            <a:ext cx="3488492" cy="1136354"/>
            <a:chOff x="0" y="0"/>
            <a:chExt cx="3488490" cy="1136352"/>
          </a:xfrm>
        </p:grpSpPr>
        <p:sp>
          <p:nvSpPr>
            <p:cNvPr id="246" name="avec le corps professoral, il y a une certaine hiérarchie..."/>
            <p:cNvSpPr txBox="1"/>
            <p:nvPr/>
          </p:nvSpPr>
          <p:spPr>
            <a:xfrm>
              <a:off x="215900" y="139700"/>
              <a:ext cx="305669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avec le corps professoral, il y a une certaine hiérarchie... </a:t>
              </a:r>
            </a:p>
          </p:txBody>
        </p:sp>
        <p:pic>
          <p:nvPicPr>
            <p:cNvPr id="245" name="avec le corps professoral, il y a une certaine hiérarchie... avec le corps professoral, il y a une certaine hiérarchie... " descr="avec le corps professoral, il y a une certaine hiérarchie... avec le corps professoral, il y a une certaine hiérarchie... "/>
            <p:cNvPicPr>
              <a:picLocks noChangeAspect="0"/>
            </p:cNvPicPr>
            <p:nvPr/>
          </p:nvPicPr>
          <p:blipFill>
            <a:blip r:embed="rId8">
              <a:extLst/>
            </a:blip>
            <a:stretch>
              <a:fillRect/>
            </a:stretch>
          </p:blipFill>
          <p:spPr>
            <a:xfrm>
              <a:off x="-1" y="0"/>
              <a:ext cx="3488492" cy="1136353"/>
            </a:xfrm>
            <a:prstGeom prst="rect">
              <a:avLst/>
            </a:prstGeom>
            <a:effectLst/>
          </p:spPr>
        </p:pic>
      </p:grpSp>
      <p:grpSp>
        <p:nvGrpSpPr>
          <p:cNvPr id="250" name="Cité Educative, je retrouve des choses un peu similaires sur le montage des projets en contrat de ville, avec avantages, inconvénients"/>
          <p:cNvGrpSpPr/>
          <p:nvPr/>
        </p:nvGrpSpPr>
        <p:grpSpPr>
          <a:xfrm>
            <a:off x="13203226" y="7893805"/>
            <a:ext cx="3488492" cy="1822154"/>
            <a:chOff x="0" y="0"/>
            <a:chExt cx="3488490" cy="1822152"/>
          </a:xfrm>
        </p:grpSpPr>
        <p:sp>
          <p:nvSpPr>
            <p:cNvPr id="249" name="Cité Educative, je retrouve des choses un peu similaires sur le montage des projets en contrat de ville, avec avantages, inconvénients"/>
            <p:cNvSpPr txBox="1"/>
            <p:nvPr/>
          </p:nvSpPr>
          <p:spPr>
            <a:xfrm>
              <a:off x="215900" y="139700"/>
              <a:ext cx="305669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Cité Educative, je retrouve des choses un peu similaires sur le montage des projets en contrat de ville, avec avantages, inconvénients</a:t>
              </a:r>
            </a:p>
          </p:txBody>
        </p:sp>
        <p:pic>
          <p:nvPicPr>
            <p:cNvPr id="248" name="Cité Educative, je retrouve des choses un peu similaires sur le montage des projets en contrat de ville, avec avantages, inconvénients Cité Educative, je retrouve des choses un peu similaires sur le montage des projets en contrat de ville, avec avantages" descr="Cité Educative, je retrouve des choses un peu similaires sur le montage des projets en contrat de ville, avec avantages, inconvénients Cité Educative, je retrouve des choses un peu similaires sur le montage des projets en contrat de ville, avec avantages, inconvénients"/>
            <p:cNvPicPr>
              <a:picLocks noChangeAspect="0"/>
            </p:cNvPicPr>
            <p:nvPr/>
          </p:nvPicPr>
          <p:blipFill>
            <a:blip r:embed="rId4">
              <a:extLst/>
            </a:blip>
            <a:stretch>
              <a:fillRect/>
            </a:stretch>
          </p:blipFill>
          <p:spPr>
            <a:xfrm>
              <a:off x="-1" y="0"/>
              <a:ext cx="3488492" cy="1822153"/>
            </a:xfrm>
            <a:prstGeom prst="rect">
              <a:avLst/>
            </a:prstGeom>
            <a:effectLst/>
          </p:spPr>
        </p:pic>
      </p:grpSp>
      <p:grpSp>
        <p:nvGrpSpPr>
          <p:cNvPr id="253" name="ils ont des structures au collège qu'on n'a pas à l'élémentaire et encore moins en maternelle. Donc, on est obligé d'aller chercher et de mobiliser les partenaires, d'élaborer des stratégies, d'expérimenter"/>
          <p:cNvGrpSpPr/>
          <p:nvPr/>
        </p:nvGrpSpPr>
        <p:grpSpPr>
          <a:xfrm>
            <a:off x="11416628" y="9688201"/>
            <a:ext cx="3488492" cy="2279353"/>
            <a:chOff x="0" y="0"/>
            <a:chExt cx="3488490" cy="2279352"/>
          </a:xfrm>
        </p:grpSpPr>
        <p:sp>
          <p:nvSpPr>
            <p:cNvPr id="252" name="ils ont des structures au collège qu'on n'a pas à l'élémentaire et encore moins en maternelle. Donc, on est obligé d'aller chercher et de mobiliser les partenaires, d'élaborer des stratégies, d'expérimenter"/>
            <p:cNvSpPr txBox="1"/>
            <p:nvPr/>
          </p:nvSpPr>
          <p:spPr>
            <a:xfrm>
              <a:off x="215900" y="139700"/>
              <a:ext cx="3056691" cy="1720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ils ont des structures au collège qu'on n'a pas à l'élémentaire et encore moins en maternelle. Donc, on est obligé d'aller chercher et de mobiliser les partenaires, d'élaborer des stratégies, d'expérimenter</a:t>
              </a:r>
            </a:p>
          </p:txBody>
        </p:sp>
        <p:pic>
          <p:nvPicPr>
            <p:cNvPr id="251" name="ils ont des structures au collège qu'on n'a pas à l'élémentaire et encore moins en maternelle. Donc, on est obligé d'aller chercher et de mobiliser les partenaires, d'élaborer des stratégies, d'expérimenter ils ont des structures au collège qu'on n'a pas" descr="ils ont des structures au collège qu'on n'a pas à l'élémentaire et encore moins en maternelle. Donc, on est obligé d'aller chercher et de mobiliser les partenaires, d'élaborer des stratégies, d'expérimenter ils ont des structures au collège qu'on n'a pas à l'élémentaire et encore moins en maternelle. Donc, on est obligé d'aller chercher et de mobiliser les partenaires, d'élaborer des stratégies, d'expérimenter"/>
            <p:cNvPicPr>
              <a:picLocks noChangeAspect="0"/>
            </p:cNvPicPr>
            <p:nvPr/>
          </p:nvPicPr>
          <p:blipFill>
            <a:blip r:embed="rId3">
              <a:extLst/>
            </a:blip>
            <a:stretch>
              <a:fillRect/>
            </a:stretch>
          </p:blipFill>
          <p:spPr>
            <a:xfrm>
              <a:off x="-1" y="0"/>
              <a:ext cx="3488492" cy="2279353"/>
            </a:xfrm>
            <a:prstGeom prst="rect">
              <a:avLst/>
            </a:prstGeom>
            <a:effectLst/>
          </p:spPr>
        </p:pic>
      </p:grpSp>
      <p:grpSp>
        <p:nvGrpSpPr>
          <p:cNvPr id="256" name="On n'a plus le temps de se poser, d'avoir le temps de l'analyse"/>
          <p:cNvGrpSpPr/>
          <p:nvPr/>
        </p:nvGrpSpPr>
        <p:grpSpPr>
          <a:xfrm>
            <a:off x="9532704" y="12023076"/>
            <a:ext cx="3488492" cy="1364953"/>
            <a:chOff x="0" y="0"/>
            <a:chExt cx="3488490" cy="1364952"/>
          </a:xfrm>
        </p:grpSpPr>
        <p:sp>
          <p:nvSpPr>
            <p:cNvPr id="255" name="On n'a plus le temps de se poser, d'avoir le temps de l'analyse"/>
            <p:cNvSpPr txBox="1"/>
            <p:nvPr/>
          </p:nvSpPr>
          <p:spPr>
            <a:xfrm>
              <a:off x="215900" y="139700"/>
              <a:ext cx="305669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n'a plus le temps de se poser, d'avoir le temps de l'analyse</a:t>
              </a:r>
            </a:p>
          </p:txBody>
        </p:sp>
        <p:pic>
          <p:nvPicPr>
            <p:cNvPr id="254" name="On n'a plus le temps de se poser, d'avoir le temps de l'analyse On n'a plus le temps de se poser, d'avoir le temps de l'analyse" descr="On n'a plus le temps de se poser, d'avoir le temps de l'analyse On n'a plus le temps de se poser, d'avoir le temps de l'analyse"/>
            <p:cNvPicPr>
              <a:picLocks noChangeAspect="0"/>
            </p:cNvPicPr>
            <p:nvPr/>
          </p:nvPicPr>
          <p:blipFill>
            <a:blip r:embed="rId7">
              <a:extLst/>
            </a:blip>
            <a:stretch>
              <a:fillRect/>
            </a:stretch>
          </p:blipFill>
          <p:spPr>
            <a:xfrm>
              <a:off x="-1" y="0"/>
              <a:ext cx="3488492" cy="1364953"/>
            </a:xfrm>
            <a:prstGeom prst="rect">
              <a:avLst/>
            </a:prstGeom>
            <a:effectLst/>
          </p:spPr>
        </p:pic>
      </p:grpSp>
      <p:grpSp>
        <p:nvGrpSpPr>
          <p:cNvPr id="259" name="Parfois, on n'est même pas informés des projets qui nous concernent !"/>
          <p:cNvGrpSpPr/>
          <p:nvPr/>
        </p:nvGrpSpPr>
        <p:grpSpPr>
          <a:xfrm>
            <a:off x="5324645" y="11917239"/>
            <a:ext cx="3488491" cy="1364953"/>
            <a:chOff x="0" y="0"/>
            <a:chExt cx="3488490" cy="1364952"/>
          </a:xfrm>
        </p:grpSpPr>
        <p:sp>
          <p:nvSpPr>
            <p:cNvPr id="258" name="Parfois, on n'est même pas informés des projets qui nous concernent !"/>
            <p:cNvSpPr txBox="1"/>
            <p:nvPr/>
          </p:nvSpPr>
          <p:spPr>
            <a:xfrm>
              <a:off x="215900" y="139700"/>
              <a:ext cx="305669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Parfois, on n'est même pas informés des projets qui nous concernent !</a:t>
              </a:r>
            </a:p>
          </p:txBody>
        </p:sp>
        <p:pic>
          <p:nvPicPr>
            <p:cNvPr id="257" name="Parfois, on n'est même pas informés des projets qui nous concernent ! Parfois, on n'est même pas informés des projets qui nous concernent !" descr="Parfois, on n'est même pas informés des projets qui nous concernent ! Parfois, on n'est même pas informés des projets qui nous concernent !"/>
            <p:cNvPicPr>
              <a:picLocks noChangeAspect="0"/>
            </p:cNvPicPr>
            <p:nvPr/>
          </p:nvPicPr>
          <p:blipFill>
            <a:blip r:embed="rId7">
              <a:extLst/>
            </a:blip>
            <a:stretch>
              <a:fillRect/>
            </a:stretch>
          </p:blipFill>
          <p:spPr>
            <a:xfrm>
              <a:off x="-1" y="0"/>
              <a:ext cx="3488492" cy="1364953"/>
            </a:xfrm>
            <a:prstGeom prst="rect">
              <a:avLst/>
            </a:prstGeom>
            <a:effectLst/>
          </p:spPr>
        </p:pic>
      </p:grpSp>
      <p:grpSp>
        <p:nvGrpSpPr>
          <p:cNvPr id="262" name="L’Education Nationale nous dit souvent « ça, c’est à nous de nous en occuper ». Y compris pour les formations."/>
          <p:cNvGrpSpPr/>
          <p:nvPr/>
        </p:nvGrpSpPr>
        <p:grpSpPr>
          <a:xfrm>
            <a:off x="8824245" y="3370017"/>
            <a:ext cx="3488492" cy="1593553"/>
            <a:chOff x="0" y="0"/>
            <a:chExt cx="3488490" cy="1593552"/>
          </a:xfrm>
        </p:grpSpPr>
        <p:sp>
          <p:nvSpPr>
            <p:cNvPr id="261" name="L’Education Nationale nous dit souvent « ça, c’est à nous de nous en occuper ». Y compris pour les formations."/>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L’Education Nationale nous dit souvent « ça, c’est à nous de nous en occuper ». Y compris pour les formations.</a:t>
              </a:r>
            </a:p>
          </p:txBody>
        </p:sp>
        <p:pic>
          <p:nvPicPr>
            <p:cNvPr id="260" name="L’Education Nationale nous dit souvent « ça, c’est à nous de nous en occuper ». Y compris pour les formations. L’Education Nationale nous dit souvent « ça, c’est à nous de nous en occuper ». Y compris pour les formations." descr="L’Education Nationale nous dit souvent « ça, c’est à nous de nous en occuper ». Y compris pour les formations. L’Education Nationale nous dit souvent « ça, c’est à nous de nous en occuper ». Y compris pour les formations."/>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65" name="les pères, on ne les voit jamais."/>
          <p:cNvGrpSpPr/>
          <p:nvPr/>
        </p:nvGrpSpPr>
        <p:grpSpPr>
          <a:xfrm>
            <a:off x="8824245" y="5141876"/>
            <a:ext cx="3488492" cy="907753"/>
            <a:chOff x="0" y="0"/>
            <a:chExt cx="3488490" cy="907752"/>
          </a:xfrm>
        </p:grpSpPr>
        <p:sp>
          <p:nvSpPr>
            <p:cNvPr id="264" name="les pères, on ne les voit jamais."/>
            <p:cNvSpPr txBox="1"/>
            <p:nvPr/>
          </p:nvSpPr>
          <p:spPr>
            <a:xfrm>
              <a:off x="215900" y="139700"/>
              <a:ext cx="3056691" cy="348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pères, on ne les voit jamais.</a:t>
              </a:r>
            </a:p>
          </p:txBody>
        </p:sp>
        <p:pic>
          <p:nvPicPr>
            <p:cNvPr id="263" name="les pères, on ne les voit jamais. les pères, on ne les voit jamais." descr="les pères, on ne les voit jamais. les pères, on ne les voit jamais."/>
            <p:cNvPicPr>
              <a:picLocks noChangeAspect="0"/>
            </p:cNvPicPr>
            <p:nvPr/>
          </p:nvPicPr>
          <p:blipFill>
            <a:blip r:embed="rId9">
              <a:extLst/>
            </a:blip>
            <a:stretch>
              <a:fillRect/>
            </a:stretch>
          </p:blipFill>
          <p:spPr>
            <a:xfrm>
              <a:off x="-1" y="0"/>
              <a:ext cx="3488492" cy="907753"/>
            </a:xfrm>
            <a:prstGeom prst="rect">
              <a:avLst/>
            </a:prstGeom>
            <a:effectLst/>
          </p:spPr>
        </p:pic>
      </p:grpSp>
      <p:grpSp>
        <p:nvGrpSpPr>
          <p:cNvPr id="268" name="La dérive, c'est qu'on pense bcp plus à ce qu'on peut nous amener sur le temps scolaire, que de travailler sur l'ensemble des temps extrascolaires."/>
          <p:cNvGrpSpPr/>
          <p:nvPr/>
        </p:nvGrpSpPr>
        <p:grpSpPr>
          <a:xfrm>
            <a:off x="9256947" y="5895230"/>
            <a:ext cx="3488492" cy="1822154"/>
            <a:chOff x="0" y="0"/>
            <a:chExt cx="3488490" cy="1822152"/>
          </a:xfrm>
        </p:grpSpPr>
        <p:sp>
          <p:nvSpPr>
            <p:cNvPr id="267" name="La dérive, c'est qu'on pense bcp plus à ce qu'on peut nous amener sur le temps scolaire, que de travailler sur l'ensemble des temps extrascolaires."/>
            <p:cNvSpPr txBox="1"/>
            <p:nvPr/>
          </p:nvSpPr>
          <p:spPr>
            <a:xfrm>
              <a:off x="215900" y="139700"/>
              <a:ext cx="305669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La dérive, c'est qu'on pense bcp plus à ce qu'on peut nous amener sur le temps scolaire, que de travailler sur l'ensemble des temps extrascolaires.</a:t>
              </a:r>
            </a:p>
          </p:txBody>
        </p:sp>
        <p:pic>
          <p:nvPicPr>
            <p:cNvPr id="266" name="La dérive, c'est qu'on pense bcp plus à ce qu'on peut nous amener sur le temps scolaire, que de travailler sur l'ensemble des temps extrascolaires. La dérive, c'est qu'on pense bcp plus à ce qu'on peut nous amener sur le temps scolaire, que de travailler" descr="La dérive, c'est qu'on pense bcp plus à ce qu'on peut nous amener sur le temps scolaire, que de travailler sur l'ensemble des temps extrascolaires. La dérive, c'est qu'on pense bcp plus à ce qu'on peut nous amener sur le temps scolaire, que de travailler sur l'ensemble des temps extrascolaires."/>
            <p:cNvPicPr>
              <a:picLocks noChangeAspect="0"/>
            </p:cNvPicPr>
            <p:nvPr/>
          </p:nvPicPr>
          <p:blipFill>
            <a:blip r:embed="rId4">
              <a:extLst/>
            </a:blip>
            <a:stretch>
              <a:fillRect/>
            </a:stretch>
          </p:blipFill>
          <p:spPr>
            <a:xfrm>
              <a:off x="-1" y="0"/>
              <a:ext cx="3488492" cy="1822153"/>
            </a:xfrm>
            <a:prstGeom prst="rect">
              <a:avLst/>
            </a:prstGeom>
            <a:effectLst/>
          </p:spPr>
        </p:pic>
      </p:grpSp>
      <p:grpSp>
        <p:nvGrpSpPr>
          <p:cNvPr id="271" name="j’ai peu de visibilité sur leur politique, leurs priorités.…"/>
          <p:cNvGrpSpPr/>
          <p:nvPr/>
        </p:nvGrpSpPr>
        <p:grpSpPr>
          <a:xfrm>
            <a:off x="8824245" y="7545213"/>
            <a:ext cx="3488492" cy="1593554"/>
            <a:chOff x="0" y="0"/>
            <a:chExt cx="3488490" cy="1593552"/>
          </a:xfrm>
        </p:grpSpPr>
        <p:sp>
          <p:nvSpPr>
            <p:cNvPr id="270" name="j’ai peu de visibilité sur leur politique, leurs priorités.…"/>
            <p:cNvSpPr txBox="1"/>
            <p:nvPr/>
          </p:nvSpPr>
          <p:spPr>
            <a:xfrm>
              <a:off x="215900" y="139700"/>
              <a:ext cx="305669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defTabSz="457200">
                <a:defRPr sz="1600">
                  <a:solidFill>
                    <a:srgbClr val="000000"/>
                  </a:solidFill>
                  <a:latin typeface="Arial"/>
                  <a:ea typeface="Arial"/>
                  <a:cs typeface="Arial"/>
                  <a:sym typeface="Arial"/>
                </a:defRPr>
              </a:pPr>
              <a:r>
                <a:t>j’ai peu de visibilité sur leur politique, leurs priorités.</a:t>
              </a:r>
            </a:p>
            <a:p>
              <a:pPr algn="l" defTabSz="457200">
                <a:defRPr sz="1600">
                  <a:solidFill>
                    <a:srgbClr val="000000"/>
                  </a:solidFill>
                  <a:latin typeface="Arial"/>
                  <a:ea typeface="Arial"/>
                  <a:cs typeface="Arial"/>
                  <a:sym typeface="Arial"/>
                </a:defRPr>
              </a:pPr>
              <a:r>
                <a:t>J’ai l’impression que ça change souvent, pour eux aussi.</a:t>
              </a:r>
            </a:p>
          </p:txBody>
        </p:sp>
        <p:pic>
          <p:nvPicPr>
            <p:cNvPr id="269" name="j’ai peu de visibilité sur leur politique, leurs priorités.… j’ai peu de visibilité sur leur politique, leurs priorités.J’ai l’impression que ça change souvent, pour eux aussi." descr="j’ai peu de visibilité sur leur politique, leurs priorités.… j’ai peu de visibilité sur leur politique, leurs priorités.J’ai l’impression que ça change souvent, pour eux aussi."/>
            <p:cNvPicPr>
              <a:picLocks noChangeAspect="0"/>
            </p:cNvPicPr>
            <p:nvPr/>
          </p:nvPicPr>
          <p:blipFill>
            <a:blip r:embed="rId2">
              <a:extLst/>
            </a:blip>
            <a:stretch>
              <a:fillRect/>
            </a:stretch>
          </p:blipFill>
          <p:spPr>
            <a:xfrm>
              <a:off x="-1" y="0"/>
              <a:ext cx="3488492" cy="1593553"/>
            </a:xfrm>
            <a:prstGeom prst="rect">
              <a:avLst/>
            </a:prstGeom>
            <a:effectLst/>
          </p:spPr>
        </p:pic>
      </p:grpSp>
      <p:grpSp>
        <p:nvGrpSpPr>
          <p:cNvPr id="274" name="Nous on fait nos heures de sport, y a pas de souci, mais comment je fais pour trouver une orthophoniste ou un RDV au CAMS quand il y a plus d'une année d'attente ?"/>
          <p:cNvGrpSpPr/>
          <p:nvPr/>
        </p:nvGrpSpPr>
        <p:grpSpPr>
          <a:xfrm>
            <a:off x="7344333" y="8684241"/>
            <a:ext cx="3488492" cy="2050753"/>
            <a:chOff x="0" y="0"/>
            <a:chExt cx="3488490" cy="2050752"/>
          </a:xfrm>
        </p:grpSpPr>
        <p:sp>
          <p:nvSpPr>
            <p:cNvPr id="273" name="Nous on fait nos heures de sport, y a pas de souci, mais comment je fais pour trouver une orthophoniste ou un RDV au CAMS quand il y a plus d'une année d'attente ?"/>
            <p:cNvSpPr txBox="1"/>
            <p:nvPr/>
          </p:nvSpPr>
          <p:spPr>
            <a:xfrm>
              <a:off x="215900" y="139700"/>
              <a:ext cx="3056691"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Nous on fait nos heures de sport, y a pas de souci, mais comment je fais pour trouver une orthophoniste ou un RDV au CAMS quand il y a plus d'une année d'attente ?</a:t>
              </a:r>
            </a:p>
          </p:txBody>
        </p:sp>
        <p:pic>
          <p:nvPicPr>
            <p:cNvPr id="272" name="Nous on fait nos heures de sport, y a pas de souci, mais comment je fais pour trouver une orthophoniste ou un RDV au CAMS quand il y a plus d'une année d'attente ? Nous on fait nos heures de sport, y a pas de souci, mais comment je fais pour trouver une " descr="Nous on fait nos heures de sport, y a pas de souci, mais comment je fais pour trouver une orthophoniste ou un RDV au CAMS quand il y a plus d'une année d'attente ? Nous on fait nos heures de sport, y a pas de souci, mais comment je fais pour trouver une orthophoniste ou un RDV au CAMS quand il y a plus d'une année d'attente ?"/>
            <p:cNvPicPr>
              <a:picLocks noChangeAspect="0"/>
            </p:cNvPicPr>
            <p:nvPr/>
          </p:nvPicPr>
          <p:blipFill>
            <a:blip r:embed="rId10">
              <a:extLst/>
            </a:blip>
            <a:stretch>
              <a:fillRect/>
            </a:stretch>
          </p:blipFill>
          <p:spPr>
            <a:xfrm>
              <a:off x="-1" y="0"/>
              <a:ext cx="3488492" cy="2050753"/>
            </a:xfrm>
            <a:prstGeom prst="rect">
              <a:avLst/>
            </a:prstGeom>
            <a:effectLst/>
          </p:spPr>
        </p:pic>
      </p:grpSp>
      <p:grpSp>
        <p:nvGrpSpPr>
          <p:cNvPr id="277" name="les équipes sont assez stables, c’est bien.…"/>
          <p:cNvGrpSpPr/>
          <p:nvPr/>
        </p:nvGrpSpPr>
        <p:grpSpPr>
          <a:xfrm>
            <a:off x="5541941" y="10634350"/>
            <a:ext cx="4629106" cy="1136354"/>
            <a:chOff x="0" y="0"/>
            <a:chExt cx="4629104" cy="1136352"/>
          </a:xfrm>
        </p:grpSpPr>
        <p:sp>
          <p:nvSpPr>
            <p:cNvPr id="276" name="les équipes sont assez stables, c’est bien.…"/>
            <p:cNvSpPr txBox="1"/>
            <p:nvPr/>
          </p:nvSpPr>
          <p:spPr>
            <a:xfrm>
              <a:off x="215900" y="139700"/>
              <a:ext cx="4197305"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defTabSz="457200">
                <a:defRPr sz="1600">
                  <a:solidFill>
                    <a:srgbClr val="000000"/>
                  </a:solidFill>
                  <a:latin typeface="Arial"/>
                  <a:ea typeface="Arial"/>
                  <a:cs typeface="Arial"/>
                  <a:sym typeface="Arial"/>
                </a:defRPr>
              </a:pPr>
              <a:r>
                <a:t>les équipes sont assez stables, c’est bien.</a:t>
              </a:r>
            </a:p>
            <a:p>
              <a:pPr algn="l" defTabSz="457200">
                <a:defRPr sz="1600">
                  <a:solidFill>
                    <a:srgbClr val="000000"/>
                  </a:solidFill>
                  <a:latin typeface="Arial"/>
                  <a:ea typeface="Arial"/>
                  <a:cs typeface="Arial"/>
                  <a:sym typeface="Arial"/>
                </a:defRPr>
              </a:pPr>
              <a:r>
                <a:t>Reste à savoir si ça fait baisser l’exigence…</a:t>
              </a:r>
            </a:p>
          </p:txBody>
        </p:sp>
        <p:pic>
          <p:nvPicPr>
            <p:cNvPr id="275" name="les équipes sont assez stables, c’est bien.… les équipes sont assez stables, c’est bien.Reste à savoir si ça fait baisser l’exigence…" descr="les équipes sont assez stables, c’est bien.… les équipes sont assez stables, c’est bien.Reste à savoir si ça fait baisser l’exigence…"/>
            <p:cNvPicPr>
              <a:picLocks noChangeAspect="0"/>
            </p:cNvPicPr>
            <p:nvPr/>
          </p:nvPicPr>
          <p:blipFill>
            <a:blip r:embed="rId11">
              <a:extLst/>
            </a:blip>
            <a:stretch>
              <a:fillRect/>
            </a:stretch>
          </p:blipFill>
          <p:spPr>
            <a:xfrm>
              <a:off x="0" y="0"/>
              <a:ext cx="4629105" cy="1136353"/>
            </a:xfrm>
            <a:prstGeom prst="rect">
              <a:avLst/>
            </a:prstGeom>
            <a:effectLst/>
          </p:spPr>
        </p:pic>
      </p:grpSp>
      <p:grpSp>
        <p:nvGrpSpPr>
          <p:cNvPr id="280" name="quand l'Education nationale nous dit &quot;circulez, y'a rien à voir&quot;, on est dans des domaines de compétences qui sont différents"/>
          <p:cNvGrpSpPr/>
          <p:nvPr/>
        </p:nvGrpSpPr>
        <p:grpSpPr>
          <a:xfrm>
            <a:off x="17217269" y="3681580"/>
            <a:ext cx="3488492" cy="1822154"/>
            <a:chOff x="0" y="0"/>
            <a:chExt cx="3488490" cy="1822152"/>
          </a:xfrm>
        </p:grpSpPr>
        <p:sp>
          <p:nvSpPr>
            <p:cNvPr id="279" name="quand l'Education nationale nous dit &quot;circulez, y'a rien à voir&quot;, on est dans des domaines de compétences qui sont différents"/>
            <p:cNvSpPr txBox="1"/>
            <p:nvPr/>
          </p:nvSpPr>
          <p:spPr>
            <a:xfrm>
              <a:off x="215900" y="139700"/>
              <a:ext cx="305669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quand l'Education nationale nous dit "circulez, y'a rien à voir", on est dans des domaines de compétences qui sont différents</a:t>
              </a:r>
            </a:p>
          </p:txBody>
        </p:sp>
        <p:pic>
          <p:nvPicPr>
            <p:cNvPr id="278" name="quand l'Education nationale nous dit &quot;circulez, y'a rien à voir&quot;, on est dans des domaines de compétences qui sont différents quand l'Education nationale nous dit &quot;circulez, y'a rien à voir&quot;, on est dans des domaines de compétences qui sont différents" descr="quand l'Education nationale nous dit &quot;circulez, y'a rien à voir&quot;, on est dans des domaines de compétences qui sont différents quand l'Education nationale nous dit &quot;circulez, y'a rien à voir&quot;, on est dans des domaines de compétences qui sont différents"/>
            <p:cNvPicPr>
              <a:picLocks noChangeAspect="0"/>
            </p:cNvPicPr>
            <p:nvPr/>
          </p:nvPicPr>
          <p:blipFill>
            <a:blip r:embed="rId4">
              <a:extLst/>
            </a:blip>
            <a:stretch>
              <a:fillRect/>
            </a:stretch>
          </p:blipFill>
          <p:spPr>
            <a:xfrm>
              <a:off x="-1" y="0"/>
              <a:ext cx="3488492" cy="1822153"/>
            </a:xfrm>
            <a:prstGeom prst="rect">
              <a:avLst/>
            </a:prstGeom>
            <a:effectLst/>
          </p:spPr>
        </p:pic>
      </p:grpSp>
      <p:grpSp>
        <p:nvGrpSpPr>
          <p:cNvPr id="283" name="Autant je ne crois pas du tout à la compilation de résultats d’évaluation, autant je pense que ce partage de questionnements peut faire évoluer notre réflexion, poser les choses et développer l'analyse. Donc il faut que je le prenne."/>
          <p:cNvGrpSpPr/>
          <p:nvPr/>
        </p:nvGrpSpPr>
        <p:grpSpPr>
          <a:xfrm>
            <a:off x="20992648" y="2892701"/>
            <a:ext cx="3488492" cy="2736553"/>
            <a:chOff x="0" y="0"/>
            <a:chExt cx="3488490" cy="2736552"/>
          </a:xfrm>
        </p:grpSpPr>
        <p:sp>
          <p:nvSpPr>
            <p:cNvPr id="282" name="Autant je ne crois pas du tout à la compilation de résultats d’évaluation, autant je pense que ce partage de questionnements peut faire évoluer notre réflexion, poser les choses et développer l'analyse. Donc il faut que je le prenne."/>
            <p:cNvSpPr txBox="1"/>
            <p:nvPr/>
          </p:nvSpPr>
          <p:spPr>
            <a:xfrm>
              <a:off x="215900" y="139700"/>
              <a:ext cx="3056691" cy="2177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Autant je ne crois pas du tout à la compilation de résultats d’évaluation, autant je pense que ce partage de questionnements peut faire évoluer notre réflexion, poser les choses et développer l'analyse. Donc il faut que je le prenne.</a:t>
              </a:r>
            </a:p>
          </p:txBody>
        </p:sp>
        <p:pic>
          <p:nvPicPr>
            <p:cNvPr id="281" name="Autant je ne crois pas du tout à la compilation de résultats d’évaluation, autant je pense que ce partage de questionnements peut faire évoluer notre réflexion, poser les choses et développer l'analyse. Donc il faut que je le prenne. Autant je ne crois p" descr="Autant je ne crois pas du tout à la compilation de résultats d’évaluation, autant je pense que ce partage de questionnements peut faire évoluer notre réflexion, poser les choses et développer l'analyse. Donc il faut que je le prenne. Autant je ne crois pas du tout à la compilation de résultats d’évaluation, autant je pense que ce partage de questionnements peut faire évoluer notre réflexion, poser les choses et développer l'analyse. Donc il faut que je le prenne."/>
            <p:cNvPicPr>
              <a:picLocks noChangeAspect="0"/>
            </p:cNvPicPr>
            <p:nvPr/>
          </p:nvPicPr>
          <p:blipFill>
            <a:blip r:embed="rId12">
              <a:extLst/>
            </a:blip>
            <a:stretch>
              <a:fillRect/>
            </a:stretch>
          </p:blipFill>
          <p:spPr>
            <a:xfrm>
              <a:off x="-1" y="0"/>
              <a:ext cx="3488492" cy="2736553"/>
            </a:xfrm>
            <a:prstGeom prst="rect">
              <a:avLst/>
            </a:prstGeom>
            <a:effectLst/>
          </p:spPr>
        </p:pic>
      </p:grpSp>
      <p:grpSp>
        <p:nvGrpSpPr>
          <p:cNvPr id="286" name="ils sont aussi dans une certaine hiérarchie et posture institutionnelle assez corporatiste. Ils sont dans des carcans. C'est parfois difficile."/>
          <p:cNvGrpSpPr/>
          <p:nvPr/>
        </p:nvGrpSpPr>
        <p:grpSpPr>
          <a:xfrm>
            <a:off x="17760340" y="6080313"/>
            <a:ext cx="3488492" cy="1822153"/>
            <a:chOff x="0" y="0"/>
            <a:chExt cx="3488490" cy="1822152"/>
          </a:xfrm>
        </p:grpSpPr>
        <p:sp>
          <p:nvSpPr>
            <p:cNvPr id="285" name="ils sont aussi dans une certaine hiérarchie et posture institutionnelle assez corporatiste. Ils sont dans des carcans. C'est parfois difficile."/>
            <p:cNvSpPr txBox="1"/>
            <p:nvPr/>
          </p:nvSpPr>
          <p:spPr>
            <a:xfrm>
              <a:off x="215900" y="139700"/>
              <a:ext cx="305669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ils sont aussi dans une certaine hiérarchie et posture institutionnelle assez corporatiste. Ils sont dans des carcans. C'est parfois difficile. </a:t>
              </a:r>
            </a:p>
          </p:txBody>
        </p:sp>
        <p:pic>
          <p:nvPicPr>
            <p:cNvPr id="284" name="ils sont aussi dans une certaine hiérarchie et posture institutionnelle assez corporatiste. Ils sont dans des carcans. C'est parfois difficile. ils sont aussi dans une certaine hiérarchie et posture institutionnelle assez corporatiste. Ils sont dans des " descr="ils sont aussi dans une certaine hiérarchie et posture institutionnelle assez corporatiste. Ils sont dans des carcans. C'est parfois difficile. ils sont aussi dans une certaine hiérarchie et posture institutionnelle assez corporatiste. Ils sont dans des carcans. C'est parfois difficile. "/>
            <p:cNvPicPr>
              <a:picLocks noChangeAspect="0"/>
            </p:cNvPicPr>
            <p:nvPr/>
          </p:nvPicPr>
          <p:blipFill>
            <a:blip r:embed="rId4">
              <a:extLst/>
            </a:blip>
            <a:stretch>
              <a:fillRect/>
            </a:stretch>
          </p:blipFill>
          <p:spPr>
            <a:xfrm>
              <a:off x="-1" y="0"/>
              <a:ext cx="3488492" cy="1822153"/>
            </a:xfrm>
            <a:prstGeom prst="rect">
              <a:avLst/>
            </a:prstGeom>
            <a:effectLst/>
          </p:spPr>
        </p:pic>
      </p:grpSp>
      <p:grpSp>
        <p:nvGrpSpPr>
          <p:cNvPr id="289" name="ya des assos qui ont de très beaux projets, mais quand a-t-on le temps de partager ?"/>
          <p:cNvGrpSpPr/>
          <p:nvPr/>
        </p:nvGrpSpPr>
        <p:grpSpPr>
          <a:xfrm>
            <a:off x="18396401" y="7659513"/>
            <a:ext cx="3488491" cy="1364954"/>
            <a:chOff x="0" y="0"/>
            <a:chExt cx="3488490" cy="1364952"/>
          </a:xfrm>
        </p:grpSpPr>
        <p:sp>
          <p:nvSpPr>
            <p:cNvPr id="288" name="ya des assos qui ont de très beaux projets, mais quand a-t-on le temps de partager ?"/>
            <p:cNvSpPr txBox="1"/>
            <p:nvPr/>
          </p:nvSpPr>
          <p:spPr>
            <a:xfrm>
              <a:off x="215900" y="139700"/>
              <a:ext cx="305669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ya des assos qui ont de très beaux projets, mais quand a-t-on le temps de partager ?</a:t>
              </a:r>
            </a:p>
          </p:txBody>
        </p:sp>
        <p:pic>
          <p:nvPicPr>
            <p:cNvPr id="287" name="ya des assos qui ont de très beaux projets, mais quand a-t-on le temps de partager ? ya des assos qui ont de très beaux projets, mais quand a-t-on le temps de partager ?" descr="ya des assos qui ont de très beaux projets, mais quand a-t-on le temps de partager ? ya des assos qui ont de très beaux projets, mais quand a-t-on le temps de partager ?"/>
            <p:cNvPicPr>
              <a:picLocks noChangeAspect="0"/>
            </p:cNvPicPr>
            <p:nvPr/>
          </p:nvPicPr>
          <p:blipFill>
            <a:blip r:embed="rId7">
              <a:extLst/>
            </a:blip>
            <a:stretch>
              <a:fillRect/>
            </a:stretch>
          </p:blipFill>
          <p:spPr>
            <a:xfrm>
              <a:off x="-1" y="0"/>
              <a:ext cx="3488492" cy="1364953"/>
            </a:xfrm>
            <a:prstGeom prst="rect">
              <a:avLst/>
            </a:prstGeom>
            <a:effectLst/>
          </p:spPr>
        </p:pic>
      </p:grpSp>
      <p:grpSp>
        <p:nvGrpSpPr>
          <p:cNvPr id="292" name="en tant que directeur, je pense que ces échelons là, on les a pas, on n'est pas assez appliqués, mais on ne peut pas. On n'a pas (désolé de le redire) de temps"/>
          <p:cNvGrpSpPr/>
          <p:nvPr/>
        </p:nvGrpSpPr>
        <p:grpSpPr>
          <a:xfrm>
            <a:off x="18396401" y="9093461"/>
            <a:ext cx="5011000" cy="1593553"/>
            <a:chOff x="0" y="0"/>
            <a:chExt cx="5010999" cy="1593552"/>
          </a:xfrm>
        </p:grpSpPr>
        <p:sp>
          <p:nvSpPr>
            <p:cNvPr id="291" name="en tant que directeur, je pense que ces échelons là, on les a pas, on n'est pas assez appliqués, mais on ne peut pas. On n'a pas (désolé de le redire) de temps"/>
            <p:cNvSpPr txBox="1"/>
            <p:nvPr/>
          </p:nvSpPr>
          <p:spPr>
            <a:xfrm>
              <a:off x="215900" y="139700"/>
              <a:ext cx="4579200"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en tant que directeur, je pense que ces échelons là, on les a pas, on n'est pas assez appliqués, mais on ne peut pas. On n'a pas (désolé de le redire) de temps</a:t>
              </a:r>
            </a:p>
          </p:txBody>
        </p:sp>
        <p:pic>
          <p:nvPicPr>
            <p:cNvPr id="290" name="en tant que directeur, je pense que ces échelons là, on les a pas, on n'est pas assez appliqués, mais on ne peut pas. On n'a pas (désolé de le redire) de temps en tant que directeur, je pense que ces échelons là, on les a pas, on n'est pas assez appliqué" descr="en tant que directeur, je pense que ces échelons là, on les a pas, on n'est pas assez appliqués, mais on ne peut pas. On n'a pas (désolé de le redire) de temps en tant que directeur, je pense que ces échelons là, on les a pas, on n'est pas assez appliqués, mais on ne peut pas. On n'a pas (désolé de le redire) de temps"/>
            <p:cNvPicPr>
              <a:picLocks noChangeAspect="0"/>
            </p:cNvPicPr>
            <p:nvPr/>
          </p:nvPicPr>
          <p:blipFill>
            <a:blip r:embed="rId13">
              <a:extLst/>
            </a:blip>
            <a:stretch>
              <a:fillRect/>
            </a:stretch>
          </p:blipFill>
          <p:spPr>
            <a:xfrm>
              <a:off x="0" y="0"/>
              <a:ext cx="5011000" cy="1593553"/>
            </a:xfrm>
            <a:prstGeom prst="rect">
              <a:avLst/>
            </a:prstGeom>
            <a:effectLst/>
          </p:spPr>
        </p:pic>
      </p:grpSp>
      <p:grpSp>
        <p:nvGrpSpPr>
          <p:cNvPr id="295" name="Il faut mettre en place de vrais partenariats fiables avec les acteurs du territoire et au delà, qui nous permettent de former des gens sans que ça ne coûte rien à la ville"/>
          <p:cNvGrpSpPr/>
          <p:nvPr/>
        </p:nvGrpSpPr>
        <p:grpSpPr>
          <a:xfrm>
            <a:off x="16150702" y="10405750"/>
            <a:ext cx="5011000" cy="1593554"/>
            <a:chOff x="0" y="0"/>
            <a:chExt cx="5010999" cy="1593552"/>
          </a:xfrm>
        </p:grpSpPr>
        <p:sp>
          <p:nvSpPr>
            <p:cNvPr id="294" name="Il faut mettre en place de vrais partenariats fiables avec les acteurs du territoire et au delà, qui nous permettent de former des gens sans que ça ne coûte rien à la ville"/>
            <p:cNvSpPr txBox="1"/>
            <p:nvPr/>
          </p:nvSpPr>
          <p:spPr>
            <a:xfrm>
              <a:off x="215900" y="139700"/>
              <a:ext cx="4579200"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 faut mettre en place de vrais partenariats fiables avec les acteurs du territoire et au delà, qui nous permettent de former des gens sans que ça ne coûte rien à la ville</a:t>
              </a:r>
            </a:p>
          </p:txBody>
        </p:sp>
        <p:pic>
          <p:nvPicPr>
            <p:cNvPr id="293" name="Il faut mettre en place de vrais partenariats fiables avec les acteurs du territoire et au delà, qui nous permettent de former des gens sans que ça ne coûte rien à la ville Il faut mettre en place de vrais partenariats fiables avec les acteurs du territo" descr="Il faut mettre en place de vrais partenariats fiables avec les acteurs du territoire et au delà, qui nous permettent de former des gens sans que ça ne coûte rien à la ville Il faut mettre en place de vrais partenariats fiables avec les acteurs du territoire et au delà, qui nous permettent de former des gens sans que ça ne coûte rien à la ville"/>
            <p:cNvPicPr>
              <a:picLocks noChangeAspect="0"/>
            </p:cNvPicPr>
            <p:nvPr/>
          </p:nvPicPr>
          <p:blipFill>
            <a:blip r:embed="rId13">
              <a:extLst/>
            </a:blip>
            <a:stretch>
              <a:fillRect/>
            </a:stretch>
          </p:blipFill>
          <p:spPr>
            <a:xfrm>
              <a:off x="0" y="0"/>
              <a:ext cx="5011000" cy="1593553"/>
            </a:xfrm>
            <a:prstGeom prst="rect">
              <a:avLst/>
            </a:prstGeom>
            <a:effectLst/>
          </p:spPr>
        </p:pic>
      </p:grpSp>
      <p:grpSp>
        <p:nvGrpSpPr>
          <p:cNvPr id="298" name="j'ai pas la langue de bois, on n'y est pas encore, au partenariat. Chacun propose des actions de son côté. Sans regard commun."/>
          <p:cNvGrpSpPr/>
          <p:nvPr/>
        </p:nvGrpSpPr>
        <p:grpSpPr>
          <a:xfrm>
            <a:off x="17508611" y="12023076"/>
            <a:ext cx="5011001" cy="1364953"/>
            <a:chOff x="0" y="0"/>
            <a:chExt cx="5010999" cy="1364952"/>
          </a:xfrm>
        </p:grpSpPr>
        <p:sp>
          <p:nvSpPr>
            <p:cNvPr id="297" name="j'ai pas la langue de bois, on n'y est pas encore, au partenariat. Chacun propose des actions de son côté. Sans regard commun."/>
            <p:cNvSpPr txBox="1"/>
            <p:nvPr/>
          </p:nvSpPr>
          <p:spPr>
            <a:xfrm>
              <a:off x="215900" y="139700"/>
              <a:ext cx="4579200"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 j'ai pas la langue de bois, on n'y est pas encore, au partenariat. Chacun propose des actions de son côté. Sans regard commun.</a:t>
              </a:r>
            </a:p>
          </p:txBody>
        </p:sp>
        <p:pic>
          <p:nvPicPr>
            <p:cNvPr id="296" name="j'ai pas la langue de bois, on n'y est pas encore, au partenariat. Chacun propose des actions de son côté. Sans regard commun.  j'ai pas la langue de bois, on n'y est pas encore, au partenariat. Chacun propose des actions de son côté. Sans regard commun." descr="j'ai pas la langue de bois, on n'y est pas encore, au partenariat. Chacun propose des actions de son côté. Sans regard commun.  j'ai pas la langue de bois, on n'y est pas encore, au partenariat. Chacun propose des actions de son côté. Sans regard commun."/>
            <p:cNvPicPr>
              <a:picLocks noChangeAspect="0"/>
            </p:cNvPicPr>
            <p:nvPr/>
          </p:nvPicPr>
          <p:blipFill>
            <a:blip r:embed="rId14">
              <a:extLst/>
            </a:blip>
            <a:stretch>
              <a:fillRect/>
            </a:stretch>
          </p:blipFill>
          <p:spPr>
            <a:xfrm>
              <a:off x="0" y="0"/>
              <a:ext cx="5011000" cy="1364953"/>
            </a:xfrm>
            <a:prstGeom prst="rect">
              <a:avLst/>
            </a:prstGeom>
            <a:effectLst/>
          </p:spPr>
        </p:pic>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2. parentalité / pauvreté / mobilité / santé / soins"/>
          <p:cNvSpPr txBox="1"/>
          <p:nvPr>
            <p:ph type="title"/>
          </p:nvPr>
        </p:nvSpPr>
        <p:spPr>
          <a:xfrm>
            <a:off x="444030" y="355600"/>
            <a:ext cx="23604682" cy="1075667"/>
          </a:xfrm>
          <a:prstGeom prst="rect">
            <a:avLst/>
          </a:prstGeom>
          <a:solidFill>
            <a:schemeClr val="accent3">
              <a:hueOff val="362282"/>
              <a:satOff val="31803"/>
              <a:lumOff val="-18242"/>
            </a:schemeClr>
          </a:solidFill>
        </p:spPr>
        <p:txBody>
          <a:bodyPr/>
          <a:lstStyle>
            <a:lvl1pPr defTabSz="742950">
              <a:defRPr sz="6390">
                <a:solidFill>
                  <a:srgbClr val="FFFFFF"/>
                </a:solidFill>
              </a:defRPr>
            </a:lvl1pPr>
          </a:lstStyle>
          <a:p>
            <a:pPr/>
            <a:r>
              <a:t>2. parentalité / pauvreté / mobilité / santé / soins</a:t>
            </a:r>
          </a:p>
        </p:txBody>
      </p:sp>
      <p:grpSp>
        <p:nvGrpSpPr>
          <p:cNvPr id="303" name="Et puis surtout qu'on ne perde jamais vu le sens des choses qu'on fait dans notre quotidien professionnel, c'est à dire changer la vie des gens pour qu'ils puissent avoir un accès égal aux choses, à la chose publique"/>
          <p:cNvGrpSpPr/>
          <p:nvPr/>
        </p:nvGrpSpPr>
        <p:grpSpPr>
          <a:xfrm>
            <a:off x="1074511" y="1841289"/>
            <a:ext cx="4910282" cy="1822154"/>
            <a:chOff x="0" y="0"/>
            <a:chExt cx="4910280" cy="1822152"/>
          </a:xfrm>
        </p:grpSpPr>
        <p:sp>
          <p:nvSpPr>
            <p:cNvPr id="302" name="Et puis surtout qu'on ne perde jamais vu le sens des choses qu'on fait dans notre quotidien professionnel, c'est à dire changer la vie des gens pour qu'ils puissent avoir un accès égal aux choses, à la chose publique"/>
            <p:cNvSpPr txBox="1"/>
            <p:nvPr/>
          </p:nvSpPr>
          <p:spPr>
            <a:xfrm>
              <a:off x="215900" y="139700"/>
              <a:ext cx="447848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Et puis surtout qu'on ne perde jamais vu le sens des choses qu'on fait dans notre quotidien professionnel, c'est à dire changer la vie des gens pour qu'ils puissent avoir un accès égal aux choses, à la chose publique</a:t>
              </a:r>
            </a:p>
          </p:txBody>
        </p:sp>
        <p:pic>
          <p:nvPicPr>
            <p:cNvPr id="301" name="Et puis surtout qu'on ne perde jamais vu le sens des choses qu'on fait dans notre quotidien professionnel, c'est à dire changer la vie des gens pour qu'ils puissent avoir un accès égal aux choses, à la chose publique Et puis surtout qu'on ne perde jamais" descr="Et puis surtout qu'on ne perde jamais vu le sens des choses qu'on fait dans notre quotidien professionnel, c'est à dire changer la vie des gens pour qu'ils puissent avoir un accès égal aux choses, à la chose publique Et puis surtout qu'on ne perde jamais vu le sens des choses qu'on fait dans notre quotidien professionnel, c'est à dire changer la vie des gens pour qu'ils puissent avoir un accès égal aux choses, à la chose publique"/>
            <p:cNvPicPr>
              <a:picLocks noChangeAspect="0"/>
            </p:cNvPicPr>
            <p:nvPr/>
          </p:nvPicPr>
          <p:blipFill>
            <a:blip r:embed="rId2">
              <a:extLst/>
            </a:blip>
            <a:stretch>
              <a:fillRect/>
            </a:stretch>
          </p:blipFill>
          <p:spPr>
            <a:xfrm>
              <a:off x="0" y="0"/>
              <a:ext cx="4910281" cy="1822153"/>
            </a:xfrm>
            <a:prstGeom prst="rect">
              <a:avLst/>
            </a:prstGeom>
            <a:effectLst/>
          </p:spPr>
        </p:pic>
      </p:grpSp>
      <p:grpSp>
        <p:nvGrpSpPr>
          <p:cNvPr id="306" name="je rêve d’un lieu unique qui pourrait répondre à toutes les questions d’une mère de famille."/>
          <p:cNvGrpSpPr/>
          <p:nvPr/>
        </p:nvGrpSpPr>
        <p:grpSpPr>
          <a:xfrm>
            <a:off x="8892589" y="7576830"/>
            <a:ext cx="4910282" cy="1136353"/>
            <a:chOff x="0" y="0"/>
            <a:chExt cx="4910280" cy="1136352"/>
          </a:xfrm>
        </p:grpSpPr>
        <p:sp>
          <p:nvSpPr>
            <p:cNvPr id="305" name="je rêve d’un lieu unique qui pourrait répondre à toutes les questions d’une mère de famille."/>
            <p:cNvSpPr txBox="1"/>
            <p:nvPr/>
          </p:nvSpPr>
          <p:spPr>
            <a:xfrm>
              <a:off x="215900" y="139700"/>
              <a:ext cx="447848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je rêve d’un lieu unique qui pourrait répondre à toutes les questions d’une mère de famille.</a:t>
              </a:r>
            </a:p>
          </p:txBody>
        </p:sp>
        <p:pic>
          <p:nvPicPr>
            <p:cNvPr id="304" name="je rêve d’un lieu unique qui pourrait répondre à toutes les questions d’une mère de famille. je rêve d’un lieu unique qui pourrait répondre à toutes les questions d’une mère de famille." descr="je rêve d’un lieu unique qui pourrait répondre à toutes les questions d’une mère de famille. je rêve d’un lieu unique qui pourrait répondre à toutes les questions d’une mère de famille."/>
            <p:cNvPicPr>
              <a:picLocks noChangeAspect="0"/>
            </p:cNvPicPr>
            <p:nvPr/>
          </p:nvPicPr>
          <p:blipFill>
            <a:blip r:embed="rId3">
              <a:extLst/>
            </a:blip>
            <a:stretch>
              <a:fillRect/>
            </a:stretch>
          </p:blipFill>
          <p:spPr>
            <a:xfrm>
              <a:off x="0" y="0"/>
              <a:ext cx="4910281" cy="1136353"/>
            </a:xfrm>
            <a:prstGeom prst="rect">
              <a:avLst/>
            </a:prstGeom>
            <a:effectLst/>
          </p:spPr>
        </p:pic>
      </p:grpSp>
      <p:grpSp>
        <p:nvGrpSpPr>
          <p:cNvPr id="309" name="Alors, pauvreté. Ce que je pense que la finalité, c'est de lutter contre la pauvreté"/>
          <p:cNvGrpSpPr/>
          <p:nvPr/>
        </p:nvGrpSpPr>
        <p:grpSpPr>
          <a:xfrm>
            <a:off x="8198456" y="2357992"/>
            <a:ext cx="4910282" cy="1136353"/>
            <a:chOff x="0" y="0"/>
            <a:chExt cx="4910280" cy="1136352"/>
          </a:xfrm>
        </p:grpSpPr>
        <p:sp>
          <p:nvSpPr>
            <p:cNvPr id="308" name="Alors, pauvreté. Ce que je pense que la finalité, c'est de lutter contre la pauvreté"/>
            <p:cNvSpPr txBox="1"/>
            <p:nvPr/>
          </p:nvSpPr>
          <p:spPr>
            <a:xfrm>
              <a:off x="215900" y="139700"/>
              <a:ext cx="447848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Alors, pauvreté. Ce que je pense que la finalité, c'est de lutter contre la pauvreté</a:t>
              </a:r>
            </a:p>
          </p:txBody>
        </p:sp>
        <p:pic>
          <p:nvPicPr>
            <p:cNvPr id="307" name="Alors, pauvreté. Ce que je pense que la finalité, c'est de lutter contre la pauvreté Alors, pauvreté. Ce que je pense que la finalité, c'est de lutter contre la pauvreté" descr="Alors, pauvreté. Ce que je pense que la finalité, c'est de lutter contre la pauvreté Alors, pauvreté. Ce que je pense que la finalité, c'est de lutter contre la pauvreté"/>
            <p:cNvPicPr>
              <a:picLocks noChangeAspect="0"/>
            </p:cNvPicPr>
            <p:nvPr/>
          </p:nvPicPr>
          <p:blipFill>
            <a:blip r:embed="rId3">
              <a:extLst/>
            </a:blip>
            <a:stretch>
              <a:fillRect/>
            </a:stretch>
          </p:blipFill>
          <p:spPr>
            <a:xfrm>
              <a:off x="0" y="0"/>
              <a:ext cx="4910281" cy="1136353"/>
            </a:xfrm>
            <a:prstGeom prst="rect">
              <a:avLst/>
            </a:prstGeom>
            <a:effectLst/>
          </p:spPr>
        </p:pic>
      </p:grpSp>
      <p:grpSp>
        <p:nvGrpSpPr>
          <p:cNvPr id="312" name="Comment être garant collectivement, et s'en inquiéter individuellement, que dans le cadre de nos missions on touche bien CEUX pour quoi et pour qui on est censé faire les choses ?"/>
          <p:cNvGrpSpPr/>
          <p:nvPr/>
        </p:nvGrpSpPr>
        <p:grpSpPr>
          <a:xfrm>
            <a:off x="13146093" y="4011478"/>
            <a:ext cx="4910282" cy="1593554"/>
            <a:chOff x="0" y="0"/>
            <a:chExt cx="4910280" cy="1593552"/>
          </a:xfrm>
        </p:grpSpPr>
        <p:sp>
          <p:nvSpPr>
            <p:cNvPr id="311" name="Comment être garant collectivement, et s'en inquiéter individuellement, que dans le cadre de nos missions on touche bien CEUX pour quoi et pour qui on est censé faire les choses ?"/>
            <p:cNvSpPr txBox="1"/>
            <p:nvPr/>
          </p:nvSpPr>
          <p:spPr>
            <a:xfrm>
              <a:off x="215900" y="139700"/>
              <a:ext cx="447848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Comment être garant collectivement, et s'en inquiéter individuellement, que dans le cadre de nos missions on touche bien CEUX pour quoi et pour qui on est censé faire les choses ?</a:t>
              </a:r>
            </a:p>
          </p:txBody>
        </p:sp>
        <p:pic>
          <p:nvPicPr>
            <p:cNvPr id="310" name="Comment être garant collectivement, et s'en inquiéter individuellement, que dans le cadre de nos missions on touche bien CEUX pour quoi et pour qui on est censé faire les choses ? Comment être garant collectivement, et s'en inquiéter individuellement, qu" descr="Comment être garant collectivement, et s'en inquiéter individuellement, que dans le cadre de nos missions on touche bien CEUX pour quoi et pour qui on est censé faire les choses ? Comment être garant collectivement, et s'en inquiéter individuellement, que dans le cadre de nos missions on touche bien CEUX pour quoi et pour qui on est censé faire les choses ?"/>
            <p:cNvPicPr>
              <a:picLocks noChangeAspect="0"/>
            </p:cNvPicPr>
            <p:nvPr/>
          </p:nvPicPr>
          <p:blipFill>
            <a:blip r:embed="rId4">
              <a:extLst/>
            </a:blip>
            <a:stretch>
              <a:fillRect/>
            </a:stretch>
          </p:blipFill>
          <p:spPr>
            <a:xfrm>
              <a:off x="0" y="0"/>
              <a:ext cx="4910281" cy="1593553"/>
            </a:xfrm>
            <a:prstGeom prst="rect">
              <a:avLst/>
            </a:prstGeom>
            <a:effectLst/>
          </p:spPr>
        </p:pic>
      </p:grpSp>
      <p:grpSp>
        <p:nvGrpSpPr>
          <p:cNvPr id="315" name="Comment être garant collectivement, et s'en inquiéter individuellement, que dans le cadre de nos missions on touche bien CEUX pour quoi et pour qui on est censé faire les choses ?"/>
          <p:cNvGrpSpPr/>
          <p:nvPr/>
        </p:nvGrpSpPr>
        <p:grpSpPr>
          <a:xfrm>
            <a:off x="16174508" y="1837794"/>
            <a:ext cx="4910282" cy="1593553"/>
            <a:chOff x="0" y="0"/>
            <a:chExt cx="4910280" cy="1593552"/>
          </a:xfrm>
        </p:grpSpPr>
        <p:sp>
          <p:nvSpPr>
            <p:cNvPr id="314" name="Comment être garant collectivement, et s'en inquiéter individuellement, que dans le cadre de nos missions on touche bien CEUX pour quoi et pour qui on est censé faire les choses ?"/>
            <p:cNvSpPr txBox="1"/>
            <p:nvPr/>
          </p:nvSpPr>
          <p:spPr>
            <a:xfrm>
              <a:off x="215900" y="139700"/>
              <a:ext cx="447848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Comment être garant collectivement, et s'en inquiéter individuellement, que dans le cadre de nos missions on touche bien CEUX pour quoi et pour qui on est censé faire les choses ?</a:t>
              </a:r>
            </a:p>
          </p:txBody>
        </p:sp>
        <p:pic>
          <p:nvPicPr>
            <p:cNvPr id="313" name="Comment être garant collectivement, et s'en inquiéter individuellement, que dans le cadre de nos missions on touche bien CEUX pour quoi et pour qui on est censé faire les choses ? Comment être garant collectivement, et s'en inquiéter individuellement, qu" descr="Comment être garant collectivement, et s'en inquiéter individuellement, que dans le cadre de nos missions on touche bien CEUX pour quoi et pour qui on est censé faire les choses ? Comment être garant collectivement, et s'en inquiéter individuellement, que dans le cadre de nos missions on touche bien CEUX pour quoi et pour qui on est censé faire les choses ?"/>
            <p:cNvPicPr>
              <a:picLocks noChangeAspect="0"/>
            </p:cNvPicPr>
            <p:nvPr/>
          </p:nvPicPr>
          <p:blipFill>
            <a:blip r:embed="rId4">
              <a:extLst/>
            </a:blip>
            <a:stretch>
              <a:fillRect/>
            </a:stretch>
          </p:blipFill>
          <p:spPr>
            <a:xfrm>
              <a:off x="0" y="0"/>
              <a:ext cx="4910281" cy="1593553"/>
            </a:xfrm>
            <a:prstGeom prst="rect">
              <a:avLst/>
            </a:prstGeom>
            <a:effectLst/>
          </p:spPr>
        </p:pic>
      </p:grpSp>
      <p:grpSp>
        <p:nvGrpSpPr>
          <p:cNvPr id="318" name="Tout le monde aujourd'hui un smartphone, ça, ce n'est pas le problème. Mais tout le monde n'a pas la bonne connexion Internet, tout le monde n'a pas le bon outil, n'a pas le bon logiciel pour mettre en place ces démarches"/>
          <p:cNvGrpSpPr/>
          <p:nvPr/>
        </p:nvGrpSpPr>
        <p:grpSpPr>
          <a:xfrm>
            <a:off x="425861" y="10065526"/>
            <a:ext cx="4910282" cy="1822154"/>
            <a:chOff x="0" y="0"/>
            <a:chExt cx="4910280" cy="1822152"/>
          </a:xfrm>
        </p:grpSpPr>
        <p:sp>
          <p:nvSpPr>
            <p:cNvPr id="317" name="Tout le monde aujourd'hui un smartphone, ça, ce n'est pas le problème. Mais tout le monde n'a pas la bonne connexion Internet, tout le monde n'a pas le bon outil, n'a pas le bon logiciel pour mettre en place ces démarches"/>
            <p:cNvSpPr txBox="1"/>
            <p:nvPr/>
          </p:nvSpPr>
          <p:spPr>
            <a:xfrm>
              <a:off x="215900" y="139700"/>
              <a:ext cx="447848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Tout le monde aujourd'hui un smartphone, ça, ce n'est pas le problème. Mais tout le monde n'a pas la bonne connexion Internet, tout le monde n'a pas le bon outil, n'a pas le bon logiciel pour mettre en place ces démarches</a:t>
              </a:r>
            </a:p>
          </p:txBody>
        </p:sp>
        <p:pic>
          <p:nvPicPr>
            <p:cNvPr id="316" name="Tout le monde aujourd'hui un smartphone, ça, ce n'est pas le problème. Mais tout le monde n'a pas la bonne connexion Internet, tout le monde n'a pas le bon outil, n'a pas le bon logiciel pour mettre en place ces démarches Tout le monde aujourd'hui un sma" descr="Tout le monde aujourd'hui un smartphone, ça, ce n'est pas le problème. Mais tout le monde n'a pas la bonne connexion Internet, tout le monde n'a pas le bon outil, n'a pas le bon logiciel pour mettre en place ces démarches Tout le monde aujourd'hui un smartphone, ça, ce n'est pas le problème. Mais tout le monde n'a pas la bonne connexion Internet, tout le monde n'a pas le bon outil, n'a pas le bon logiciel pour mettre en place ces démarches"/>
            <p:cNvPicPr>
              <a:picLocks noChangeAspect="0"/>
            </p:cNvPicPr>
            <p:nvPr/>
          </p:nvPicPr>
          <p:blipFill>
            <a:blip r:embed="rId2">
              <a:extLst/>
            </a:blip>
            <a:stretch>
              <a:fillRect/>
            </a:stretch>
          </p:blipFill>
          <p:spPr>
            <a:xfrm>
              <a:off x="0" y="0"/>
              <a:ext cx="4910281" cy="1822153"/>
            </a:xfrm>
            <a:prstGeom prst="rect">
              <a:avLst/>
            </a:prstGeom>
            <a:effectLst/>
          </p:spPr>
        </p:pic>
      </p:grpSp>
      <p:grpSp>
        <p:nvGrpSpPr>
          <p:cNvPr id="321" name="On a une grosse partie de la population qui est déconnectée du numérique parce qu'en fait, ils savent qu'ils ne savent même pas ouvrir un ordinateur"/>
          <p:cNvGrpSpPr/>
          <p:nvPr/>
        </p:nvGrpSpPr>
        <p:grpSpPr>
          <a:xfrm>
            <a:off x="740071" y="8504937"/>
            <a:ext cx="4910281" cy="1593553"/>
            <a:chOff x="0" y="0"/>
            <a:chExt cx="4910280" cy="1593552"/>
          </a:xfrm>
        </p:grpSpPr>
        <p:sp>
          <p:nvSpPr>
            <p:cNvPr id="320" name="On a une grosse partie de la population qui est déconnectée du numérique parce qu'en fait, ils savent qu'ils ne savent même pas ouvrir un ordinateur"/>
            <p:cNvSpPr txBox="1"/>
            <p:nvPr/>
          </p:nvSpPr>
          <p:spPr>
            <a:xfrm>
              <a:off x="215900" y="139700"/>
              <a:ext cx="447848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une grosse partie de la population qui est déconnectée du numérique parce qu'en fait, ils savent qu'ils ne savent même pas ouvrir un ordinateur</a:t>
              </a:r>
            </a:p>
          </p:txBody>
        </p:sp>
        <p:pic>
          <p:nvPicPr>
            <p:cNvPr id="319" name="On a une grosse partie de la population qui est déconnectée du numérique parce qu'en fait, ils savent qu'ils ne savent même pas ouvrir un ordinateur On a une grosse partie de la population qui est déconnectée du numérique parce qu'en fait, ils savent qu'" descr="On a une grosse partie de la population qui est déconnectée du numérique parce qu'en fait, ils savent qu'ils ne savent même pas ouvrir un ordinateur On a une grosse partie de la population qui est déconnectée du numérique parce qu'en fait, ils savent qu'ils ne savent même pas ouvrir un ordinateur"/>
            <p:cNvPicPr>
              <a:picLocks noChangeAspect="0"/>
            </p:cNvPicPr>
            <p:nvPr/>
          </p:nvPicPr>
          <p:blipFill>
            <a:blip r:embed="rId4">
              <a:extLst/>
            </a:blip>
            <a:stretch>
              <a:fillRect/>
            </a:stretch>
          </p:blipFill>
          <p:spPr>
            <a:xfrm>
              <a:off x="0" y="0"/>
              <a:ext cx="4910281" cy="1593553"/>
            </a:xfrm>
            <a:prstGeom prst="rect">
              <a:avLst/>
            </a:prstGeom>
            <a:effectLst/>
          </p:spPr>
        </p:pic>
      </p:grpSp>
      <p:grpSp>
        <p:nvGrpSpPr>
          <p:cNvPr id="324" name="l'État nous oblige à dématérialiser de plus en plus : les impôts en ligne, c'est l'exemple le plus flagrant. L'Etat oblige les gens à remplir leur feuille d'impôt en ligne. Sauf que les gens ne savent pas faire."/>
          <p:cNvGrpSpPr/>
          <p:nvPr/>
        </p:nvGrpSpPr>
        <p:grpSpPr>
          <a:xfrm>
            <a:off x="740071" y="6668946"/>
            <a:ext cx="4910281" cy="1822153"/>
            <a:chOff x="0" y="0"/>
            <a:chExt cx="4910280" cy="1822152"/>
          </a:xfrm>
        </p:grpSpPr>
        <p:sp>
          <p:nvSpPr>
            <p:cNvPr id="323" name="l'État nous oblige à dématérialiser de plus en plus : les impôts en ligne, c'est l'exemple le plus flagrant. L'Etat oblige les gens à remplir leur feuille d'impôt en ligne. Sauf que les gens ne savent pas faire."/>
            <p:cNvSpPr txBox="1"/>
            <p:nvPr/>
          </p:nvSpPr>
          <p:spPr>
            <a:xfrm>
              <a:off x="215900" y="139700"/>
              <a:ext cx="447848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l'État nous oblige à dématérialiser de plus en plus : les impôts en ligne, c'est l'exemple le plus flagrant. L'Etat oblige les gens à remplir leur feuille d'impôt en ligne. Sauf que les gens ne savent pas faire.</a:t>
              </a:r>
            </a:p>
          </p:txBody>
        </p:sp>
        <p:pic>
          <p:nvPicPr>
            <p:cNvPr id="322" name="l'État nous oblige à dématérialiser de plus en plus : les impôts en ligne, c'est l'exemple le plus flagrant. L'Etat oblige les gens à remplir leur feuille d'impôt en ligne. Sauf que les gens ne savent pas faire. l'État nous oblige à dématérialiser de plu" descr="l'État nous oblige à dématérialiser de plus en plus : les impôts en ligne, c'est l'exemple le plus flagrant. L'Etat oblige les gens à remplir leur feuille d'impôt en ligne. Sauf que les gens ne savent pas faire. l'État nous oblige à dématérialiser de plus en plus : les impôts en ligne, c'est l'exemple le plus flagrant. L'Etat oblige les gens à remplir leur feuille d'impôt en ligne. Sauf que les gens ne savent pas faire."/>
            <p:cNvPicPr>
              <a:picLocks noChangeAspect="0"/>
            </p:cNvPicPr>
            <p:nvPr/>
          </p:nvPicPr>
          <p:blipFill>
            <a:blip r:embed="rId2">
              <a:extLst/>
            </a:blip>
            <a:stretch>
              <a:fillRect/>
            </a:stretch>
          </p:blipFill>
          <p:spPr>
            <a:xfrm>
              <a:off x="0" y="0"/>
              <a:ext cx="4910281" cy="1822153"/>
            </a:xfrm>
            <a:prstGeom prst="rect">
              <a:avLst/>
            </a:prstGeom>
            <a:effectLst/>
          </p:spPr>
        </p:pic>
      </p:grpSp>
      <p:grpSp>
        <p:nvGrpSpPr>
          <p:cNvPr id="327" name="Mettre en place des comités d’usagers, c’est utile ? C’est pas juste des beaux mots ?"/>
          <p:cNvGrpSpPr/>
          <p:nvPr/>
        </p:nvGrpSpPr>
        <p:grpSpPr>
          <a:xfrm>
            <a:off x="18287666" y="6289823"/>
            <a:ext cx="4910282" cy="1136354"/>
            <a:chOff x="0" y="0"/>
            <a:chExt cx="4910280" cy="1136352"/>
          </a:xfrm>
        </p:grpSpPr>
        <p:sp>
          <p:nvSpPr>
            <p:cNvPr id="326" name="Mettre en place des comités d’usagers, c’est utile ? C’est pas juste des beaux mots ?"/>
            <p:cNvSpPr txBox="1"/>
            <p:nvPr/>
          </p:nvSpPr>
          <p:spPr>
            <a:xfrm>
              <a:off x="215900" y="139700"/>
              <a:ext cx="447848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Mettre en place des comités d’usagers, c’est utile ? C’est pas juste des beaux mots ?</a:t>
              </a:r>
            </a:p>
          </p:txBody>
        </p:sp>
        <p:pic>
          <p:nvPicPr>
            <p:cNvPr id="325" name="Mettre en place des comités d’usagers, c’est utile ? C’est pas juste des beaux mots ? Mettre en place des comités d’usagers, c’est utile ? C’est pas juste des beaux mots ?" descr="Mettre en place des comités d’usagers, c’est utile ? C’est pas juste des beaux mots ? Mettre en place des comités d’usagers, c’est utile ? C’est pas juste des beaux mots ?"/>
            <p:cNvPicPr>
              <a:picLocks noChangeAspect="0"/>
            </p:cNvPicPr>
            <p:nvPr/>
          </p:nvPicPr>
          <p:blipFill>
            <a:blip r:embed="rId3">
              <a:extLst/>
            </a:blip>
            <a:stretch>
              <a:fillRect/>
            </a:stretch>
          </p:blipFill>
          <p:spPr>
            <a:xfrm>
              <a:off x="0" y="0"/>
              <a:ext cx="4910281" cy="1136353"/>
            </a:xfrm>
            <a:prstGeom prst="rect">
              <a:avLst/>
            </a:prstGeom>
            <a:effectLst/>
          </p:spPr>
        </p:pic>
      </p:grpSp>
      <p:grpSp>
        <p:nvGrpSpPr>
          <p:cNvPr id="330" name="les violences intra-familiales, c’est plus une question que les violences dans le quartier."/>
          <p:cNvGrpSpPr/>
          <p:nvPr/>
        </p:nvGrpSpPr>
        <p:grpSpPr>
          <a:xfrm>
            <a:off x="7973621" y="6033950"/>
            <a:ext cx="4910281" cy="1136354"/>
            <a:chOff x="0" y="0"/>
            <a:chExt cx="4910280" cy="1136352"/>
          </a:xfrm>
        </p:grpSpPr>
        <p:sp>
          <p:nvSpPr>
            <p:cNvPr id="329" name="les violences intra-familiales, c’est plus une question que les violences dans le quartier."/>
            <p:cNvSpPr txBox="1"/>
            <p:nvPr/>
          </p:nvSpPr>
          <p:spPr>
            <a:xfrm>
              <a:off x="215900" y="139700"/>
              <a:ext cx="4478481"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violences intra-familiales, c’est plus une question que les violences dans le quartier.</a:t>
              </a:r>
            </a:p>
          </p:txBody>
        </p:sp>
        <p:pic>
          <p:nvPicPr>
            <p:cNvPr id="328" name="les violences intra-familiales, c’est plus une question que les violences dans le quartier. les violences intra-familiales, c’est plus une question que les violences dans le quartier." descr="les violences intra-familiales, c’est plus une question que les violences dans le quartier. les violences intra-familiales, c’est plus une question que les violences dans le quartier."/>
            <p:cNvPicPr>
              <a:picLocks noChangeAspect="0"/>
            </p:cNvPicPr>
            <p:nvPr/>
          </p:nvPicPr>
          <p:blipFill>
            <a:blip r:embed="rId3">
              <a:extLst/>
            </a:blip>
            <a:stretch>
              <a:fillRect/>
            </a:stretch>
          </p:blipFill>
          <p:spPr>
            <a:xfrm>
              <a:off x="0" y="0"/>
              <a:ext cx="4910281" cy="1136353"/>
            </a:xfrm>
            <a:prstGeom prst="rect">
              <a:avLst/>
            </a:prstGeom>
            <a:effectLst/>
          </p:spPr>
        </p:pic>
      </p:grpSp>
      <p:grpSp>
        <p:nvGrpSpPr>
          <p:cNvPr id="333" name="Pour pouvoir faire de l'éducatif avec un parent agfhan ou albanais, je me débrouille toujours autant pour aller chercher quelqu'un qui peut m'aider. Ça n'a rien changé dans mon quotidien de directeur d'école. Clairement."/>
          <p:cNvGrpSpPr/>
          <p:nvPr/>
        </p:nvGrpSpPr>
        <p:grpSpPr>
          <a:xfrm>
            <a:off x="8892589" y="9069214"/>
            <a:ext cx="4910282" cy="1822153"/>
            <a:chOff x="0" y="0"/>
            <a:chExt cx="4910280" cy="1822152"/>
          </a:xfrm>
        </p:grpSpPr>
        <p:sp>
          <p:nvSpPr>
            <p:cNvPr id="332" name="Pour pouvoir faire de l'éducatif avec un parent agfhan ou albanais, je me débrouille toujours autant pour aller chercher quelqu'un qui peut m'aider. Ça n'a rien changé dans mon quotidien de directeur d'école. Clairement."/>
            <p:cNvSpPr txBox="1"/>
            <p:nvPr/>
          </p:nvSpPr>
          <p:spPr>
            <a:xfrm>
              <a:off x="215900" y="139700"/>
              <a:ext cx="447848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Pour pouvoir faire de l'éducatif avec un parent agfhan ou albanais, je me débrouille toujours autant pour aller chercher quelqu'un qui peut m'aider. Ça n'a rien changé dans mon quotidien de directeur d'école. Clairement. </a:t>
              </a:r>
            </a:p>
          </p:txBody>
        </p:sp>
        <p:pic>
          <p:nvPicPr>
            <p:cNvPr id="331" name="Pour pouvoir faire de l'éducatif avec un parent agfhan ou albanais, je me débrouille toujours autant pour aller chercher quelqu'un qui peut m'aider. Ça n'a rien changé dans mon quotidien de directeur d'école. Clairement. Pour pouvoir faire de l'éducatif " descr="Pour pouvoir faire de l'éducatif avec un parent agfhan ou albanais, je me débrouille toujours autant pour aller chercher quelqu'un qui peut m'aider. Ça n'a rien changé dans mon quotidien de directeur d'école. Clairement. Pour pouvoir faire de l'éducatif avec un parent agfhan ou albanais, je me débrouille toujours autant pour aller chercher quelqu'un qui peut m'aider. Ça n'a rien changé dans mon quotidien de directeur d'école. Clairement. "/>
            <p:cNvPicPr>
              <a:picLocks noChangeAspect="0"/>
            </p:cNvPicPr>
            <p:nvPr/>
          </p:nvPicPr>
          <p:blipFill>
            <a:blip r:embed="rId2">
              <a:extLst/>
            </a:blip>
            <a:stretch>
              <a:fillRect/>
            </a:stretch>
          </p:blipFill>
          <p:spPr>
            <a:xfrm>
              <a:off x="0" y="0"/>
              <a:ext cx="4910281" cy="1822153"/>
            </a:xfrm>
            <a:prstGeom prst="rect">
              <a:avLst/>
            </a:prstGeom>
            <a:effectLst/>
          </p:spPr>
        </p:pic>
      </p:grpSp>
      <p:grpSp>
        <p:nvGrpSpPr>
          <p:cNvPr id="336" name="Il faut peut être qu'on identifie les projets qui ont le plus d'impact. Ok, ils ont tous un impact, mais vraiment ceux qui ont le plus d'impact sur le bien-être et les apprentissages des enfants, c’est la problématique santé, sommeil, écrans, hygiène."/>
          <p:cNvGrpSpPr/>
          <p:nvPr/>
        </p:nvGrpSpPr>
        <p:grpSpPr>
          <a:xfrm>
            <a:off x="3083532" y="3668578"/>
            <a:ext cx="4496017" cy="2279354"/>
            <a:chOff x="0" y="0"/>
            <a:chExt cx="4496015" cy="2279352"/>
          </a:xfrm>
        </p:grpSpPr>
        <p:sp>
          <p:nvSpPr>
            <p:cNvPr id="335" name="Il faut peut être qu'on identifie les projets qui ont le plus d'impact. Ok, ils ont tous un impact, mais vraiment ceux qui ont le plus d'impact sur le bien-être et les apprentissages des enfants, c’est la problématique santé, sommeil, écrans, hygiène."/>
            <p:cNvSpPr txBox="1"/>
            <p:nvPr/>
          </p:nvSpPr>
          <p:spPr>
            <a:xfrm>
              <a:off x="215900" y="139700"/>
              <a:ext cx="4064216" cy="1720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 faut peut être qu'on identifie les projets qui ont le plus d'impact. Ok, ils ont tous un impact, mais vraiment ceux qui ont le plus d'impact sur le bien-être et les apprentissages des enfants, c’est la problématique santé, sommeil, écrans, hygiène.</a:t>
              </a:r>
            </a:p>
          </p:txBody>
        </p:sp>
        <p:pic>
          <p:nvPicPr>
            <p:cNvPr id="334" name="Il faut peut être qu'on identifie les projets qui ont le plus d'impact. Ok, ils ont tous un impact, mais vraiment ceux qui ont le plus d'impact sur le bien-être et les apprentissages des enfants, c’est la problématique santé, sommeil, écrans, hygiène. Il" descr="Il faut peut être qu'on identifie les projets qui ont le plus d'impact. Ok, ils ont tous un impact, mais vraiment ceux qui ont le plus d'impact sur le bien-être et les apprentissages des enfants, c’est la problématique santé, sommeil, écrans, hygiène. Il faut peut être qu'on identifie les projets qui ont le plus d'impact. Ok, ils ont tous un impact, mais vraiment ceux qui ont le plus d'impact sur le bien-être et les apprentissages des enfants, c’est la problématique santé, sommeil, écrans, hygiène."/>
            <p:cNvPicPr>
              <a:picLocks noChangeAspect="0"/>
            </p:cNvPicPr>
            <p:nvPr/>
          </p:nvPicPr>
          <p:blipFill>
            <a:blip r:embed="rId5">
              <a:extLst/>
            </a:blip>
            <a:stretch>
              <a:fillRect/>
            </a:stretch>
          </p:blipFill>
          <p:spPr>
            <a:xfrm>
              <a:off x="0" y="0"/>
              <a:ext cx="4496016" cy="2279353"/>
            </a:xfrm>
            <a:prstGeom prst="rect">
              <a:avLst/>
            </a:prstGeom>
            <a:effectLst/>
          </p:spPr>
        </p:pic>
      </p:grpSp>
      <p:grpSp>
        <p:nvGrpSpPr>
          <p:cNvPr id="339" name="Une maison de santé est réclamée par les parents, notamment pour avoir in-situ des orthophonistes. C’est une grosse problématique sur le territoire, on a beaucoup d'enfants qui sortent à l’extérieur, donc qui manquent des matinées d’école pour se rendre "/>
          <p:cNvGrpSpPr/>
          <p:nvPr/>
        </p:nvGrpSpPr>
        <p:grpSpPr>
          <a:xfrm>
            <a:off x="17045108" y="7499443"/>
            <a:ext cx="4910282" cy="2507953"/>
            <a:chOff x="0" y="0"/>
            <a:chExt cx="4910280" cy="2507952"/>
          </a:xfrm>
        </p:grpSpPr>
        <p:sp>
          <p:nvSpPr>
            <p:cNvPr id="338" name="Une maison de santé est réclamée par les parents, notamment pour avoir in-situ des orthophonistes. C’est une grosse problématique sur le territoire, on a beaucoup d'enfants qui sortent à l’extérieur, donc qui manquent des matinées d’école pour se rendre "/>
            <p:cNvSpPr txBox="1"/>
            <p:nvPr/>
          </p:nvSpPr>
          <p:spPr>
            <a:xfrm>
              <a:off x="215900" y="139700"/>
              <a:ext cx="4478481" cy="1949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Une maison de santé est réclamée par les parents, notamment pour avoir in-situ des orthophonistes. C’est une grosse problématique sur le territoire, on a beaucoup d'enfants qui sortent à l’extérieur, donc qui manquent des matinées d’école pour se rendre sur des structures de soins. Et le CMP. Avoir des permanences de CMP, de psychologues, aussi.</a:t>
              </a:r>
            </a:p>
          </p:txBody>
        </p:sp>
        <p:pic>
          <p:nvPicPr>
            <p:cNvPr id="337" name="Une maison de santé est réclamée par les parents, notamment pour avoir in-situ des orthophonistes. C’est une grosse problématique sur le territoire, on a beaucoup d'enfants qui sortent à l’extérieur, donc qui manquent des matinées d’école pour se rendre " descr="Une maison de santé est réclamée par les parents, notamment pour avoir in-situ des orthophonistes. C’est une grosse problématique sur le territoire, on a beaucoup d'enfants qui sortent à l’extérieur, donc qui manquent des matinées d’école pour se rendre sur des structures de soins. Et le CMP. Avoir des permanences de CMP, de psychologues, aussi. Une maison de santé est réclamée par les parents, notamment pour avoir in-situ des orthophonistes. C’est une grosse problématique sur le territoire, on a beaucoup d'enfants qui sortent à l’extérieur, donc qui manquent des matinées d’école pour se rendre sur des structures de soins. Et le CMP. Avoir des permanences de CMP, de psychologues, aussi."/>
            <p:cNvPicPr>
              <a:picLocks noChangeAspect="0"/>
            </p:cNvPicPr>
            <p:nvPr/>
          </p:nvPicPr>
          <p:blipFill>
            <a:blip r:embed="rId6">
              <a:extLst/>
            </a:blip>
            <a:stretch>
              <a:fillRect/>
            </a:stretch>
          </p:blipFill>
          <p:spPr>
            <a:xfrm>
              <a:off x="0" y="0"/>
              <a:ext cx="4910281" cy="2507953"/>
            </a:xfrm>
            <a:prstGeom prst="rect">
              <a:avLst/>
            </a:prstGeom>
            <a:effectLst/>
          </p:spPr>
        </p:pic>
      </p:grpSp>
      <p:grpSp>
        <p:nvGrpSpPr>
          <p:cNvPr id="342" name="Les travailleurs sociaux sont de plus en plus pris sur le territoire au vu des problématiques qui y sont exponentielles, on a de moins en moins d'instances de partage. Alors il y a le diagnostic éducatif qui a lieu régulièrement autour de la table, il y "/>
          <p:cNvGrpSpPr/>
          <p:nvPr/>
        </p:nvGrpSpPr>
        <p:grpSpPr>
          <a:xfrm>
            <a:off x="14936621" y="9951226"/>
            <a:ext cx="4910282" cy="2050754"/>
            <a:chOff x="0" y="0"/>
            <a:chExt cx="4910280" cy="2050752"/>
          </a:xfrm>
        </p:grpSpPr>
        <p:sp>
          <p:nvSpPr>
            <p:cNvPr id="341" name="Les travailleurs sociaux sont de plus en plus pris sur le territoire au vu des problématiques qui y sont exponentielles, on a de moins en moins d'instances de partage. Alors il y a le diagnostic éducatif qui a lieu régulièrement autour de la table, il y "/>
            <p:cNvSpPr txBox="1"/>
            <p:nvPr/>
          </p:nvSpPr>
          <p:spPr>
            <a:xfrm>
              <a:off x="215900" y="139700"/>
              <a:ext cx="4478481"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travailleurs sociaux sont de plus en plus pris sur le territoire au vu des problématiques qui y sont exponentielles, on a de moins en moins d'instances de partage. Alors il y a le diagnostic éducatif qui a lieu régulièrement autour de la table, il y a le CCAS, le PRE</a:t>
              </a:r>
            </a:p>
          </p:txBody>
        </p:sp>
        <p:pic>
          <p:nvPicPr>
            <p:cNvPr id="340" name="Les travailleurs sociaux sont de plus en plus pris sur le territoire au vu des problématiques qui y sont exponentielles, on a de moins en moins d'instances de partage. Alors il y a le diagnostic éducatif qui a lieu régulièrement autour de la table, il y " descr="Les travailleurs sociaux sont de plus en plus pris sur le territoire au vu des problématiques qui y sont exponentielles, on a de moins en moins d'instances de partage. Alors il y a le diagnostic éducatif qui a lieu régulièrement autour de la table, il y a le CCAS, le PRE Les travailleurs sociaux sont de plus en plus pris sur le territoire au vu des problématiques qui y sont exponentielles, on a de moins en moins d'instances de partage. Alors il y a le diagnostic éducatif qui a lieu régulièrement autour de la table, il y a le CCAS, le PRE"/>
            <p:cNvPicPr>
              <a:picLocks noChangeAspect="0"/>
            </p:cNvPicPr>
            <p:nvPr/>
          </p:nvPicPr>
          <p:blipFill>
            <a:blip r:embed="rId7">
              <a:extLst/>
            </a:blip>
            <a:stretch>
              <a:fillRect/>
            </a:stretch>
          </p:blipFill>
          <p:spPr>
            <a:xfrm>
              <a:off x="0" y="0"/>
              <a:ext cx="4910281" cy="2050753"/>
            </a:xfrm>
            <a:prstGeom prst="rect">
              <a:avLst/>
            </a:prstGeom>
            <a:effectLst/>
          </p:spPr>
        </p:pic>
      </p:grpSp>
      <p:grpSp>
        <p:nvGrpSpPr>
          <p:cNvPr id="345" name="Le département devrait être un partenaire essentiel de la Cité Educative, mais ne l'est pas du tout aujourd'hui."/>
          <p:cNvGrpSpPr/>
          <p:nvPr/>
        </p:nvGrpSpPr>
        <p:grpSpPr>
          <a:xfrm>
            <a:off x="7973621" y="11475998"/>
            <a:ext cx="4910281" cy="1364954"/>
            <a:chOff x="0" y="0"/>
            <a:chExt cx="4910280" cy="1364952"/>
          </a:xfrm>
        </p:grpSpPr>
        <p:sp>
          <p:nvSpPr>
            <p:cNvPr id="344" name="Le département devrait être un partenaire essentiel de la Cité Educative, mais ne l'est pas du tout aujourd'hui."/>
            <p:cNvSpPr txBox="1"/>
            <p:nvPr/>
          </p:nvSpPr>
          <p:spPr>
            <a:xfrm>
              <a:off x="215900" y="139700"/>
              <a:ext cx="4478481"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département devrait être un partenaire essentiel de la Cité Educative, mais ne l'est pas du tout aujourd'hui.</a:t>
              </a:r>
            </a:p>
          </p:txBody>
        </p:sp>
        <p:pic>
          <p:nvPicPr>
            <p:cNvPr id="343" name="Le département devrait être un partenaire essentiel de la Cité Educative, mais ne l'est pas du tout aujourd'hui. Le département devrait être un partenaire essentiel de la Cité Educative, mais ne l'est pas du tout aujourd'hui." descr="Le département devrait être un partenaire essentiel de la Cité Educative, mais ne l'est pas du tout aujourd'hui. Le département devrait être un partenaire essentiel de la Cité Educative, mais ne l'est pas du tout aujourd'hui."/>
            <p:cNvPicPr>
              <a:picLocks noChangeAspect="0"/>
            </p:cNvPicPr>
            <p:nvPr/>
          </p:nvPicPr>
          <p:blipFill>
            <a:blip r:embed="rId8">
              <a:extLst/>
            </a:blip>
            <a:stretch>
              <a:fillRect/>
            </a:stretch>
          </p:blipFill>
          <p:spPr>
            <a:xfrm>
              <a:off x="0" y="0"/>
              <a:ext cx="4910281" cy="1364953"/>
            </a:xfrm>
            <a:prstGeom prst="rect">
              <a:avLst/>
            </a:prstGeom>
            <a:effectLst/>
          </p:spPr>
        </p:pic>
      </p:grpSp>
      <p:grpSp>
        <p:nvGrpSpPr>
          <p:cNvPr id="348" name="La pauvreté, c'est un sujet sur lequel on devrait pouvoir se mettre autour de la table et faire ensemble entre institutions. Et ça c'est pas posé."/>
          <p:cNvGrpSpPr/>
          <p:nvPr/>
        </p:nvGrpSpPr>
        <p:grpSpPr>
          <a:xfrm>
            <a:off x="8198456" y="3443302"/>
            <a:ext cx="4910282" cy="1593553"/>
            <a:chOff x="0" y="0"/>
            <a:chExt cx="4910280" cy="1593552"/>
          </a:xfrm>
        </p:grpSpPr>
        <p:sp>
          <p:nvSpPr>
            <p:cNvPr id="347" name="La pauvreté, c'est un sujet sur lequel on devrait pouvoir se mettre autour de la table et faire ensemble entre institutions. Et ça c'est pas posé."/>
            <p:cNvSpPr txBox="1"/>
            <p:nvPr/>
          </p:nvSpPr>
          <p:spPr>
            <a:xfrm>
              <a:off x="215900" y="139700"/>
              <a:ext cx="4478481"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La pauvreté, c'est un sujet sur lequel on devrait pouvoir se mettre autour de la table et faire ensemble entre institutions. Et ça c'est pas posé.</a:t>
              </a:r>
            </a:p>
          </p:txBody>
        </p:sp>
        <p:pic>
          <p:nvPicPr>
            <p:cNvPr id="346" name="La pauvreté, c'est un sujet sur lequel on devrait pouvoir se mettre autour de la table et faire ensemble entre institutions. Et ça c'est pas posé. La pauvreté, c'est un sujet sur lequel on devrait pouvoir se mettre autour de la table et faire ensemble en" descr="La pauvreté, c'est un sujet sur lequel on devrait pouvoir se mettre autour de la table et faire ensemble entre institutions. Et ça c'est pas posé. La pauvreté, c'est un sujet sur lequel on devrait pouvoir se mettre autour de la table et faire ensemble entre institutions. Et ça c'est pas posé."/>
            <p:cNvPicPr>
              <a:picLocks noChangeAspect="0"/>
            </p:cNvPicPr>
            <p:nvPr/>
          </p:nvPicPr>
          <p:blipFill>
            <a:blip r:embed="rId4">
              <a:extLst/>
            </a:blip>
            <a:stretch>
              <a:fillRect/>
            </a:stretch>
          </p:blipFill>
          <p:spPr>
            <a:xfrm>
              <a:off x="0" y="0"/>
              <a:ext cx="4910281" cy="1593553"/>
            </a:xfrm>
            <a:prstGeom prst="rect">
              <a:avLst/>
            </a:prstGeom>
            <a:effectLst/>
          </p:spPr>
        </p:pic>
      </p:grpSp>
      <p:grpSp>
        <p:nvGrpSpPr>
          <p:cNvPr id="351" name="il y a aussi les questions de prévention et de conscientisation de l'enjeu de santé publique. Parce qu'on n'est pas toujours en face de publics qui ont conscience d'avoir un problème de santé ou qui expriment avoir un problème de santé, donc qui sont loi"/>
          <p:cNvGrpSpPr/>
          <p:nvPr/>
        </p:nvGrpSpPr>
        <p:grpSpPr>
          <a:xfrm>
            <a:off x="19196245" y="3668578"/>
            <a:ext cx="4910282" cy="2279354"/>
            <a:chOff x="0" y="0"/>
            <a:chExt cx="4910280" cy="2279352"/>
          </a:xfrm>
        </p:grpSpPr>
        <p:sp>
          <p:nvSpPr>
            <p:cNvPr id="350" name="il y a aussi les questions de prévention et de conscientisation de l'enjeu de santé publique. Parce qu'on n'est pas toujours en face de publics qui ont conscience d'avoir un problème de santé ou qui expriment avoir un problème de santé, donc qui sont loi"/>
            <p:cNvSpPr txBox="1"/>
            <p:nvPr/>
          </p:nvSpPr>
          <p:spPr>
            <a:xfrm>
              <a:off x="215900" y="139700"/>
              <a:ext cx="4478481" cy="1720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 y a aussi les questions de prévention et de conscientisation de l'enjeu de santé publique. Parce qu'on n'est pas toujours en face de publics qui ont conscience d'avoir un problème de santé ou qui expriment avoir un problème de santé, donc qui sont loin d'être dans une position de recherche, d'offre, de soins</a:t>
              </a:r>
            </a:p>
          </p:txBody>
        </p:sp>
        <p:pic>
          <p:nvPicPr>
            <p:cNvPr id="349" name="il y a aussi les questions de prévention et de conscientisation de l'enjeu de santé publique. Parce qu'on n'est pas toujours en face de publics qui ont conscience d'avoir un problème de santé ou qui expriment avoir un problème de santé, donc qui sont loi" descr="il y a aussi les questions de prévention et de conscientisation de l'enjeu de santé publique. Parce qu'on n'est pas toujours en face de publics qui ont conscience d'avoir un problème de santé ou qui expriment avoir un problème de santé, donc qui sont loin d'être dans une position de recherche, d'offre, de soins il y a aussi les questions de prévention et de conscientisation de l'enjeu de santé publique. Parce qu'on n'est pas toujours en face de publics qui ont conscience d'avoir un problème de santé ou qui expriment avoir un problème de santé, donc qui sont loin d'être dans une position de recherche, d'offre, de soins"/>
            <p:cNvPicPr>
              <a:picLocks noChangeAspect="0"/>
            </p:cNvPicPr>
            <p:nvPr/>
          </p:nvPicPr>
          <p:blipFill>
            <a:blip r:embed="rId9">
              <a:extLst/>
            </a:blip>
            <a:stretch>
              <a:fillRect/>
            </a:stretch>
          </p:blipFill>
          <p:spPr>
            <a:xfrm>
              <a:off x="0" y="0"/>
              <a:ext cx="4910281" cy="2279353"/>
            </a:xfrm>
            <a:prstGeom prst="rect">
              <a:avLst/>
            </a:prstGeom>
            <a:effectLst/>
          </p:spPr>
        </p:pic>
      </p:grpSp>
      <p:grpSp>
        <p:nvGrpSpPr>
          <p:cNvPr id="354" name="On a besoin de répondre plus tôt aux besoins affectifs. L'Etat est maltraitant quand il n'est pas capable de répondre plus vite aux besoins de soins des enfants, psychothérapie, tous ces enfants qui explosent, qui viennent de foyers, les enseignants appe"/>
          <p:cNvGrpSpPr/>
          <p:nvPr/>
        </p:nvGrpSpPr>
        <p:grpSpPr>
          <a:xfrm>
            <a:off x="18928112" y="11133098"/>
            <a:ext cx="4910282" cy="2050754"/>
            <a:chOff x="0" y="0"/>
            <a:chExt cx="4910280" cy="2050752"/>
          </a:xfrm>
        </p:grpSpPr>
        <p:sp>
          <p:nvSpPr>
            <p:cNvPr id="353" name="On a besoin de répondre plus tôt aux besoins affectifs. L'Etat est maltraitant quand il n'est pas capable de répondre plus vite aux besoins de soins des enfants, psychothérapie, tous ces enfants qui explosent, qui viennent de foyers, les enseignants appe"/>
            <p:cNvSpPr txBox="1"/>
            <p:nvPr/>
          </p:nvSpPr>
          <p:spPr>
            <a:xfrm>
              <a:off x="215900" y="139700"/>
              <a:ext cx="4478481"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besoin de répondre plus tôt aux besoins affectifs. L'Etat est maltraitant quand il n'est pas capable de répondre plus vite aux besoins de soins des enfants, psychothérapie, tous ces enfants qui explosent, qui viennent de foyers, les enseignants appellent au secours</a:t>
              </a:r>
            </a:p>
          </p:txBody>
        </p:sp>
        <p:pic>
          <p:nvPicPr>
            <p:cNvPr id="352" name="On a besoin de répondre plus tôt aux besoins affectifs. L'Etat est maltraitant quand il n'est pas capable de répondre plus vite aux besoins de soins des enfants, psychothérapie, tous ces enfants qui explosent, qui viennent de foyers, les enseignants appe" descr="On a besoin de répondre plus tôt aux besoins affectifs. L'Etat est maltraitant quand il n'est pas capable de répondre plus vite aux besoins de soins des enfants, psychothérapie, tous ces enfants qui explosent, qui viennent de foyers, les enseignants appellent au secours On a besoin de répondre plus tôt aux besoins affectifs. L'Etat est maltraitant quand il n'est pas capable de répondre plus vite aux besoins de soins des enfants, psychothérapie, tous ces enfants qui explosent, qui viennent de foyers, les enseignants appellent au secours"/>
            <p:cNvPicPr>
              <a:picLocks noChangeAspect="0"/>
            </p:cNvPicPr>
            <p:nvPr/>
          </p:nvPicPr>
          <p:blipFill>
            <a:blip r:embed="rId7">
              <a:extLst/>
            </a:blip>
            <a:stretch>
              <a:fillRect/>
            </a:stretch>
          </p:blipFill>
          <p:spPr>
            <a:xfrm>
              <a:off x="0" y="0"/>
              <a:ext cx="4910281" cy="2050753"/>
            </a:xfrm>
            <a:prstGeom prst="rect">
              <a:avLst/>
            </a:prstGeom>
            <a:effectLst/>
          </p:spPr>
        </p:pic>
      </p:grpSp>
      <p:grpSp>
        <p:nvGrpSpPr>
          <p:cNvPr id="357" name="Il faut qu'on sorte de ces logiques de publics, prévoir des lieux d'accueil des parents dans les écoles avec des intervenants qui peuvent être de l'extérieur, sur l'autorité, le sommeil, l'alimentation, les relations aux ados..."/>
          <p:cNvGrpSpPr/>
          <p:nvPr/>
        </p:nvGrpSpPr>
        <p:grpSpPr>
          <a:xfrm>
            <a:off x="1353743" y="11786914"/>
            <a:ext cx="4910282" cy="1822153"/>
            <a:chOff x="0" y="0"/>
            <a:chExt cx="4910280" cy="1822152"/>
          </a:xfrm>
        </p:grpSpPr>
        <p:sp>
          <p:nvSpPr>
            <p:cNvPr id="356" name="Il faut qu'on sorte de ces logiques de publics, prévoir des lieux d'accueil des parents dans les écoles avec des intervenants qui peuvent être de l'extérieur, sur l'autorité, le sommeil, l'alimentation, les relations aux ados..."/>
            <p:cNvSpPr txBox="1"/>
            <p:nvPr/>
          </p:nvSpPr>
          <p:spPr>
            <a:xfrm>
              <a:off x="215900" y="139700"/>
              <a:ext cx="447848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defTabSz="457200">
                <a:defRPr sz="1600">
                  <a:solidFill>
                    <a:srgbClr val="000000"/>
                  </a:solidFill>
                  <a:latin typeface="Arial"/>
                  <a:ea typeface="Arial"/>
                  <a:cs typeface="Arial"/>
                  <a:sym typeface="Arial"/>
                </a:defRPr>
              </a:pPr>
              <a:r>
                <a:rPr>
                  <a:solidFill>
                    <a:srgbClr val="FF0000"/>
                  </a:solidFill>
                </a:rPr>
                <a:t>Il faut qu'on sorte de ces logiques de publics</a:t>
              </a:r>
              <a:r>
                <a:t>, prévoir des lieux d'accueil des parents dans les écoles avec des intervenants qui peuvent être de l'extérieur, sur l'autorité, le sommeil, l'alimentation, les relations aux ados...</a:t>
              </a:r>
            </a:p>
          </p:txBody>
        </p:sp>
        <p:pic>
          <p:nvPicPr>
            <p:cNvPr id="355" name="Il faut qu'on sorte de ces logiques de publics, prévoir des lieux d'accueil des parents dans les écoles avec des intervenants qui peuvent être de l'extérieur, sur l'autorité, le sommeil, l'alimentation, les relations aux ados... Il faut qu'on sorte de ce" descr="Il faut qu'on sorte de ces logiques de publics, prévoir des lieux d'accueil des parents dans les écoles avec des intervenants qui peuvent être de l'extérieur, sur l'autorité, le sommeil, l'alimentation, les relations aux ados... Il faut qu'on sorte de ces logiques de publics, prévoir des lieux d'accueil des parents dans les écoles avec des intervenants qui peuvent être de l'extérieur, sur l'autorité, le sommeil, l'alimentation, les relations aux ados..."/>
            <p:cNvPicPr>
              <a:picLocks noChangeAspect="0"/>
            </p:cNvPicPr>
            <p:nvPr/>
          </p:nvPicPr>
          <p:blipFill>
            <a:blip r:embed="rId2">
              <a:extLst/>
            </a:blip>
            <a:stretch>
              <a:fillRect/>
            </a:stretch>
          </p:blipFill>
          <p:spPr>
            <a:xfrm>
              <a:off x="0" y="0"/>
              <a:ext cx="4910281" cy="1822153"/>
            </a:xfrm>
            <a:prstGeom prst="rect">
              <a:avLst/>
            </a:prstGeom>
            <a:effectLst/>
          </p:spPr>
        </p:pic>
      </p:grpSp>
      <p:grpSp>
        <p:nvGrpSpPr>
          <p:cNvPr id="360" name="Le maillon qui manque est celui qui nous permet d'embarquer le parent. Si on ne questionne pas tout de suite sur la place que les parents doivent prendre et comment on peut leur laisser cette place, à un moment, ce maillon là, il manquera."/>
          <p:cNvGrpSpPr/>
          <p:nvPr/>
        </p:nvGrpSpPr>
        <p:grpSpPr>
          <a:xfrm>
            <a:off x="13146093" y="5576750"/>
            <a:ext cx="4910282" cy="2050754"/>
            <a:chOff x="0" y="0"/>
            <a:chExt cx="4910280" cy="2050752"/>
          </a:xfrm>
        </p:grpSpPr>
        <p:sp>
          <p:nvSpPr>
            <p:cNvPr id="359" name="Le maillon qui manque est celui qui nous permet d'embarquer le parent. Si on ne questionne pas tout de suite sur la place que les parents doivent prendre et comment on peut leur laisser cette place, à un moment, ce maillon là, il manquera."/>
            <p:cNvSpPr txBox="1"/>
            <p:nvPr/>
          </p:nvSpPr>
          <p:spPr>
            <a:xfrm>
              <a:off x="215900" y="139700"/>
              <a:ext cx="4478481"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 Le maillon qui manque est celui qui nous permet d'embarquer le parent. Si on ne questionne pas tout de suite sur la place que les parents doivent prendre et comment on peut leur laisser cette place, à un moment, ce maillon là, il manquera.</a:t>
              </a:r>
            </a:p>
          </p:txBody>
        </p:sp>
        <p:pic>
          <p:nvPicPr>
            <p:cNvPr id="358" name="Le maillon qui manque est celui qui nous permet d'embarquer le parent. Si on ne questionne pas tout de suite sur la place que les parents doivent prendre et comment on peut leur laisser cette place, à un moment, ce maillon là, il manquera.  Le maillon qu" descr="Le maillon qui manque est celui qui nous permet d'embarquer le parent. Si on ne questionne pas tout de suite sur la place que les parents doivent prendre et comment on peut leur laisser cette place, à un moment, ce maillon là, il manquera.  Le maillon qui manque est celui qui nous permet d'embarquer le parent. Si on ne questionne pas tout de suite sur la place que les parents doivent prendre et comment on peut leur laisser cette place, à un moment, ce maillon là, il manquera."/>
            <p:cNvPicPr>
              <a:picLocks noChangeAspect="0"/>
            </p:cNvPicPr>
            <p:nvPr/>
          </p:nvPicPr>
          <p:blipFill>
            <a:blip r:embed="rId7">
              <a:extLst/>
            </a:blip>
            <a:stretch>
              <a:fillRect/>
            </a:stretch>
          </p:blipFill>
          <p:spPr>
            <a:xfrm>
              <a:off x="0" y="0"/>
              <a:ext cx="4910281" cy="2050753"/>
            </a:xfrm>
            <a:prstGeom prst="rect">
              <a:avLst/>
            </a:prstGeom>
            <a:effectLst/>
          </p:spPr>
        </p:pic>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2" name="3. (14-25) adolescence / citoyenneté / laïcité / insertion/ appropriation spatiale &amp; culturelle / accessibilité / numérique"/>
          <p:cNvSpPr txBox="1"/>
          <p:nvPr>
            <p:ph type="title"/>
          </p:nvPr>
        </p:nvSpPr>
        <p:spPr>
          <a:xfrm>
            <a:off x="444030" y="355600"/>
            <a:ext cx="23604682" cy="1075667"/>
          </a:xfrm>
          <a:prstGeom prst="rect">
            <a:avLst/>
          </a:prstGeom>
          <a:solidFill>
            <a:srgbClr val="CB297B"/>
          </a:solidFill>
        </p:spPr>
        <p:txBody>
          <a:bodyPr/>
          <a:lstStyle>
            <a:lvl1pPr>
              <a:defRPr sz="3400">
                <a:solidFill>
                  <a:srgbClr val="FFFFFF"/>
                </a:solidFill>
              </a:defRPr>
            </a:lvl1pPr>
          </a:lstStyle>
          <a:p>
            <a:pPr/>
            <a:r>
              <a:t>3. (14-25) adolescence / citoyenneté / laïcité / insertion/ appropriation spatiale &amp; culturelle / accessibilité / numérique</a:t>
            </a:r>
          </a:p>
        </p:txBody>
      </p:sp>
      <p:grpSp>
        <p:nvGrpSpPr>
          <p:cNvPr id="365" name="Ce qui va bien, c'est vraiment la richesse d'équipements de proximité"/>
          <p:cNvGrpSpPr/>
          <p:nvPr/>
        </p:nvGrpSpPr>
        <p:grpSpPr>
          <a:xfrm>
            <a:off x="8166878" y="2963682"/>
            <a:ext cx="6793310" cy="907753"/>
            <a:chOff x="0" y="0"/>
            <a:chExt cx="6793309" cy="907752"/>
          </a:xfrm>
        </p:grpSpPr>
        <p:sp>
          <p:nvSpPr>
            <p:cNvPr id="364" name="Ce qui va bien, c'est vraiment la richesse d'équipements de proximité"/>
            <p:cNvSpPr txBox="1"/>
            <p:nvPr/>
          </p:nvSpPr>
          <p:spPr>
            <a:xfrm>
              <a:off x="215900" y="139700"/>
              <a:ext cx="6361510" cy="348953"/>
            </a:xfrm>
            <a:prstGeom prst="rect">
              <a:avLst/>
            </a:prstGeom>
            <a:noFill/>
            <a:ln>
              <a:noFill/>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Ce qui va bien, c'est vraiment la richesse d'équipements de proximité</a:t>
              </a:r>
            </a:p>
          </p:txBody>
        </p:sp>
        <p:pic>
          <p:nvPicPr>
            <p:cNvPr id="363" name="Ce qui va bien, c'est vraiment la richesse d'équipements de proximité Ce qui va bien, c'est vraiment la richesse d'équipements de proximité" descr="Ce qui va bien, c'est vraiment la richesse d'équipements de proximité Ce qui va bien, c'est vraiment la richesse d'équipements de proximité"/>
            <p:cNvPicPr>
              <a:picLocks noChangeAspect="0"/>
            </p:cNvPicPr>
            <p:nvPr/>
          </p:nvPicPr>
          <p:blipFill>
            <a:blip r:embed="rId2">
              <a:extLst/>
            </a:blip>
            <a:stretch>
              <a:fillRect/>
            </a:stretch>
          </p:blipFill>
          <p:spPr>
            <a:xfrm>
              <a:off x="0" y="0"/>
              <a:ext cx="6793310" cy="907753"/>
            </a:xfrm>
            <a:prstGeom prst="rect">
              <a:avLst/>
            </a:prstGeom>
            <a:effectLst/>
          </p:spPr>
        </p:pic>
      </p:grpSp>
      <p:grpSp>
        <p:nvGrpSpPr>
          <p:cNvPr id="368" name="on a des problèmes de mobilisation du public et d'identification du public et qu'on parle d'isolés, qu'on parle d’invisibles.…"/>
          <p:cNvGrpSpPr/>
          <p:nvPr/>
        </p:nvGrpSpPr>
        <p:grpSpPr>
          <a:xfrm>
            <a:off x="17126982" y="1971441"/>
            <a:ext cx="4797915" cy="1822154"/>
            <a:chOff x="0" y="0"/>
            <a:chExt cx="4797913" cy="1822152"/>
          </a:xfrm>
        </p:grpSpPr>
        <p:sp>
          <p:nvSpPr>
            <p:cNvPr id="367" name="on a des problèmes de mobilisation du public et d'identification du public et qu'on parle d'isolés, qu'on parle d’invisibles.…"/>
            <p:cNvSpPr txBox="1"/>
            <p:nvPr/>
          </p:nvSpPr>
          <p:spPr>
            <a:xfrm>
              <a:off x="215900" y="139700"/>
              <a:ext cx="4366114"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defTabSz="457200">
                <a:defRPr sz="1600">
                  <a:solidFill>
                    <a:srgbClr val="000000"/>
                  </a:solidFill>
                  <a:latin typeface="Arial"/>
                  <a:ea typeface="Arial"/>
                  <a:cs typeface="Arial"/>
                  <a:sym typeface="Arial"/>
                </a:defRPr>
              </a:pPr>
              <a:r>
                <a:t>on a des problèmes de mobilisation du public et d'identification du public et qu'on parle d'isolés, qu'on parle d’invisibles.</a:t>
              </a:r>
            </a:p>
            <a:p>
              <a:pPr algn="l" defTabSz="457200">
                <a:defRPr sz="1600">
                  <a:solidFill>
                    <a:srgbClr val="000000"/>
                  </a:solidFill>
                  <a:latin typeface="Arial"/>
                  <a:ea typeface="Arial"/>
                  <a:cs typeface="Arial"/>
                  <a:sym typeface="Arial"/>
                </a:defRPr>
              </a:pPr>
              <a:r>
                <a:t>Ce n’est pas de multiplier les dispositifs ou les projets qui suffit à changer ça.</a:t>
              </a:r>
            </a:p>
          </p:txBody>
        </p:sp>
        <p:pic>
          <p:nvPicPr>
            <p:cNvPr id="366" name="on a des problèmes de mobilisation du public et d'identification du public et qu'on parle d'isolés, qu'on parle d’invisibles.… on a des problèmes de mobilisation du public et d'identification du public et qu'on parle d'isolés, qu'on parle d’invisibles.Ce" descr="on a des problèmes de mobilisation du public et d'identification du public et qu'on parle d'isolés, qu'on parle d’invisibles.… on a des problèmes de mobilisation du public et d'identification du public et qu'on parle d'isolés, qu'on parle d’invisibles.Ce n’est pas de multiplier les dispositifs ou les projets qui suffit à changer ça."/>
            <p:cNvPicPr>
              <a:picLocks noChangeAspect="0"/>
            </p:cNvPicPr>
            <p:nvPr/>
          </p:nvPicPr>
          <p:blipFill>
            <a:blip r:embed="rId3">
              <a:extLst/>
            </a:blip>
            <a:stretch>
              <a:fillRect/>
            </a:stretch>
          </p:blipFill>
          <p:spPr>
            <a:xfrm>
              <a:off x="0" y="0"/>
              <a:ext cx="4797914" cy="1822153"/>
            </a:xfrm>
            <a:prstGeom prst="rect">
              <a:avLst/>
            </a:prstGeom>
            <a:effectLst/>
          </p:spPr>
        </p:pic>
      </p:grpSp>
      <p:grpSp>
        <p:nvGrpSpPr>
          <p:cNvPr id="371" name="Aujourd'hui, les sites ne sont pas pensés pour les gens parce qu'ils ne sont pas pensés avec les gens"/>
          <p:cNvGrpSpPr/>
          <p:nvPr/>
        </p:nvGrpSpPr>
        <p:grpSpPr>
          <a:xfrm>
            <a:off x="17230255" y="10511264"/>
            <a:ext cx="4591368" cy="1364953"/>
            <a:chOff x="0" y="0"/>
            <a:chExt cx="4591367" cy="1364952"/>
          </a:xfrm>
        </p:grpSpPr>
        <p:sp>
          <p:nvSpPr>
            <p:cNvPr id="370" name="Aujourd'hui, les sites ne sont pas pensés pour les gens parce qu'ils ne sont pas pensés avec les gens"/>
            <p:cNvSpPr txBox="1"/>
            <p:nvPr/>
          </p:nvSpPr>
          <p:spPr>
            <a:xfrm>
              <a:off x="215900" y="139700"/>
              <a:ext cx="4159568"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Aujourd'hui, les sites ne sont pas pensés pour les gens parce qu'ils ne sont pas pensés avec les gens</a:t>
              </a:r>
            </a:p>
          </p:txBody>
        </p:sp>
        <p:pic>
          <p:nvPicPr>
            <p:cNvPr id="369" name="Aujourd'hui, les sites ne sont pas pensés pour les gens parce qu'ils ne sont pas pensés avec les gens Aujourd'hui, les sites ne sont pas pensés pour les gens parce qu'ils ne sont pas pensés avec les gens" descr="Aujourd'hui, les sites ne sont pas pensés pour les gens parce qu'ils ne sont pas pensés avec les gens Aujourd'hui, les sites ne sont pas pensés pour les gens parce qu'ils ne sont pas pensés avec les gens"/>
            <p:cNvPicPr>
              <a:picLocks noChangeAspect="0"/>
            </p:cNvPicPr>
            <p:nvPr/>
          </p:nvPicPr>
          <p:blipFill>
            <a:blip r:embed="rId4">
              <a:extLst/>
            </a:blip>
            <a:stretch>
              <a:fillRect/>
            </a:stretch>
          </p:blipFill>
          <p:spPr>
            <a:xfrm>
              <a:off x="0" y="0"/>
              <a:ext cx="4591368" cy="1364953"/>
            </a:xfrm>
            <a:prstGeom prst="rect">
              <a:avLst/>
            </a:prstGeom>
            <a:effectLst/>
          </p:spPr>
        </p:pic>
      </p:grpSp>
      <p:grpSp>
        <p:nvGrpSpPr>
          <p:cNvPr id="374" name="Le numérique intéresse les gens quand il leur permet de gagner en efficacité. Mais sinon, c'est un élément qui leur complique la vie"/>
          <p:cNvGrpSpPr/>
          <p:nvPr/>
        </p:nvGrpSpPr>
        <p:grpSpPr>
          <a:xfrm>
            <a:off x="9281135" y="4677616"/>
            <a:ext cx="2918445" cy="2050754"/>
            <a:chOff x="0" y="0"/>
            <a:chExt cx="2918443" cy="2050752"/>
          </a:xfrm>
        </p:grpSpPr>
        <p:sp>
          <p:nvSpPr>
            <p:cNvPr id="373" name="Le numérique intéresse les gens quand il leur permet de gagner en efficacité. Mais sinon, c'est un élément qui leur complique la vie"/>
            <p:cNvSpPr txBox="1"/>
            <p:nvPr/>
          </p:nvSpPr>
          <p:spPr>
            <a:xfrm>
              <a:off x="215900" y="139700"/>
              <a:ext cx="2486644"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numérique intéresse les gens quand il leur permet de gagner en efficacité. Mais sinon, c'est un élément qui leur complique la vie</a:t>
              </a:r>
            </a:p>
          </p:txBody>
        </p:sp>
        <p:pic>
          <p:nvPicPr>
            <p:cNvPr id="372" name="Le numérique intéresse les gens quand il leur permet de gagner en efficacité. Mais sinon, c'est un élément qui leur complique la vie Le numérique intéresse les gens quand il leur permet de gagner en efficacité. Mais sinon, c'est un élément qui leur compl" descr="Le numérique intéresse les gens quand il leur permet de gagner en efficacité. Mais sinon, c'est un élément qui leur complique la vie Le numérique intéresse les gens quand il leur permet de gagner en efficacité. Mais sinon, c'est un élément qui leur complique la vie"/>
            <p:cNvPicPr>
              <a:picLocks noChangeAspect="0"/>
            </p:cNvPicPr>
            <p:nvPr/>
          </p:nvPicPr>
          <p:blipFill>
            <a:blip r:embed="rId5">
              <a:extLst/>
            </a:blip>
            <a:stretch>
              <a:fillRect/>
            </a:stretch>
          </p:blipFill>
          <p:spPr>
            <a:xfrm>
              <a:off x="0" y="0"/>
              <a:ext cx="2918444" cy="2050753"/>
            </a:xfrm>
            <a:prstGeom prst="rect">
              <a:avLst/>
            </a:prstGeom>
            <a:effectLst/>
          </p:spPr>
        </p:pic>
      </p:grpSp>
      <p:grpSp>
        <p:nvGrpSpPr>
          <p:cNvPr id="377" name="Comment on comble ? Par la mise en place d'accompagnement, de formation, la mise à disposition d'outils numériques sur le territoire"/>
          <p:cNvGrpSpPr/>
          <p:nvPr/>
        </p:nvGrpSpPr>
        <p:grpSpPr>
          <a:xfrm>
            <a:off x="9209305" y="11908088"/>
            <a:ext cx="6074133" cy="1364953"/>
            <a:chOff x="0" y="0"/>
            <a:chExt cx="6074131" cy="1364952"/>
          </a:xfrm>
        </p:grpSpPr>
        <p:sp>
          <p:nvSpPr>
            <p:cNvPr id="376" name="Comment on comble ? Par la mise en place d'accompagnement, de formation, la mise à disposition d'outils numériques sur le territoire"/>
            <p:cNvSpPr txBox="1"/>
            <p:nvPr/>
          </p:nvSpPr>
          <p:spPr>
            <a:xfrm>
              <a:off x="215900" y="139700"/>
              <a:ext cx="5642332"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Comment on comble ? Par la mise en place d'accompagnement, de formation, la mise à disposition d'outils numériques sur le territoire</a:t>
              </a:r>
            </a:p>
          </p:txBody>
        </p:sp>
        <p:pic>
          <p:nvPicPr>
            <p:cNvPr id="375" name="Comment on comble ? Par la mise en place d'accompagnement, de formation, la mise à disposition d'outils numériques sur le territoire Comment on comble ? Par la mise en place d'accompagnement, de formation, la mise à disposition d'outils numériques sur le" descr="Comment on comble ? Par la mise en place d'accompagnement, de formation, la mise à disposition d'outils numériques sur le territoire Comment on comble ? Par la mise en place d'accompagnement, de formation, la mise à disposition d'outils numériques sur le territoire"/>
            <p:cNvPicPr>
              <a:picLocks noChangeAspect="0"/>
            </p:cNvPicPr>
            <p:nvPr/>
          </p:nvPicPr>
          <p:blipFill>
            <a:blip r:embed="rId6">
              <a:extLst/>
            </a:blip>
            <a:stretch>
              <a:fillRect/>
            </a:stretch>
          </p:blipFill>
          <p:spPr>
            <a:xfrm>
              <a:off x="0" y="0"/>
              <a:ext cx="6074132" cy="1364953"/>
            </a:xfrm>
            <a:prstGeom prst="rect">
              <a:avLst/>
            </a:prstGeom>
            <a:effectLst/>
          </p:spPr>
        </p:pic>
      </p:grpSp>
      <p:grpSp>
        <p:nvGrpSpPr>
          <p:cNvPr id="380" name="On se rend compte que les ados, ils maîtrisent plutôt bien leur portable, mais maîtrisent pas du tout les usages numériques, les outils numériques, les outils d'e-administration ou de e-fiscalité"/>
          <p:cNvGrpSpPr/>
          <p:nvPr/>
        </p:nvGrpSpPr>
        <p:grpSpPr>
          <a:xfrm>
            <a:off x="1147204" y="10852627"/>
            <a:ext cx="4234151" cy="1822153"/>
            <a:chOff x="0" y="0"/>
            <a:chExt cx="4234150" cy="1822152"/>
          </a:xfrm>
        </p:grpSpPr>
        <p:sp>
          <p:nvSpPr>
            <p:cNvPr id="379" name="On se rend compte que les ados, ils maîtrisent plutôt bien leur portable, mais maîtrisent pas du tout les usages numériques, les outils numériques, les outils d'e-administration ou de e-fiscalité"/>
            <p:cNvSpPr txBox="1"/>
            <p:nvPr/>
          </p:nvSpPr>
          <p:spPr>
            <a:xfrm>
              <a:off x="215900" y="139700"/>
              <a:ext cx="3802351"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se rend compte que les ados, ils maîtrisent plutôt bien leur portable, mais maîtrisent pas du tout les usages numériques, les outils numériques, les outils d'e-administration ou de e-fiscalité</a:t>
              </a:r>
            </a:p>
          </p:txBody>
        </p:sp>
        <p:pic>
          <p:nvPicPr>
            <p:cNvPr id="378" name="On se rend compte que les ados, ils maîtrisent plutôt bien leur portable, mais maîtrisent pas du tout les usages numériques, les outils numériques, les outils d'e-administration ou de e-fiscalité On se rend compte que les ados, ils maîtrisent plutôt bien" descr="On se rend compte que les ados, ils maîtrisent plutôt bien leur portable, mais maîtrisent pas du tout les usages numériques, les outils numériques, les outils d'e-administration ou de e-fiscalité On se rend compte que les ados, ils maîtrisent plutôt bien leur portable, mais maîtrisent pas du tout les usages numériques, les outils numériques, les outils d'e-administration ou de e-fiscalité"/>
            <p:cNvPicPr>
              <a:picLocks noChangeAspect="0"/>
            </p:cNvPicPr>
            <p:nvPr/>
          </p:nvPicPr>
          <p:blipFill>
            <a:blip r:embed="rId7">
              <a:extLst/>
            </a:blip>
            <a:stretch>
              <a:fillRect/>
            </a:stretch>
          </p:blipFill>
          <p:spPr>
            <a:xfrm>
              <a:off x="0" y="0"/>
              <a:ext cx="4234151" cy="1822153"/>
            </a:xfrm>
            <a:prstGeom prst="rect">
              <a:avLst/>
            </a:prstGeom>
            <a:effectLst/>
          </p:spPr>
        </p:pic>
      </p:grpSp>
      <p:grpSp>
        <p:nvGrpSpPr>
          <p:cNvPr id="383" name="si on veut que ça progresse, ya pas de mystère, il faut mettre des ressources humaines sur le terrain, non ?"/>
          <p:cNvGrpSpPr/>
          <p:nvPr/>
        </p:nvGrpSpPr>
        <p:grpSpPr>
          <a:xfrm>
            <a:off x="15408836" y="4410096"/>
            <a:ext cx="4030638" cy="1593553"/>
            <a:chOff x="0" y="0"/>
            <a:chExt cx="4030636" cy="1593552"/>
          </a:xfrm>
        </p:grpSpPr>
        <p:sp>
          <p:nvSpPr>
            <p:cNvPr id="382" name="si on veut que ça progresse, ya pas de mystère, il faut mettre des ressources humaines sur le terrain, non ?"/>
            <p:cNvSpPr txBox="1"/>
            <p:nvPr/>
          </p:nvSpPr>
          <p:spPr>
            <a:xfrm>
              <a:off x="215900" y="139700"/>
              <a:ext cx="3598837"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si on veut que ça progresse, ya pas de mystère, il faut mettre des ressources humaines sur le terrain, non ?</a:t>
              </a:r>
            </a:p>
          </p:txBody>
        </p:sp>
        <p:pic>
          <p:nvPicPr>
            <p:cNvPr id="381" name="si on veut que ça progresse, ya pas de mystère, il faut mettre des ressources humaines sur le terrain, non ? si on veut que ça progresse, ya pas de mystère, il faut mettre des ressources humaines sur le terrain, non ?" descr="si on veut que ça progresse, ya pas de mystère, il faut mettre des ressources humaines sur le terrain, non ? si on veut que ça progresse, ya pas de mystère, il faut mettre des ressources humaines sur le terrain, non ?"/>
            <p:cNvPicPr>
              <a:picLocks noChangeAspect="0"/>
            </p:cNvPicPr>
            <p:nvPr/>
          </p:nvPicPr>
          <p:blipFill>
            <a:blip r:embed="rId8">
              <a:extLst/>
            </a:blip>
            <a:stretch>
              <a:fillRect/>
            </a:stretch>
          </p:blipFill>
          <p:spPr>
            <a:xfrm>
              <a:off x="0" y="0"/>
              <a:ext cx="4030637" cy="1593553"/>
            </a:xfrm>
            <a:prstGeom prst="rect">
              <a:avLst/>
            </a:prstGeom>
            <a:effectLst/>
          </p:spPr>
        </p:pic>
      </p:grpSp>
      <p:grpSp>
        <p:nvGrpSpPr>
          <p:cNvPr id="386" name="Je suis plutôt porté vers le troisième axe comme souci majeur sur la question de l'adolescence"/>
          <p:cNvGrpSpPr/>
          <p:nvPr/>
        </p:nvGrpSpPr>
        <p:grpSpPr>
          <a:xfrm>
            <a:off x="1054315" y="1464475"/>
            <a:ext cx="3796508" cy="1745399"/>
            <a:chOff x="0" y="0"/>
            <a:chExt cx="3796507" cy="1745398"/>
          </a:xfrm>
        </p:grpSpPr>
        <p:sp>
          <p:nvSpPr>
            <p:cNvPr id="385" name="Je suis plutôt porté vers le troisième axe comme souci majeur sur la question de l'adolescence"/>
            <p:cNvSpPr txBox="1"/>
            <p:nvPr/>
          </p:nvSpPr>
          <p:spPr>
            <a:xfrm>
              <a:off x="215900" y="139699"/>
              <a:ext cx="3364708" cy="11866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733">
                  <a:solidFill>
                    <a:srgbClr val="000000"/>
                  </a:solidFill>
                  <a:latin typeface="Arial"/>
                  <a:ea typeface="Arial"/>
                  <a:cs typeface="Arial"/>
                  <a:sym typeface="Arial"/>
                </a:defRPr>
              </a:lvl1pPr>
            </a:lstStyle>
            <a:p>
              <a:pPr/>
              <a:r>
                <a:t>Je suis plutôt porté vers le troisième axe comme souci majeur sur la question de l'adolescence</a:t>
              </a:r>
            </a:p>
          </p:txBody>
        </p:sp>
        <p:pic>
          <p:nvPicPr>
            <p:cNvPr id="384" name="Je suis plutôt porté vers le troisième axe comme souci majeur sur la question de l'adolescence Je suis plutôt porté vers le troisième axe comme souci majeur sur la question de l'adolescence" descr="Je suis plutôt porté vers le troisième axe comme souci majeur sur la question de l'adolescence Je suis plutôt porté vers le troisième axe comme souci majeur sur la question de l'adolescence"/>
            <p:cNvPicPr>
              <a:picLocks noChangeAspect="0"/>
            </p:cNvPicPr>
            <p:nvPr/>
          </p:nvPicPr>
          <p:blipFill>
            <a:blip r:embed="rId9">
              <a:extLst/>
            </a:blip>
            <a:stretch>
              <a:fillRect/>
            </a:stretch>
          </p:blipFill>
          <p:spPr>
            <a:xfrm>
              <a:off x="0" y="0"/>
              <a:ext cx="3796508" cy="1745399"/>
            </a:xfrm>
            <a:prstGeom prst="rect">
              <a:avLst/>
            </a:prstGeom>
            <a:effectLst/>
          </p:spPr>
        </p:pic>
      </p:grpSp>
      <p:grpSp>
        <p:nvGrpSpPr>
          <p:cNvPr id="389" name="Dans la politique publique, en ce moment, en direction des publics jeunesse, ce qui est compliqué, c'est de toucher les jeunes adolescentes, les jeunes filles, les jeunes femmes qui nous paraissent être totalement absentes de la chose publique, de l'espa"/>
          <p:cNvGrpSpPr/>
          <p:nvPr/>
        </p:nvGrpSpPr>
        <p:grpSpPr>
          <a:xfrm>
            <a:off x="1333818" y="3877876"/>
            <a:ext cx="4738062" cy="3333315"/>
            <a:chOff x="0" y="0"/>
            <a:chExt cx="4738060" cy="3333313"/>
          </a:xfrm>
        </p:grpSpPr>
        <p:sp>
          <p:nvSpPr>
            <p:cNvPr id="388" name="Dans la politique publique, en ce moment, en direction des publics jeunesse, ce qui est compliqué, c'est de toucher les jeunes adolescentes, les jeunes filles, les jeunes femmes qui nous paraissent être totalement absentes de la chose publique, de l'espa"/>
            <p:cNvSpPr txBox="1"/>
            <p:nvPr/>
          </p:nvSpPr>
          <p:spPr>
            <a:xfrm>
              <a:off x="215900" y="139700"/>
              <a:ext cx="4306261" cy="2774514"/>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33">
                  <a:solidFill>
                    <a:srgbClr val="000000"/>
                  </a:solidFill>
                  <a:latin typeface="Arial"/>
                  <a:ea typeface="Arial"/>
                  <a:cs typeface="Arial"/>
                  <a:sym typeface="Arial"/>
                </a:defRPr>
              </a:lvl1pPr>
            </a:lstStyle>
            <a:p>
              <a:pPr/>
              <a:r>
                <a:t>Dans la politique publique, en ce moment, en direction des publics jeunesse, ce qui est compliqué, c'est de toucher les jeunes adolescentes, les jeunes filles, les jeunes femmes qui nous paraissent être totalement absentes de la chose publique, de l'espace public, des démarches de citoyenneté, et auprès desquelles on ne parvient pas à faire des propositions d'offres, d'activités, de projets, de supports d'engagement qui nous permettent de toucher.</a:t>
              </a:r>
            </a:p>
          </p:txBody>
        </p:sp>
        <p:pic>
          <p:nvPicPr>
            <p:cNvPr id="387" name="Dans la politique publique, en ce moment, en direction des publics jeunesse, ce qui est compliqué, c'est de toucher les jeunes adolescentes, les jeunes filles, les jeunes femmes qui nous paraissent être totalement absentes de la chose publique, de l'espa" descr="Dans la politique publique, en ce moment, en direction des publics jeunesse, ce qui est compliqué, c'est de toucher les jeunes adolescentes, les jeunes filles, les jeunes femmes qui nous paraissent être totalement absentes de la chose publique, de l'espace public, des démarches de citoyenneté, et auprès desquelles on ne parvient pas à faire des propositions d'offres, d'activités, de projets, de supports d'engagement qui nous permettent de toucher. Dans la politique publique, en ce moment, en direction des publics jeunesse, ce qui est compliqué, c'est de toucher les jeunes adolescentes, les jeunes filles, les jeunes femmes qui nous paraissent être totalement absentes de la chose publique, de l'espace public, des démarches de citoyenneté, et auprès desquelles on ne parvient pas à faire des propositions d'offres, d'activités, de projets, de supports d'engagement qui nous permettent de toucher."/>
            <p:cNvPicPr>
              <a:picLocks noChangeAspect="0"/>
            </p:cNvPicPr>
            <p:nvPr/>
          </p:nvPicPr>
          <p:blipFill>
            <a:blip r:embed="rId10">
              <a:extLst/>
            </a:blip>
            <a:stretch>
              <a:fillRect/>
            </a:stretch>
          </p:blipFill>
          <p:spPr>
            <a:xfrm>
              <a:off x="0" y="-1"/>
              <a:ext cx="4738061" cy="3333315"/>
            </a:xfrm>
            <a:prstGeom prst="rect">
              <a:avLst/>
            </a:prstGeom>
            <a:effectLst/>
          </p:spPr>
        </p:pic>
      </p:grpSp>
      <p:grpSp>
        <p:nvGrpSpPr>
          <p:cNvPr id="392" name="beaucoup d’équipements sont en majorité tournés vers des pratiques sportives ou de loisirs de garçons et de jeunes hommes, mais on a fait assez peu en direction de pratiques sportives plus féminines, du fait d'un taux de féminisation, je pense trop faibl"/>
          <p:cNvGrpSpPr/>
          <p:nvPr/>
        </p:nvGrpSpPr>
        <p:grpSpPr>
          <a:xfrm>
            <a:off x="4690595" y="7879192"/>
            <a:ext cx="4234151" cy="2736554"/>
            <a:chOff x="0" y="0"/>
            <a:chExt cx="4234150" cy="2736552"/>
          </a:xfrm>
        </p:grpSpPr>
        <p:sp>
          <p:nvSpPr>
            <p:cNvPr id="391" name="beaucoup d’équipements sont en majorité tournés vers des pratiques sportives ou de loisirs de garçons et de jeunes hommes, mais on a fait assez peu en direction de pratiques sportives plus féminines, du fait d'un taux de féminisation, je pense trop faibl"/>
            <p:cNvSpPr txBox="1"/>
            <p:nvPr/>
          </p:nvSpPr>
          <p:spPr>
            <a:xfrm>
              <a:off x="215900" y="139700"/>
              <a:ext cx="3802351" cy="2177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beaucoup d’équipements sont en majorité tournés vers des pratiques sportives ou de loisirs de garçons et de jeunes hommes, mais on a fait assez peu en direction de pratiques sportives plus féminines, du fait d'un taux de féminisation, je pense trop faible dans les équipes, sur les politiques de jeunesse et de citoyenneté.</a:t>
              </a:r>
            </a:p>
          </p:txBody>
        </p:sp>
        <p:pic>
          <p:nvPicPr>
            <p:cNvPr id="390" name="beaucoup d’équipements sont en majorité tournés vers des pratiques sportives ou de loisirs de garçons et de jeunes hommes, mais on a fait assez peu en direction de pratiques sportives plus féminines, du fait d'un taux de féminisation, je pense trop faibl" descr="beaucoup d’équipements sont en majorité tournés vers des pratiques sportives ou de loisirs de garçons et de jeunes hommes, mais on a fait assez peu en direction de pratiques sportives plus féminines, du fait d'un taux de féminisation, je pense trop faible dans les équipes, sur les politiques de jeunesse et de citoyenneté. beaucoup d’équipements sont en majorité tournés vers des pratiques sportives ou de loisirs de garçons et de jeunes hommes, mais on a fait assez peu en direction de pratiques sportives plus féminines, du fait d'un taux de féminisation, je pense trop faible dans les équipes, sur les politiques de jeunesse et de citoyenneté."/>
            <p:cNvPicPr>
              <a:picLocks noChangeAspect="0"/>
            </p:cNvPicPr>
            <p:nvPr/>
          </p:nvPicPr>
          <p:blipFill>
            <a:blip r:embed="rId11">
              <a:extLst/>
            </a:blip>
            <a:stretch>
              <a:fillRect/>
            </a:stretch>
          </p:blipFill>
          <p:spPr>
            <a:xfrm>
              <a:off x="0" y="0"/>
              <a:ext cx="4234151" cy="2736553"/>
            </a:xfrm>
            <a:prstGeom prst="rect">
              <a:avLst/>
            </a:prstGeom>
            <a:effectLst/>
          </p:spPr>
        </p:pic>
      </p:grpSp>
      <p:grpSp>
        <p:nvGrpSpPr>
          <p:cNvPr id="395" name="on a ce retour que les garçons prennent leur place et que les filles n'osent pas les croiser,  pratiquer les activités avec eux. Et que culturellement, c'est ancré aujourd'hui sur les quartiers Ouest."/>
          <p:cNvGrpSpPr/>
          <p:nvPr/>
        </p:nvGrpSpPr>
        <p:grpSpPr>
          <a:xfrm>
            <a:off x="15764913" y="6904704"/>
            <a:ext cx="4030638" cy="2050754"/>
            <a:chOff x="0" y="0"/>
            <a:chExt cx="4030636" cy="2050752"/>
          </a:xfrm>
        </p:grpSpPr>
        <p:sp>
          <p:nvSpPr>
            <p:cNvPr id="394" name="on a ce retour que les garçons prennent leur place et que les filles n'osent pas les croiser,  pratiquer les activités avec eux. Et que culturellement, c'est ancré aujourd'hui sur les quartiers Ouest."/>
            <p:cNvSpPr txBox="1"/>
            <p:nvPr/>
          </p:nvSpPr>
          <p:spPr>
            <a:xfrm>
              <a:off x="215900" y="139700"/>
              <a:ext cx="3598837"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ce retour que les garçons prennent leur place et que les filles n'osent pas les croiser,  pratiquer les activités avec eux. Et que culturellement, c'est ancré aujourd'hui sur les quartiers Ouest. </a:t>
              </a:r>
            </a:p>
          </p:txBody>
        </p:sp>
        <p:pic>
          <p:nvPicPr>
            <p:cNvPr id="393" name="on a ce retour que les garçons prennent leur place et que les filles n'osent pas les croiser,  pratiquer les activités avec eux. Et que culturellement, c'est ancré aujourd'hui sur les quartiers Ouest. on a ce retour que les garçons prennent leur place et" descr="on a ce retour que les garçons prennent leur place et que les filles n'osent pas les croiser,  pratiquer les activités avec eux. Et que culturellement, c'est ancré aujourd'hui sur les quartiers Ouest. on a ce retour que les garçons prennent leur place et que les filles n'osent pas les croiser,  pratiquer les activités avec eux. Et que culturellement, c'est ancré aujourd'hui sur les quartiers Ouest. "/>
            <p:cNvPicPr>
              <a:picLocks noChangeAspect="0"/>
            </p:cNvPicPr>
            <p:nvPr/>
          </p:nvPicPr>
          <p:blipFill>
            <a:blip r:embed="rId12">
              <a:extLst/>
            </a:blip>
            <a:stretch>
              <a:fillRect/>
            </a:stretch>
          </p:blipFill>
          <p:spPr>
            <a:xfrm>
              <a:off x="0" y="0"/>
              <a:ext cx="4030637" cy="2050753"/>
            </a:xfrm>
            <a:prstGeom prst="rect">
              <a:avLst/>
            </a:prstGeom>
            <a:effectLst/>
          </p:spPr>
        </p:pic>
      </p:gr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7" name="4. dispositifs/pilotage/coordination/conception/action publique"/>
          <p:cNvSpPr txBox="1"/>
          <p:nvPr>
            <p:ph type="title"/>
          </p:nvPr>
        </p:nvSpPr>
        <p:spPr>
          <a:xfrm>
            <a:off x="444030" y="355600"/>
            <a:ext cx="23604682" cy="1075667"/>
          </a:xfrm>
          <a:prstGeom prst="rect">
            <a:avLst/>
          </a:prstGeom>
          <a:solidFill>
            <a:srgbClr val="F8BA00"/>
          </a:solidFill>
        </p:spPr>
        <p:txBody>
          <a:bodyPr/>
          <a:lstStyle>
            <a:lvl1pPr>
              <a:defRPr sz="5200">
                <a:solidFill>
                  <a:srgbClr val="FFFFFF"/>
                </a:solidFill>
              </a:defRPr>
            </a:lvl1pPr>
          </a:lstStyle>
          <a:p>
            <a:pPr/>
            <a:r>
              <a:t>4. dispositifs/pilotage/coordination/conception/action publique</a:t>
            </a:r>
          </a:p>
        </p:txBody>
      </p:sp>
      <p:grpSp>
        <p:nvGrpSpPr>
          <p:cNvPr id="400" name="j'ai beaucoup de réunions dans lesquelles ma posture est de voir là où les dispositifs s'imbriquent, là où il y a des leviers, là où il y a des expérimentations"/>
          <p:cNvGrpSpPr/>
          <p:nvPr/>
        </p:nvGrpSpPr>
        <p:grpSpPr>
          <a:xfrm>
            <a:off x="6983032" y="6784080"/>
            <a:ext cx="4496017" cy="1593553"/>
            <a:chOff x="0" y="0"/>
            <a:chExt cx="4496015" cy="1593552"/>
          </a:xfrm>
        </p:grpSpPr>
        <p:sp>
          <p:nvSpPr>
            <p:cNvPr id="399" name="j'ai beaucoup de réunions dans lesquelles ma posture est de voir là où les dispositifs s'imbriquent, là où il y a des leviers, là où il y a des expérimentations"/>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j'ai beaucoup de réunions dans lesquelles ma posture est de voir là où les dispositifs s'imbriquent, là où il y a des leviers, là où il y a des expérimentations</a:t>
              </a:r>
            </a:p>
          </p:txBody>
        </p:sp>
        <p:pic>
          <p:nvPicPr>
            <p:cNvPr id="398" name="j'ai beaucoup de réunions dans lesquelles ma posture est de voir là où les dispositifs s'imbriquent, là où il y a des leviers, là où il y a des expérimentations j'ai beaucoup de réunions dans lesquelles ma posture est de voir là où les dispositifs s'imbr" descr="j'ai beaucoup de réunions dans lesquelles ma posture est de voir là où les dispositifs s'imbriquent, là où il y a des leviers, là où il y a des expérimentations j'ai beaucoup de réunions dans lesquelles ma posture est de voir là où les dispositifs s'imbriquent, là où il y a des leviers, là où il y a des expérimentations"/>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03" name="au nom de l'ancrage territorial, on dit &quot;voilà notre commande de territoire, et si vous pensez vous que dans votre association ou que vous, en tant qu'opérateur, vous pouvez y répondre, n'hésitez pas à poser des actions dans notre contrat de ville&quot;"/>
          <p:cNvGrpSpPr/>
          <p:nvPr/>
        </p:nvGrpSpPr>
        <p:grpSpPr>
          <a:xfrm>
            <a:off x="12391197" y="6172203"/>
            <a:ext cx="4496017" cy="2050753"/>
            <a:chOff x="0" y="0"/>
            <a:chExt cx="4496015" cy="2050752"/>
          </a:xfrm>
        </p:grpSpPr>
        <p:sp>
          <p:nvSpPr>
            <p:cNvPr id="402" name="au nom de l'ancrage territorial, on dit &quot;voilà notre commande de territoire, et si vous pensez vous que dans votre association ou que vous, en tant qu'opérateur, vous pouvez y répondre, n'hésitez pas à poser des actions dans notre contrat de ville&quot;"/>
            <p:cNvSpPr txBox="1"/>
            <p:nvPr/>
          </p:nvSpPr>
          <p:spPr>
            <a:xfrm>
              <a:off x="215900" y="139700"/>
              <a:ext cx="4064216"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au nom de l'ancrage territorial, on dit "voilà notre commande de territoire, et si vous pensez vous que dans votre association ou que vous, en tant qu'opérateur, vous pouvez y répondre, n'hésitez pas à poser des actions dans notre contrat de ville"</a:t>
              </a:r>
            </a:p>
          </p:txBody>
        </p:sp>
        <p:pic>
          <p:nvPicPr>
            <p:cNvPr id="401" name="au nom de l'ancrage territorial, on dit &quot;voilà notre commande de territoire, et si vous pensez vous que dans votre association ou que vous, en tant qu'opérateur, vous pouvez y répondre, n'hésitez pas à poser des actions dans notre contrat de ville&quot; au no" descr="au nom de l'ancrage territorial, on dit &quot;voilà notre commande de territoire, et si vous pensez vous que dans votre association ou que vous, en tant qu'opérateur, vous pouvez y répondre, n'hésitez pas à poser des actions dans notre contrat de ville&quot; au nom de l'ancrage territorial, on dit &quot;voilà notre commande de territoire, et si vous pensez vous que dans votre association ou que vous, en tant qu'opérateur, vous pouvez y répondre, n'hésitez pas à poser des actions dans notre contrat de ville&quot;"/>
            <p:cNvPicPr>
              <a:picLocks noChangeAspect="0"/>
            </p:cNvPicPr>
            <p:nvPr/>
          </p:nvPicPr>
          <p:blipFill>
            <a:blip r:embed="rId3">
              <a:extLst/>
            </a:blip>
            <a:stretch>
              <a:fillRect/>
            </a:stretch>
          </p:blipFill>
          <p:spPr>
            <a:xfrm>
              <a:off x="0" y="0"/>
              <a:ext cx="4496016" cy="2050753"/>
            </a:xfrm>
            <a:prstGeom prst="rect">
              <a:avLst/>
            </a:prstGeom>
            <a:effectLst/>
          </p:spPr>
        </p:pic>
      </p:grpSp>
      <p:grpSp>
        <p:nvGrpSpPr>
          <p:cNvPr id="406" name="« territorialisation », « ancrage territorial », je crois qu’à Arras on sait ce qu’on veut. Mais c’est plus difficile à faire qu’à dire."/>
          <p:cNvGrpSpPr/>
          <p:nvPr/>
        </p:nvGrpSpPr>
        <p:grpSpPr>
          <a:xfrm>
            <a:off x="10517420" y="9579952"/>
            <a:ext cx="4496017" cy="1364953"/>
            <a:chOff x="0" y="0"/>
            <a:chExt cx="4496015" cy="1364952"/>
          </a:xfrm>
        </p:grpSpPr>
        <p:sp>
          <p:nvSpPr>
            <p:cNvPr id="405" name="« territorialisation », « ancrage territorial », je crois qu’à Arras on sait ce qu’on veut. Mais c’est plus difficile à faire qu’à dire."/>
            <p:cNvSpPr txBox="1"/>
            <p:nvPr/>
          </p:nvSpPr>
          <p:spPr>
            <a:xfrm>
              <a:off x="215900" y="139700"/>
              <a:ext cx="4064216"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 territorialisation », « ancrage territorial », je crois qu’à Arras on sait ce qu’on veut. Mais c’est plus difficile à faire qu’à dire.</a:t>
              </a:r>
            </a:p>
          </p:txBody>
        </p:sp>
        <p:pic>
          <p:nvPicPr>
            <p:cNvPr id="404" name="« territorialisation », « ancrage territorial », je crois qu’à Arras on sait ce qu’on veut. Mais c’est plus difficile à faire qu’à dire. « territorialisation », « ancrage territorial », je crois qu’à Arras on sait ce qu’on veut. Mais c’est plus difficile" descr="« territorialisation », « ancrage territorial », je crois qu’à Arras on sait ce qu’on veut. Mais c’est plus difficile à faire qu’à dire. « territorialisation », « ancrage territorial », je crois qu’à Arras on sait ce qu’on veut. Mais c’est plus difficile à faire qu’à dire."/>
            <p:cNvPicPr>
              <a:picLocks noChangeAspect="0"/>
            </p:cNvPicPr>
            <p:nvPr/>
          </p:nvPicPr>
          <p:blipFill>
            <a:blip r:embed="rId4">
              <a:extLst/>
            </a:blip>
            <a:stretch>
              <a:fillRect/>
            </a:stretch>
          </p:blipFill>
          <p:spPr>
            <a:xfrm>
              <a:off x="0" y="0"/>
              <a:ext cx="4496016" cy="1364953"/>
            </a:xfrm>
            <a:prstGeom prst="rect">
              <a:avLst/>
            </a:prstGeom>
            <a:effectLst/>
          </p:spPr>
        </p:pic>
      </p:grpSp>
      <p:grpSp>
        <p:nvGrpSpPr>
          <p:cNvPr id="409" name="on complexifie trop nos schémas de gouvernance."/>
          <p:cNvGrpSpPr/>
          <p:nvPr/>
        </p:nvGrpSpPr>
        <p:grpSpPr>
          <a:xfrm>
            <a:off x="17533170" y="9036137"/>
            <a:ext cx="4496016" cy="1136353"/>
            <a:chOff x="0" y="0"/>
            <a:chExt cx="4496015" cy="1136352"/>
          </a:xfrm>
        </p:grpSpPr>
        <p:sp>
          <p:nvSpPr>
            <p:cNvPr id="408" name="on complexifie trop nos schémas de gouvernance."/>
            <p:cNvSpPr txBox="1"/>
            <p:nvPr/>
          </p:nvSpPr>
          <p:spPr>
            <a:xfrm>
              <a:off x="215900" y="139700"/>
              <a:ext cx="4064216"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complexifie trop nos schémas de gouvernance.</a:t>
              </a:r>
            </a:p>
          </p:txBody>
        </p:sp>
        <p:pic>
          <p:nvPicPr>
            <p:cNvPr id="407" name="on complexifie trop nos schémas de gouvernance. on complexifie trop nos schémas de gouvernance." descr="on complexifie trop nos schémas de gouvernance. on complexifie trop nos schémas de gouvernance."/>
            <p:cNvPicPr>
              <a:picLocks noChangeAspect="0"/>
            </p:cNvPicPr>
            <p:nvPr/>
          </p:nvPicPr>
          <p:blipFill>
            <a:blip r:embed="rId5">
              <a:extLst/>
            </a:blip>
            <a:stretch>
              <a:fillRect/>
            </a:stretch>
          </p:blipFill>
          <p:spPr>
            <a:xfrm>
              <a:off x="0" y="0"/>
              <a:ext cx="4496016" cy="1136353"/>
            </a:xfrm>
            <a:prstGeom prst="rect">
              <a:avLst/>
            </a:prstGeom>
            <a:effectLst/>
          </p:spPr>
        </p:pic>
      </p:grpSp>
      <p:grpSp>
        <p:nvGrpSpPr>
          <p:cNvPr id="412" name="on a des réunions en doublon, et bien peu sont de vraies instances de travail."/>
          <p:cNvGrpSpPr/>
          <p:nvPr/>
        </p:nvGrpSpPr>
        <p:grpSpPr>
          <a:xfrm>
            <a:off x="15657182" y="10097482"/>
            <a:ext cx="4496017" cy="1136354"/>
            <a:chOff x="0" y="0"/>
            <a:chExt cx="4496015" cy="1136352"/>
          </a:xfrm>
        </p:grpSpPr>
        <p:sp>
          <p:nvSpPr>
            <p:cNvPr id="411" name="on a des réunions en doublon, et bien peu sont de vraies instances de travail."/>
            <p:cNvSpPr txBox="1"/>
            <p:nvPr/>
          </p:nvSpPr>
          <p:spPr>
            <a:xfrm>
              <a:off x="215900" y="139700"/>
              <a:ext cx="4064216" cy="5775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des réunions en doublon, et bien peu sont de vraies instances de travail.</a:t>
              </a:r>
            </a:p>
          </p:txBody>
        </p:sp>
        <p:pic>
          <p:nvPicPr>
            <p:cNvPr id="410" name="on a des réunions en doublon, et bien peu sont de vraies instances de travail. on a des réunions en doublon, et bien peu sont de vraies instances de travail." descr="on a des réunions en doublon, et bien peu sont de vraies instances de travail. on a des réunions en doublon, et bien peu sont de vraies instances de travail."/>
            <p:cNvPicPr>
              <a:picLocks noChangeAspect="0"/>
            </p:cNvPicPr>
            <p:nvPr/>
          </p:nvPicPr>
          <p:blipFill>
            <a:blip r:embed="rId5">
              <a:extLst/>
            </a:blip>
            <a:stretch>
              <a:fillRect/>
            </a:stretch>
          </p:blipFill>
          <p:spPr>
            <a:xfrm>
              <a:off x="0" y="0"/>
              <a:ext cx="4496016" cy="1136353"/>
            </a:xfrm>
            <a:prstGeom prst="rect">
              <a:avLst/>
            </a:prstGeom>
            <a:effectLst/>
          </p:spPr>
        </p:pic>
      </p:grpSp>
      <p:grpSp>
        <p:nvGrpSpPr>
          <p:cNvPr id="415" name="ville d'Arras, chef de projet des quartiers prioritaires, et CUA, agent de développement. On a une intelligence collective et on a on fonctionne très bien dans le même sens"/>
          <p:cNvGrpSpPr/>
          <p:nvPr/>
        </p:nvGrpSpPr>
        <p:grpSpPr>
          <a:xfrm>
            <a:off x="16646382" y="2878753"/>
            <a:ext cx="4496017" cy="1822154"/>
            <a:chOff x="0" y="0"/>
            <a:chExt cx="4496015" cy="1822152"/>
          </a:xfrm>
        </p:grpSpPr>
        <p:sp>
          <p:nvSpPr>
            <p:cNvPr id="414" name="ville d'Arras, chef de projet des quartiers prioritaires, et CUA, agent de développement. On a une intelligence collective et on a on fonctionne très bien dans le même sens"/>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ville d'Arras, chef de projet des quartiers prioritaires, et CUA, agent de développement. On a une intelligence collective et on a on fonctionne très bien dans le même sens</a:t>
              </a:r>
            </a:p>
          </p:txBody>
        </p:sp>
        <p:pic>
          <p:nvPicPr>
            <p:cNvPr id="413" name="ville d'Arras, chef de projet des quartiers prioritaires, et CUA, agent de développement. On a une intelligence collective et on a on fonctionne très bien dans le même sens ville d'Arras, chef de projet des quartiers prioritaires, et CUA, agent de dévelo" descr="ville d'Arras, chef de projet des quartiers prioritaires, et CUA, agent de développement. On a une intelligence collective et on a on fonctionne très bien dans le même sens ville d'Arras, chef de projet des quartiers prioritaires, et CUA, agent de développement. On a une intelligence collective et on a on fonctionne très bien dans le même sens"/>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18" name="un COPIL, c’est plus souvent une chambre d’enregistrement qu’un espace de nécessaire débat."/>
          <p:cNvGrpSpPr/>
          <p:nvPr/>
        </p:nvGrpSpPr>
        <p:grpSpPr>
          <a:xfrm>
            <a:off x="9998363" y="10725910"/>
            <a:ext cx="4496017" cy="1364953"/>
            <a:chOff x="0" y="0"/>
            <a:chExt cx="4496015" cy="1364952"/>
          </a:xfrm>
        </p:grpSpPr>
        <p:sp>
          <p:nvSpPr>
            <p:cNvPr id="417" name="un COPIL, c’est plus souvent une chambre d’enregistrement qu’un espace de nécessaire débat."/>
            <p:cNvSpPr txBox="1"/>
            <p:nvPr/>
          </p:nvSpPr>
          <p:spPr>
            <a:xfrm>
              <a:off x="215900" y="139700"/>
              <a:ext cx="4064216"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un COPIL, c’est plus souvent une chambre d’enregistrement qu’un espace de nécessaire débat.</a:t>
              </a:r>
            </a:p>
          </p:txBody>
        </p:sp>
        <p:pic>
          <p:nvPicPr>
            <p:cNvPr id="416" name="un COPIL, c’est plus souvent une chambre d’enregistrement qu’un espace de nécessaire débat. un COPIL, c’est plus souvent une chambre d’enregistrement qu’un espace de nécessaire débat." descr="un COPIL, c’est plus souvent une chambre d’enregistrement qu’un espace de nécessaire débat. un COPIL, c’est plus souvent une chambre d’enregistrement qu’un espace de nécessaire débat."/>
            <p:cNvPicPr>
              <a:picLocks noChangeAspect="0"/>
            </p:cNvPicPr>
            <p:nvPr/>
          </p:nvPicPr>
          <p:blipFill>
            <a:blip r:embed="rId4">
              <a:extLst/>
            </a:blip>
            <a:stretch>
              <a:fillRect/>
            </a:stretch>
          </p:blipFill>
          <p:spPr>
            <a:xfrm>
              <a:off x="0" y="0"/>
              <a:ext cx="4496016" cy="1364953"/>
            </a:xfrm>
            <a:prstGeom prst="rect">
              <a:avLst/>
            </a:prstGeom>
            <a:effectLst/>
          </p:spPr>
        </p:pic>
      </p:grpSp>
      <p:grpSp>
        <p:nvGrpSpPr>
          <p:cNvPr id="421" name="on ne stabilise pas assez les choses. On passe son temps à recommencer, à s’adapter, à faire du nouveau. On n’observe pas assez ce qui se passe vraiment, à plusieurs."/>
          <p:cNvGrpSpPr/>
          <p:nvPr/>
        </p:nvGrpSpPr>
        <p:grpSpPr>
          <a:xfrm>
            <a:off x="3089044" y="8693237"/>
            <a:ext cx="4496017" cy="1822153"/>
            <a:chOff x="0" y="0"/>
            <a:chExt cx="4496015" cy="1822152"/>
          </a:xfrm>
        </p:grpSpPr>
        <p:sp>
          <p:nvSpPr>
            <p:cNvPr id="420" name="on ne stabilise pas assez les choses. On passe son temps à recommencer, à s’adapter, à faire du nouveau. On n’observe pas assez ce qui se passe vraiment, à plusieurs."/>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ne stabilise pas assez les choses. On passe son temps à recommencer, à s’adapter, à faire du nouveau. On n’observe pas assez ce qui se passe vraiment, à plusieurs.</a:t>
              </a:r>
            </a:p>
          </p:txBody>
        </p:sp>
        <p:pic>
          <p:nvPicPr>
            <p:cNvPr id="419" name="on ne stabilise pas assez les choses. On passe son temps à recommencer, à s’adapter, à faire du nouveau. On n’observe pas assez ce qui se passe vraiment, à plusieurs. on ne stabilise pas assez les choses. On passe son temps à recommencer, à s’adapter, à " descr="on ne stabilise pas assez les choses. On passe son temps à recommencer, à s’adapter, à faire du nouveau. On n’observe pas assez ce qui se passe vraiment, à plusieurs. on ne stabilise pas assez les choses. On passe son temps à recommencer, à s’adapter, à faire du nouveau. On n’observe pas assez ce qui se passe vraiment, à plusieurs."/>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24" name="au lieu d'avoir une évaluation des actions, j'aimerais mieux qu'on ait un observatoire du travail qu'on mène, un truc un peu permanent."/>
          <p:cNvGrpSpPr/>
          <p:nvPr/>
        </p:nvGrpSpPr>
        <p:grpSpPr>
          <a:xfrm>
            <a:off x="6324256" y="2890394"/>
            <a:ext cx="4496017" cy="1593554"/>
            <a:chOff x="0" y="0"/>
            <a:chExt cx="4496015" cy="1593552"/>
          </a:xfrm>
        </p:grpSpPr>
        <p:sp>
          <p:nvSpPr>
            <p:cNvPr id="423" name="au lieu d'avoir une évaluation des actions, j'aimerais mieux qu'on ait un observatoire du travail qu'on mène, un truc un peu permanent."/>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au lieu d'avoir une évaluation des actions, j'aimerais mieux qu'on ait un observatoire du travail qu'on mène, un truc un peu permanent.</a:t>
              </a:r>
            </a:p>
          </p:txBody>
        </p:sp>
        <p:pic>
          <p:nvPicPr>
            <p:cNvPr id="422" name="au lieu d'avoir une évaluation des actions, j'aimerais mieux qu'on ait un observatoire du travail qu'on mène, un truc un peu permanent. au lieu d'avoir une évaluation des actions, j'aimerais mieux qu'on ait un observatoire du travail qu'on mène, un truc " descr="au lieu d'avoir une évaluation des actions, j'aimerais mieux qu'on ait un observatoire du travail qu'on mène, un truc un peu permanent. au lieu d'avoir une évaluation des actions, j'aimerais mieux qu'on ait un observatoire du travail qu'on mène, un truc un peu permanent."/>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27" name="Le vrai souci qu'on a nous, collectivités, c'est les ressources humaines. On est impactés dans notre fonctionnement, avec des contrats à durée déterminée"/>
          <p:cNvGrpSpPr/>
          <p:nvPr/>
        </p:nvGrpSpPr>
        <p:grpSpPr>
          <a:xfrm>
            <a:off x="686413" y="10373232"/>
            <a:ext cx="4496017" cy="1593554"/>
            <a:chOff x="0" y="0"/>
            <a:chExt cx="4496015" cy="1593552"/>
          </a:xfrm>
        </p:grpSpPr>
        <p:sp>
          <p:nvSpPr>
            <p:cNvPr id="426" name="Le vrai souci qu'on a nous, collectivités, c'est les ressources humaines. On est impactés dans notre fonctionnement, avec des contrats à durée déterminée"/>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vrai souci qu'on a nous, collectivités, c'est les ressources humaines. On est impactés dans notre fonctionnement, avec des contrats à durée déterminée</a:t>
              </a:r>
            </a:p>
          </p:txBody>
        </p:sp>
        <p:pic>
          <p:nvPicPr>
            <p:cNvPr id="425" name="Le vrai souci qu'on a nous, collectivités, c'est les ressources humaines. On est impactés dans notre fonctionnement, avec des contrats à durée déterminée Le vrai souci qu'on a nous, collectivités, c'est les ressources humaines. On est impactés dans notre" descr="Le vrai souci qu'on a nous, collectivités, c'est les ressources humaines. On est impactés dans notre fonctionnement, avec des contrats à durée déterminée Le vrai souci qu'on a nous, collectivités, c'est les ressources humaines. On est impactés dans notre fonctionnement, avec des contrats à durée déterminée"/>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30" name="Tout le monde dit &quot;Il faut sortir des tuyaux d'orgue&quot;. Mais chacun est dans ses tuyaux d'orgue"/>
          <p:cNvGrpSpPr/>
          <p:nvPr/>
        </p:nvGrpSpPr>
        <p:grpSpPr>
          <a:xfrm>
            <a:off x="1257907" y="1689448"/>
            <a:ext cx="4496016" cy="1364953"/>
            <a:chOff x="0" y="0"/>
            <a:chExt cx="4496015" cy="1364952"/>
          </a:xfrm>
        </p:grpSpPr>
        <p:sp>
          <p:nvSpPr>
            <p:cNvPr id="429" name="Tout le monde dit &quot;Il faut sortir des tuyaux d'orgue&quot;. Mais chacun est dans ses tuyaux d'orgue"/>
            <p:cNvSpPr txBox="1"/>
            <p:nvPr/>
          </p:nvSpPr>
          <p:spPr>
            <a:xfrm>
              <a:off x="215900" y="139700"/>
              <a:ext cx="4064216"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Tout le monde dit "Il faut sortir des tuyaux d'orgue". Mais chacun est dans ses tuyaux d'orgue</a:t>
              </a:r>
            </a:p>
          </p:txBody>
        </p:sp>
        <p:pic>
          <p:nvPicPr>
            <p:cNvPr id="428" name="Tout le monde dit &quot;Il faut sortir des tuyaux d'orgue&quot;. Mais chacun est dans ses tuyaux d'orgue Tout le monde dit &quot;Il faut sortir des tuyaux d'orgue&quot;. Mais chacun est dans ses tuyaux d'orgue" descr="Tout le monde dit &quot;Il faut sortir des tuyaux d'orgue&quot;. Mais chacun est dans ses tuyaux d'orgue Tout le monde dit &quot;Il faut sortir des tuyaux d'orgue&quot;. Mais chacun est dans ses tuyaux d'orgue"/>
            <p:cNvPicPr>
              <a:picLocks noChangeAspect="0"/>
            </p:cNvPicPr>
            <p:nvPr/>
          </p:nvPicPr>
          <p:blipFill>
            <a:blip r:embed="rId4">
              <a:extLst/>
            </a:blip>
            <a:stretch>
              <a:fillRect/>
            </a:stretch>
          </p:blipFill>
          <p:spPr>
            <a:xfrm>
              <a:off x="0" y="0"/>
              <a:ext cx="4496016" cy="1364953"/>
            </a:xfrm>
            <a:prstGeom prst="rect">
              <a:avLst/>
            </a:prstGeom>
            <a:effectLst/>
          </p:spPr>
        </p:pic>
      </p:grpSp>
      <p:grpSp>
        <p:nvGrpSpPr>
          <p:cNvPr id="433" name="Il faut vraiment se servir de ce qu'on a vécu avec la crise sanitaire pour changer notre manière de travailler ensemble et gagner vraiment en efficacité"/>
          <p:cNvGrpSpPr/>
          <p:nvPr/>
        </p:nvGrpSpPr>
        <p:grpSpPr>
          <a:xfrm>
            <a:off x="19740678" y="3583597"/>
            <a:ext cx="4496017" cy="1593553"/>
            <a:chOff x="0" y="0"/>
            <a:chExt cx="4496015" cy="1593552"/>
          </a:xfrm>
        </p:grpSpPr>
        <p:sp>
          <p:nvSpPr>
            <p:cNvPr id="432" name="Il faut vraiment se servir de ce qu'on a vécu avec la crise sanitaire pour changer notre manière de travailler ensemble et gagner vraiment en efficacité"/>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 faut vraiment se servir de ce qu'on a vécu avec la crise sanitaire pour changer notre manière de travailler ensemble et gagner vraiment en efficacité</a:t>
              </a:r>
            </a:p>
          </p:txBody>
        </p:sp>
        <p:pic>
          <p:nvPicPr>
            <p:cNvPr id="431" name="Il faut vraiment se servir de ce qu'on a vécu avec la crise sanitaire pour changer notre manière de travailler ensemble et gagner vraiment en efficacité Il faut vraiment se servir de ce qu'on a vécu avec la crise sanitaire pour changer notre manière de t" descr="Il faut vraiment se servir de ce qu'on a vécu avec la crise sanitaire pour changer notre manière de travailler ensemble et gagner vraiment en efficacité Il faut vraiment se servir de ce qu'on a vécu avec la crise sanitaire pour changer notre manière de travailler ensemble et gagner vraiment en efficacité"/>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36" name="Ce n'est pas nouveau cette problématique de choses redondantes de pas de pilotages, pas de coordination. Ça, je les connais depuis 2005, ça n'a pas évolué"/>
          <p:cNvGrpSpPr/>
          <p:nvPr/>
        </p:nvGrpSpPr>
        <p:grpSpPr>
          <a:xfrm>
            <a:off x="11390605" y="1891323"/>
            <a:ext cx="4496017" cy="1593553"/>
            <a:chOff x="0" y="0"/>
            <a:chExt cx="4496015" cy="1593552"/>
          </a:xfrm>
        </p:grpSpPr>
        <p:sp>
          <p:nvSpPr>
            <p:cNvPr id="435" name="Ce n'est pas nouveau cette problématique de choses redondantes de pas de pilotages, pas de coordination. Ça, je les connais depuis 2005, ça n'a pas évolué"/>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Ce n'est pas nouveau cette problématique de choses redondantes de pas de pilotages, pas de coordination. Ça, je les connais depuis 2005, ça n'a pas évolué</a:t>
              </a:r>
            </a:p>
          </p:txBody>
        </p:sp>
        <p:pic>
          <p:nvPicPr>
            <p:cNvPr id="434" name="Ce n'est pas nouveau cette problématique de choses redondantes de pas de pilotages, pas de coordination. Ça, je les connais depuis 2005, ça n'a pas évolué Ce n'est pas nouveau cette problématique de choses redondantes de pas de pilotages, pas de coordina" descr="Ce n'est pas nouveau cette problématique de choses redondantes de pas de pilotages, pas de coordination. Ça, je les connais depuis 2005, ça n'a pas évolué Ce n'est pas nouveau cette problématique de choses redondantes de pas de pilotages, pas de coordination. Ça, je les connais depuis 2005, ça n'a pas évolué"/>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39" name="Souvent, de toutes façons, tout ce que est appel à  projet, ça passe toujours par l'écriture de fiches- projets, de rendus de tableaux de suivi et de plans de financement, et de choses comme ça. Et ça, franchement, ça ne me fait pas kiffer..."/>
          <p:cNvGrpSpPr/>
          <p:nvPr/>
        </p:nvGrpSpPr>
        <p:grpSpPr>
          <a:xfrm>
            <a:off x="1257907" y="2893333"/>
            <a:ext cx="4496016" cy="2050753"/>
            <a:chOff x="0" y="0"/>
            <a:chExt cx="4496015" cy="2050752"/>
          </a:xfrm>
        </p:grpSpPr>
        <p:sp>
          <p:nvSpPr>
            <p:cNvPr id="438" name="Souvent, de toutes façons, tout ce que est appel à  projet, ça passe toujours par l'écriture de fiches- projets, de rendus de tableaux de suivi et de plans de financement, et de choses comme ça. Et ça, franchement, ça ne me fait pas kiffer..."/>
            <p:cNvSpPr txBox="1"/>
            <p:nvPr/>
          </p:nvSpPr>
          <p:spPr>
            <a:xfrm>
              <a:off x="215900" y="139700"/>
              <a:ext cx="4064216"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Souvent, de toutes façons, tout ce que est appel à  projet, ça passe toujours par l'écriture de fiches- projets, de rendus de tableaux de suivi et de plans de financement, et de choses comme ça. Et ça, franchement, ça ne me fait pas kiffer...</a:t>
              </a:r>
            </a:p>
          </p:txBody>
        </p:sp>
        <p:pic>
          <p:nvPicPr>
            <p:cNvPr id="437" name="Souvent, de toutes façons, tout ce que est appel à  projet, ça passe toujours par l'écriture de fiches- projets, de rendus de tableaux de suivi et de plans de financement, et de choses comme ça. Et ça, franchement, ça ne me fait pas kiffer... Souvent, de" descr="Souvent, de toutes façons, tout ce que est appel à  projet, ça passe toujours par l'écriture de fiches- projets, de rendus de tableaux de suivi et de plans de financement, et de choses comme ça. Et ça, franchement, ça ne me fait pas kiffer... Souvent, de toutes façons, tout ce que est appel à  projet, ça passe toujours par l'écriture de fiches- projets, de rendus de tableaux de suivi et de plans de financement, et de choses comme ça. Et ça, franchement, ça ne me fait pas kiffer..."/>
            <p:cNvPicPr>
              <a:picLocks noChangeAspect="0"/>
            </p:cNvPicPr>
            <p:nvPr/>
          </p:nvPicPr>
          <p:blipFill>
            <a:blip r:embed="rId3">
              <a:extLst/>
            </a:blip>
            <a:stretch>
              <a:fillRect/>
            </a:stretch>
          </p:blipFill>
          <p:spPr>
            <a:xfrm>
              <a:off x="0" y="0"/>
              <a:ext cx="4496016" cy="2050753"/>
            </a:xfrm>
            <a:prstGeom prst="rect">
              <a:avLst/>
            </a:prstGeom>
            <a:effectLst/>
          </p:spPr>
        </p:pic>
      </p:grpSp>
      <p:grpSp>
        <p:nvGrpSpPr>
          <p:cNvPr id="442" name="on a besoin d’un ENT utilisable par tous (Éducation nationale, Ville pour toute la partie activités périscolaires, département pour collège, parent qui puisse y trouver toutes les informations). On en est loin."/>
          <p:cNvGrpSpPr/>
          <p:nvPr/>
        </p:nvGrpSpPr>
        <p:grpSpPr>
          <a:xfrm>
            <a:off x="9588750" y="4223401"/>
            <a:ext cx="4496017" cy="1822154"/>
            <a:chOff x="0" y="0"/>
            <a:chExt cx="4496015" cy="1822152"/>
          </a:xfrm>
        </p:grpSpPr>
        <p:sp>
          <p:nvSpPr>
            <p:cNvPr id="441" name="on a besoin d’un ENT utilisable par tous (Éducation nationale, Ville pour toute la partie activités périscolaires, département pour collège, parent qui puisse y trouver toutes les informations). On en est loin."/>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besoin d’un ENT utilisable par tous (Éducation nationale, Ville pour toute la partie activités périscolaires, département pour collège, parent qui puisse y trouver toutes les informations). On en est loin.</a:t>
              </a:r>
            </a:p>
          </p:txBody>
        </p:sp>
        <p:pic>
          <p:nvPicPr>
            <p:cNvPr id="440" name="on a besoin d’un ENT utilisable par tous (Éducation nationale, Ville pour toute la partie activités périscolaires, département pour collège, parent qui puisse y trouver toutes les informations). On en est loin. on a besoin d’un ENT utilisable par tous (É" descr="on a besoin d’un ENT utilisable par tous (Éducation nationale, Ville pour toute la partie activités périscolaires, département pour collège, parent qui puisse y trouver toutes les informations). On en est loin. on a besoin d’un ENT utilisable par tous (Éducation nationale, Ville pour toute la partie activités périscolaires, département pour collège, parent qui puisse y trouver toutes les informations). On en est loin."/>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45" name="Je me dis que si on continue à mettre en œuvre la Cité éducative comme on le fait depuis le début en nous demandant de remplir des tableaux de programme d'actions..."/>
          <p:cNvGrpSpPr/>
          <p:nvPr/>
        </p:nvGrpSpPr>
        <p:grpSpPr>
          <a:xfrm>
            <a:off x="7907645" y="8060767"/>
            <a:ext cx="4496017" cy="1822154"/>
            <a:chOff x="0" y="0"/>
            <a:chExt cx="4496015" cy="1822152"/>
          </a:xfrm>
        </p:grpSpPr>
        <p:sp>
          <p:nvSpPr>
            <p:cNvPr id="444" name="Je me dis que si on continue à mettre en œuvre la Cité éducative comme on le fait depuis le début en nous demandant de remplir des tableaux de programme d'actions..."/>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Je me dis que si on continue à mettre en œuvre la Cité éducative comme on le fait depuis le début en nous demandant de remplir des tableaux de programme d'actions...</a:t>
              </a:r>
            </a:p>
          </p:txBody>
        </p:sp>
        <p:pic>
          <p:nvPicPr>
            <p:cNvPr id="443" name="Je me dis que si on continue à mettre en œuvre la Cité éducative comme on le fait depuis le début en nous demandant de remplir des tableaux de programme d'actions... Je me dis que si on continue à mettre en œuvre la Cité éducative comme on le fait depuis" descr="Je me dis que si on continue à mettre en œuvre la Cité éducative comme on le fait depuis le début en nous demandant de remplir des tableaux de programme d'actions... Je me dis que si on continue à mettre en œuvre la Cité éducative comme on le fait depuis le début en nous demandant de remplir des tableaux de programme d'actions..."/>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48" name="Et aujourd'hui, cette espèce de co- pilotage, de troïka de tout, faudrait pas que ce soit pour faire remonter des informations aux services de l'État ou à la commission d'évaluation pour montrer que le truc  fonctionne bien... Tout ça, pour moi, c'est be"/>
          <p:cNvGrpSpPr/>
          <p:nvPr/>
        </p:nvGrpSpPr>
        <p:grpSpPr>
          <a:xfrm>
            <a:off x="18491086" y="5943603"/>
            <a:ext cx="4496017" cy="2507953"/>
            <a:chOff x="0" y="0"/>
            <a:chExt cx="4496015" cy="2507952"/>
          </a:xfrm>
        </p:grpSpPr>
        <p:sp>
          <p:nvSpPr>
            <p:cNvPr id="447" name="Et aujourd'hui, cette espèce de co- pilotage, de troïka de tout, faudrait pas que ce soit pour faire remonter des informations aux services de l'État ou à la commission d'évaluation pour montrer que le truc  fonctionne bien... Tout ça, pour moi, c'est be"/>
            <p:cNvSpPr txBox="1"/>
            <p:nvPr/>
          </p:nvSpPr>
          <p:spPr>
            <a:xfrm>
              <a:off x="215900" y="139700"/>
              <a:ext cx="4064216" cy="1949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Et aujourd'hui, cette espèce de co- pilotage, de troïka de tout, faudrait pas que ce soit pour faire remonter des informations aux services de l'État ou à la commission d'évaluation pour montrer que le truc  fonctionne bien... Tout ça, pour moi, c'est beaucoup de temps passé à côté de l'objectif premier.</a:t>
              </a:r>
            </a:p>
          </p:txBody>
        </p:sp>
        <p:pic>
          <p:nvPicPr>
            <p:cNvPr id="446" name="Et aujourd'hui, cette espèce de co- pilotage, de troïka de tout, faudrait pas que ce soit pour faire remonter des informations aux services de l'État ou à la commission d'évaluation pour montrer que le truc  fonctionne bien... Tout ça, pour moi, c'est be" descr="Et aujourd'hui, cette espèce de co- pilotage, de troïka de tout, faudrait pas que ce soit pour faire remonter des informations aux services de l'État ou à la commission d'évaluation pour montrer que le truc  fonctionne bien... Tout ça, pour moi, c'est beaucoup de temps passé à côté de l'objectif premier. Et aujourd'hui, cette espèce de co- pilotage, de troïka de tout, faudrait pas que ce soit pour faire remonter des informations aux services de l'État ou à la commission d'évaluation pour montrer que le truc  fonctionne bien... Tout ça, pour moi, c'est beaucoup de temps passé à côté de l'objectif premier."/>
            <p:cNvPicPr>
              <a:picLocks noChangeAspect="0"/>
            </p:cNvPicPr>
            <p:nvPr/>
          </p:nvPicPr>
          <p:blipFill>
            <a:blip r:embed="rId7">
              <a:extLst/>
            </a:blip>
            <a:stretch>
              <a:fillRect/>
            </a:stretch>
          </p:blipFill>
          <p:spPr>
            <a:xfrm>
              <a:off x="0" y="0"/>
              <a:ext cx="4496016" cy="2507953"/>
            </a:xfrm>
            <a:prstGeom prst="rect">
              <a:avLst/>
            </a:prstGeom>
            <a:effectLst/>
          </p:spPr>
        </p:pic>
      </p:grpSp>
      <p:grpSp>
        <p:nvGrpSpPr>
          <p:cNvPr id="451" name="Les espèces de cloisonnement horizontaux et verticaux qui existent de toutes façons sur le sujet de l'éducation, au sens large, ils réapparaissent dans le cadre de pilotage et de l'animation de la Cité éducative."/>
          <p:cNvGrpSpPr/>
          <p:nvPr/>
        </p:nvGrpSpPr>
        <p:grpSpPr>
          <a:xfrm>
            <a:off x="686413" y="4594533"/>
            <a:ext cx="4496017" cy="1822153"/>
            <a:chOff x="0" y="0"/>
            <a:chExt cx="4496015" cy="1822152"/>
          </a:xfrm>
        </p:grpSpPr>
        <p:sp>
          <p:nvSpPr>
            <p:cNvPr id="450" name="Les espèces de cloisonnement horizontaux et verticaux qui existent de toutes façons sur le sujet de l'éducation, au sens large, ils réapparaissent dans le cadre de pilotage et de l'animation de la Cité éducative."/>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espèces de cloisonnement horizontaux et verticaux qui existent de toutes façons sur le sujet de l'éducation, au sens large, ils réapparaissent dans le cadre de pilotage et de l'animation de la Cité éducative.</a:t>
              </a:r>
            </a:p>
          </p:txBody>
        </p:sp>
        <p:pic>
          <p:nvPicPr>
            <p:cNvPr id="449" name="Les espèces de cloisonnement horizontaux et verticaux qui existent de toutes façons sur le sujet de l'éducation, au sens large, ils réapparaissent dans le cadre de pilotage et de l'animation de la Cité éducative. Les espèces de cloisonnement horizontaux " descr="Les espèces de cloisonnement horizontaux et verticaux qui existent de toutes façons sur le sujet de l'éducation, au sens large, ils réapparaissent dans le cadre de pilotage et de l'animation de la Cité éducative. Les espèces de cloisonnement horizontaux et verticaux qui existent de toutes façons sur le sujet de l'éducation, au sens large, ils réapparaissent dans le cadre de pilotage et de l'animation de la Cité éducative."/>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54" name="On a le sentiment qu'il y a une forme de dépossession des cadres intermédiaires quand on rend plus autonomes des agents plutôt territorialisés en mission sur un quartier."/>
          <p:cNvGrpSpPr/>
          <p:nvPr/>
        </p:nvGrpSpPr>
        <p:grpSpPr>
          <a:xfrm>
            <a:off x="19740678" y="11245598"/>
            <a:ext cx="4496017" cy="1822154"/>
            <a:chOff x="0" y="0"/>
            <a:chExt cx="4496015" cy="1822152"/>
          </a:xfrm>
        </p:grpSpPr>
        <p:sp>
          <p:nvSpPr>
            <p:cNvPr id="453" name="On a le sentiment qu'il y a une forme de dépossession des cadres intermédiaires quand on rend plus autonomes des agents plutôt territorialisés en mission sur un quartier."/>
            <p:cNvSpPr txBox="1"/>
            <p:nvPr/>
          </p:nvSpPr>
          <p:spPr>
            <a:xfrm>
              <a:off x="215900" y="139700"/>
              <a:ext cx="4064216" cy="12633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a le sentiment qu'il y a une forme de dépossession des cadres intermédiaires quand on rend plus autonomes des agents plutôt territorialisés en mission sur un quartier.</a:t>
              </a:r>
            </a:p>
          </p:txBody>
        </p:sp>
        <p:pic>
          <p:nvPicPr>
            <p:cNvPr id="452" name="On a le sentiment qu'il y a une forme de dépossession des cadres intermédiaires quand on rend plus autonomes des agents plutôt territorialisés en mission sur un quartier. On a le sentiment qu'il y a une forme de dépossession des cadres intermédiaires qua" descr="On a le sentiment qu'il y a une forme de dépossession des cadres intermédiaires quand on rend plus autonomes des agents plutôt territorialisés en mission sur un quartier. On a le sentiment qu'il y a une forme de dépossession des cadres intermédiaires quand on rend plus autonomes des agents plutôt territorialisés en mission sur un quartier."/>
            <p:cNvPicPr>
              <a:picLocks noChangeAspect="0"/>
            </p:cNvPicPr>
            <p:nvPr/>
          </p:nvPicPr>
          <p:blipFill>
            <a:blip r:embed="rId6">
              <a:extLst/>
            </a:blip>
            <a:stretch>
              <a:fillRect/>
            </a:stretch>
          </p:blipFill>
          <p:spPr>
            <a:xfrm>
              <a:off x="0" y="0"/>
              <a:ext cx="4496016" cy="1822153"/>
            </a:xfrm>
            <a:prstGeom prst="rect">
              <a:avLst/>
            </a:prstGeom>
            <a:effectLst/>
          </p:spPr>
        </p:pic>
      </p:grpSp>
      <p:grpSp>
        <p:nvGrpSpPr>
          <p:cNvPr id="457" name="ce que nous vivons, nous, techniquement, comme des frictions ou des conflits sur une approche territorialisée des politiques publiques, ou une approche plutôt en silo, ça se vit aussi sur le plan politique, avec des situations où on ne sait plus très bie"/>
          <p:cNvGrpSpPr/>
          <p:nvPr/>
        </p:nvGrpSpPr>
        <p:grpSpPr>
          <a:xfrm>
            <a:off x="15128878" y="11334098"/>
            <a:ext cx="4496016" cy="2507953"/>
            <a:chOff x="0" y="0"/>
            <a:chExt cx="4496015" cy="2507952"/>
          </a:xfrm>
        </p:grpSpPr>
        <p:sp>
          <p:nvSpPr>
            <p:cNvPr id="456" name="ce que nous vivons, nous, techniquement, comme des frictions ou des conflits sur une approche territorialisée des politiques publiques, ou une approche plutôt en silo, ça se vit aussi sur le plan politique, avec des situations où on ne sait plus très bie"/>
            <p:cNvSpPr txBox="1"/>
            <p:nvPr/>
          </p:nvSpPr>
          <p:spPr>
            <a:xfrm>
              <a:off x="215900" y="139700"/>
              <a:ext cx="4064216" cy="1949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ce que nous vivons, nous, techniquement, comme des frictions ou des conflits sur une approche territorialisée des politiques publiques, ou une approche plutôt en silo, ça se vit aussi sur le plan politique, avec des situations où on ne sait plus très bien qui est pilote et qui est en mesure de décider, d'arbitrer.</a:t>
              </a:r>
            </a:p>
          </p:txBody>
        </p:sp>
        <p:pic>
          <p:nvPicPr>
            <p:cNvPr id="455" name="ce que nous vivons, nous, techniquement, comme des frictions ou des conflits sur une approche territorialisée des politiques publiques, ou une approche plutôt en silo, ça se vit aussi sur le plan politique, avec des situations où on ne sait plus très bie" descr="ce que nous vivons, nous, techniquement, comme des frictions ou des conflits sur une approche territorialisée des politiques publiques, ou une approche plutôt en silo, ça se vit aussi sur le plan politique, avec des situations où on ne sait plus très bien qui est pilote et qui est en mesure de décider, d'arbitrer. ce que nous vivons, nous, techniquement, comme des frictions ou des conflits sur une approche territorialisée des politiques publiques, ou une approche plutôt en silo, ça se vit aussi sur le plan politique, avec des situations où on ne sait plus très bien qui est pilote et qui est en mesure de décider, d'arbitrer."/>
            <p:cNvPicPr>
              <a:picLocks noChangeAspect="0"/>
            </p:cNvPicPr>
            <p:nvPr/>
          </p:nvPicPr>
          <p:blipFill>
            <a:blip r:embed="rId7">
              <a:extLst/>
            </a:blip>
            <a:stretch>
              <a:fillRect/>
            </a:stretch>
          </p:blipFill>
          <p:spPr>
            <a:xfrm>
              <a:off x="0" y="0"/>
              <a:ext cx="4496016" cy="2507953"/>
            </a:xfrm>
            <a:prstGeom prst="rect">
              <a:avLst/>
            </a:prstGeom>
            <a:effectLst/>
          </p:spPr>
        </p:pic>
      </p:grpSp>
      <p:grpSp>
        <p:nvGrpSpPr>
          <p:cNvPr id="460" name="on se coupe de la possibilité d'utiliser le travail qui a d'ores et déjà été fait, dans le cadre de l'écriture des projets sociaux du projet de quartier Ouest, qui est modulable, adaptable forcément sur le plan du projet éducatif."/>
          <p:cNvGrpSpPr/>
          <p:nvPr/>
        </p:nvGrpSpPr>
        <p:grpSpPr>
          <a:xfrm>
            <a:off x="2608149" y="11805842"/>
            <a:ext cx="4496017" cy="2050754"/>
            <a:chOff x="0" y="0"/>
            <a:chExt cx="4496015" cy="2050752"/>
          </a:xfrm>
        </p:grpSpPr>
        <p:sp>
          <p:nvSpPr>
            <p:cNvPr id="459" name="on se coupe de la possibilité d'utiliser le travail qui a d'ores et déjà été fait, dans le cadre de l'écriture des projets sociaux du projet de quartier Ouest, qui est modulable, adaptable forcément sur le plan du projet éducatif."/>
            <p:cNvSpPr txBox="1"/>
            <p:nvPr/>
          </p:nvSpPr>
          <p:spPr>
            <a:xfrm>
              <a:off x="215900" y="139700"/>
              <a:ext cx="4064216"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se coupe de la possibilité d'utiliser le travail qui a d'ores et déjà été fait, dans le cadre de l'écriture des projets sociaux du projet de quartier Ouest, qui est modulable, adaptable forcément sur le plan du projet éducatif.</a:t>
              </a:r>
            </a:p>
          </p:txBody>
        </p:sp>
        <p:pic>
          <p:nvPicPr>
            <p:cNvPr id="458" name="on se coupe de la possibilité d'utiliser le travail qui a d'ores et déjà été fait, dans le cadre de l'écriture des projets sociaux du projet de quartier Ouest, qui est modulable, adaptable forcément sur le plan du projet éducatif. on se coupe de la possi" descr="on se coupe de la possibilité d'utiliser le travail qui a d'ores et déjà été fait, dans le cadre de l'écriture des projets sociaux du projet de quartier Ouest, qui est modulable, adaptable forcément sur le plan du projet éducatif. on se coupe de la possibilité d'utiliser le travail qui a d'ores et déjà été fait, dans le cadre de l'écriture des projets sociaux du projet de quartier Ouest, qui est modulable, adaptable forcément sur le plan du projet éducatif."/>
            <p:cNvPicPr>
              <a:picLocks noChangeAspect="0"/>
            </p:cNvPicPr>
            <p:nvPr/>
          </p:nvPicPr>
          <p:blipFill>
            <a:blip r:embed="rId3">
              <a:extLst/>
            </a:blip>
            <a:stretch>
              <a:fillRect/>
            </a:stretch>
          </p:blipFill>
          <p:spPr>
            <a:xfrm>
              <a:off x="0" y="0"/>
              <a:ext cx="4496016" cy="2050753"/>
            </a:xfrm>
            <a:prstGeom prst="rect">
              <a:avLst/>
            </a:prstGeom>
            <a:effectLst/>
          </p:spPr>
        </p:pic>
      </p:grpSp>
      <p:grpSp>
        <p:nvGrpSpPr>
          <p:cNvPr id="463" name="La question de centralité d'une plate forme qui, pour moi, ne permet pas aujourd'hui, telle qu'elle est configurée, de distinguer un dispositif de l'autre"/>
          <p:cNvGrpSpPr/>
          <p:nvPr/>
        </p:nvGrpSpPr>
        <p:grpSpPr>
          <a:xfrm>
            <a:off x="14043714" y="4708833"/>
            <a:ext cx="4496017" cy="1593553"/>
            <a:chOff x="0" y="0"/>
            <a:chExt cx="4496015" cy="1593552"/>
          </a:xfrm>
        </p:grpSpPr>
        <p:sp>
          <p:nvSpPr>
            <p:cNvPr id="462" name="La question de centralité d'une plate forme qui, pour moi, ne permet pas aujourd'hui, telle qu'elle est configurée, de distinguer un dispositif de l'autre"/>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La question de centralité d'une plate forme qui, pour moi, ne permet pas aujourd'hui, telle qu'elle est configurée, de distinguer un dispositif de l'autre</a:t>
              </a:r>
            </a:p>
          </p:txBody>
        </p:sp>
        <p:pic>
          <p:nvPicPr>
            <p:cNvPr id="461" name="La question de centralité d'une plate forme qui, pour moi, ne permet pas aujourd'hui, telle qu'elle est configurée, de distinguer un dispositif de l'autre La question de centralité d'une plate forme qui, pour moi, ne permet pas aujourd'hui, telle qu'elle" descr="La question de centralité d'une plate forme qui, pour moi, ne permet pas aujourd'hui, telle qu'elle est configurée, de distinguer un dispositif de l'autre La question de centralité d'une plate forme qui, pour moi, ne permet pas aujourd'hui, telle qu'elle est configurée, de distinguer un dispositif de l'autre"/>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66" name="il me paraît quand même important de renforcer le lien entre le pilotage du contrat de ville, qui est communautaire, et le pilotage du dispositif de Cité éducative, qui nous revient au niveau de la commune d'Arras"/>
          <p:cNvGrpSpPr/>
          <p:nvPr/>
        </p:nvGrpSpPr>
        <p:grpSpPr>
          <a:xfrm>
            <a:off x="7907645" y="11708683"/>
            <a:ext cx="4496017" cy="2050754"/>
            <a:chOff x="0" y="0"/>
            <a:chExt cx="4496015" cy="2050752"/>
          </a:xfrm>
        </p:grpSpPr>
        <p:sp>
          <p:nvSpPr>
            <p:cNvPr id="465" name="il me paraît quand même important de renforcer le lien entre le pilotage du contrat de ville, qui est communautaire, et le pilotage du dispositif de Cité éducative, qui nous revient au niveau de la commune d'Arras"/>
            <p:cNvSpPr txBox="1"/>
            <p:nvPr/>
          </p:nvSpPr>
          <p:spPr>
            <a:xfrm>
              <a:off x="215900" y="139700"/>
              <a:ext cx="4064216"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il me paraît quand même important de renforcer le lien entre le pilotage du contrat de ville, qui est communautaire, et le pilotage du dispositif de Cité éducative, qui nous revient au niveau de la commune d'Arras</a:t>
              </a:r>
            </a:p>
          </p:txBody>
        </p:sp>
        <p:pic>
          <p:nvPicPr>
            <p:cNvPr id="464" name="il me paraît quand même important de renforcer le lien entre le pilotage du contrat de ville, qui est communautaire, et le pilotage du dispositif de Cité éducative, qui nous revient au niveau de la commune d'Arras il me paraît quand même important de ren" descr="il me paraît quand même important de renforcer le lien entre le pilotage du contrat de ville, qui est communautaire, et le pilotage du dispositif de Cité éducative, qui nous revient au niveau de la commune d'Arras il me paraît quand même important de renforcer le lien entre le pilotage du contrat de ville, qui est communautaire, et le pilotage du dispositif de Cité éducative, qui nous revient au niveau de la commune d'Arras"/>
            <p:cNvPicPr>
              <a:picLocks noChangeAspect="0"/>
            </p:cNvPicPr>
            <p:nvPr/>
          </p:nvPicPr>
          <p:blipFill>
            <a:blip r:embed="rId3">
              <a:extLst/>
            </a:blip>
            <a:stretch>
              <a:fillRect/>
            </a:stretch>
          </p:blipFill>
          <p:spPr>
            <a:xfrm>
              <a:off x="0" y="0"/>
              <a:ext cx="4496016" cy="2050753"/>
            </a:xfrm>
            <a:prstGeom prst="rect">
              <a:avLst/>
            </a:prstGeom>
            <a:effectLst/>
          </p:spPr>
        </p:pic>
      </p:grpSp>
      <p:grpSp>
        <p:nvGrpSpPr>
          <p:cNvPr id="469" name="C'est pour ça que la référence à la territorialisation est justement un travail pluridisciplinaire. Il est essentiel, le regard &quot;dispositif&quot;, &quot;projet éducatif&quot; d'un côté, c'est important, mais le regard territorial et le développement territorial, en lie"/>
          <p:cNvGrpSpPr/>
          <p:nvPr/>
        </p:nvGrpSpPr>
        <p:grpSpPr>
          <a:xfrm>
            <a:off x="434412" y="6406152"/>
            <a:ext cx="4496017" cy="2507953"/>
            <a:chOff x="0" y="0"/>
            <a:chExt cx="4496015" cy="2507952"/>
          </a:xfrm>
        </p:grpSpPr>
        <p:sp>
          <p:nvSpPr>
            <p:cNvPr id="468" name="C'est pour ça que la référence à la territorialisation est justement un travail pluridisciplinaire. Il est essentiel, le regard &quot;dispositif&quot;, &quot;projet éducatif&quot; d'un côté, c'est important, mais le regard territorial et le développement territorial, en lie"/>
            <p:cNvSpPr txBox="1"/>
            <p:nvPr/>
          </p:nvSpPr>
          <p:spPr>
            <a:xfrm>
              <a:off x="215900" y="139700"/>
              <a:ext cx="4064216" cy="1949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C'est pour ça que la référence à la territorialisation est justement un travail pluridisciplinaire. Il est essentiel, le regard "dispositif", "projet éducatif" d'un côté, c'est important, mais le regard territorial et le développement territorial, en lien avec l'ensemble des acteurs d'un même quartier, il l'est aussi pour tout.</a:t>
              </a:r>
            </a:p>
          </p:txBody>
        </p:sp>
        <p:pic>
          <p:nvPicPr>
            <p:cNvPr id="467" name="C'est pour ça que la référence à la territorialisation est justement un travail pluridisciplinaire. Il est essentiel, le regard &quot;dispositif&quot;, &quot;projet éducatif&quot; d'un côté, c'est important, mais le regard territorial et le développement territorial, en lie" descr="C'est pour ça que la référence à la territorialisation est justement un travail pluridisciplinaire. Il est essentiel, le regard &quot;dispositif&quot;, &quot;projet éducatif&quot; d'un côté, c'est important, mais le regard territorial et le développement territorial, en lien avec l'ensemble des acteurs d'un même quartier, il l'est aussi pour tout. C'est pour ça que la référence à la territorialisation est justement un travail pluridisciplinaire. Il est essentiel, le regard &quot;dispositif&quot;, &quot;projet éducatif&quot; d'un côté, c'est important, mais le regard territorial et le développement territorial, en lien avec l'ensemble des acteurs d'un même quartier, il l'est aussi pour tout."/>
            <p:cNvPicPr>
              <a:picLocks noChangeAspect="0"/>
            </p:cNvPicPr>
            <p:nvPr/>
          </p:nvPicPr>
          <p:blipFill>
            <a:blip r:embed="rId7">
              <a:extLst/>
            </a:blip>
            <a:stretch>
              <a:fillRect/>
            </a:stretch>
          </p:blipFill>
          <p:spPr>
            <a:xfrm>
              <a:off x="0" y="0"/>
              <a:ext cx="4496016" cy="2507953"/>
            </a:xfrm>
            <a:prstGeom prst="rect">
              <a:avLst/>
            </a:prstGeom>
            <a:effectLst/>
          </p:spPr>
        </p:pic>
      </p:grpSp>
      <p:grpSp>
        <p:nvGrpSpPr>
          <p:cNvPr id="472" name="Le travail avec les assos qui émargent à nos dispositifs devrait être davantage dans l'accompagnement que dans la vérification de conformité"/>
          <p:cNvGrpSpPr/>
          <p:nvPr/>
        </p:nvGrpSpPr>
        <p:grpSpPr>
          <a:xfrm>
            <a:off x="17290212" y="1353208"/>
            <a:ext cx="4496017" cy="1593553"/>
            <a:chOff x="0" y="0"/>
            <a:chExt cx="4496015" cy="1593552"/>
          </a:xfrm>
        </p:grpSpPr>
        <p:sp>
          <p:nvSpPr>
            <p:cNvPr id="471" name="Le travail avec les assos qui émargent à nos dispositifs devrait être davantage dans l'accompagnement que dans la vérification de conformité"/>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 travail avec les assos qui émargent à nos dispositifs devrait être davantage dans l'accompagnement que dans la vérification de conformité</a:t>
              </a:r>
            </a:p>
          </p:txBody>
        </p:sp>
        <p:pic>
          <p:nvPicPr>
            <p:cNvPr id="470" name="Le travail avec les assos qui émargent à nos dispositifs devrait être davantage dans l'accompagnement que dans la vérification de conformité Le travail avec les assos qui émargent à nos dispositifs devrait être davantage dans l'accompagnement que dans la" descr="Le travail avec les assos qui émargent à nos dispositifs devrait être davantage dans l'accompagnement que dans la vérification de conformité Le travail avec les assos qui émargent à nos dispositifs devrait être davantage dans l'accompagnement que dans la vérification de conformité"/>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75" name="Les responsables, on a l'impression qu'ils se connaissent, mais ils ne travaillent pas réellement concrétement ensemble. Ils ne prennent pas ces espaces-temps."/>
          <p:cNvGrpSpPr/>
          <p:nvPr/>
        </p:nvGrpSpPr>
        <p:grpSpPr>
          <a:xfrm>
            <a:off x="12962052" y="8175067"/>
            <a:ext cx="4496017" cy="1593554"/>
            <a:chOff x="0" y="0"/>
            <a:chExt cx="4496015" cy="1593552"/>
          </a:xfrm>
        </p:grpSpPr>
        <p:sp>
          <p:nvSpPr>
            <p:cNvPr id="474" name="Les responsables, on a l'impression qu'ils se connaissent, mais ils ne travaillent pas réellement concrétement ensemble. Ils ne prennent pas ces espaces-temps."/>
            <p:cNvSpPr txBox="1"/>
            <p:nvPr/>
          </p:nvSpPr>
          <p:spPr>
            <a:xfrm>
              <a:off x="215900" y="139700"/>
              <a:ext cx="4064216" cy="10347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Les responsables, on a l'impression qu'ils se connaissent, mais ils ne travaillent pas réellement concrétement ensemble. Ils ne prennent pas ces espaces-temps.</a:t>
              </a:r>
            </a:p>
          </p:txBody>
        </p:sp>
        <p:pic>
          <p:nvPicPr>
            <p:cNvPr id="473" name="Les responsables, on a l'impression qu'ils se connaissent, mais ils ne travaillent pas réellement concrétement ensemble. Ils ne prennent pas ces espaces-temps. Les responsables, on a l'impression qu'ils se connaissent, mais ils ne travaillent pas réellem" descr="Les responsables, on a l'impression qu'ils se connaissent, mais ils ne travaillent pas réellement concrétement ensemble. Ils ne prennent pas ces espaces-temps. Les responsables, on a l'impression qu'ils se connaissent, mais ils ne travaillent pas réellement concrétement ensemble. Ils ne prennent pas ces espaces-temps."/>
            <p:cNvPicPr>
              <a:picLocks noChangeAspect="0"/>
            </p:cNvPicPr>
            <p:nvPr/>
          </p:nvPicPr>
          <p:blipFill>
            <a:blip r:embed="rId2">
              <a:extLst/>
            </a:blip>
            <a:stretch>
              <a:fillRect/>
            </a:stretch>
          </p:blipFill>
          <p:spPr>
            <a:xfrm>
              <a:off x="0" y="0"/>
              <a:ext cx="4496016" cy="1593553"/>
            </a:xfrm>
            <a:prstGeom prst="rect">
              <a:avLst/>
            </a:prstGeom>
            <a:effectLst/>
          </p:spPr>
        </p:pic>
      </p:grpSp>
      <p:grpSp>
        <p:nvGrpSpPr>
          <p:cNvPr id="478" name="chaque institution a ses dispositifs, ses plans et réfléchit à travers eux, c’est humain."/>
          <p:cNvGrpSpPr/>
          <p:nvPr/>
        </p:nvGrpSpPr>
        <p:grpSpPr>
          <a:xfrm>
            <a:off x="6324256" y="1689448"/>
            <a:ext cx="4496017" cy="1364953"/>
            <a:chOff x="0" y="0"/>
            <a:chExt cx="4496015" cy="1364952"/>
          </a:xfrm>
        </p:grpSpPr>
        <p:sp>
          <p:nvSpPr>
            <p:cNvPr id="477" name="chaque institution a ses dispositifs, ses plans et réfléchit à travers eux, c’est humain."/>
            <p:cNvSpPr txBox="1"/>
            <p:nvPr/>
          </p:nvSpPr>
          <p:spPr>
            <a:xfrm>
              <a:off x="215900" y="139700"/>
              <a:ext cx="4064216" cy="8061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chaque institution a ses dispositifs, ses plans et réfléchit à travers eux, c’est humain.</a:t>
              </a:r>
            </a:p>
          </p:txBody>
        </p:sp>
        <p:pic>
          <p:nvPicPr>
            <p:cNvPr id="476" name="chaque institution a ses dispositifs, ses plans et réfléchit à travers eux, c’est humain. chaque institution a ses dispositifs, ses plans et réfléchit à travers eux, c’est humain." descr="chaque institution a ses dispositifs, ses plans et réfléchit à travers eux, c’est humain. chaque institution a ses dispositifs, ses plans et réfléchit à travers eux, c’est humain."/>
            <p:cNvPicPr>
              <a:picLocks noChangeAspect="0"/>
            </p:cNvPicPr>
            <p:nvPr/>
          </p:nvPicPr>
          <p:blipFill>
            <a:blip r:embed="rId4">
              <a:extLst/>
            </a:blip>
            <a:stretch>
              <a:fillRect/>
            </a:stretch>
          </p:blipFill>
          <p:spPr>
            <a:xfrm>
              <a:off x="0" y="0"/>
              <a:ext cx="4496016" cy="1364953"/>
            </a:xfrm>
            <a:prstGeom prst="rect">
              <a:avLst/>
            </a:prstGeom>
            <a:effectLst/>
          </p:spPr>
        </p:pic>
      </p:grpSp>
      <p:grpSp>
        <p:nvGrpSpPr>
          <p:cNvPr id="481" name="On flèche 85% des budgets sur les actions, 15% sur la coordination, moi j'aurais fléché beaucoup plus sur la coordination. Certes, c'est moins vendeur parce que ça ne se voit pas, mais à nous de le rendre visible. Je pense que c'est très important."/>
          <p:cNvGrpSpPr/>
          <p:nvPr/>
        </p:nvGrpSpPr>
        <p:grpSpPr>
          <a:xfrm>
            <a:off x="5154478" y="4876873"/>
            <a:ext cx="4496016" cy="2050754"/>
            <a:chOff x="0" y="0"/>
            <a:chExt cx="4496015" cy="2050752"/>
          </a:xfrm>
        </p:grpSpPr>
        <p:sp>
          <p:nvSpPr>
            <p:cNvPr id="480" name="On flèche 85% des budgets sur les actions, 15% sur la coordination, moi j'aurais fléché beaucoup plus sur la coordination. Certes, c'est moins vendeur parce que ça ne se voit pas, mais à nous de le rendre visible. Je pense que c'est très important."/>
            <p:cNvSpPr txBox="1"/>
            <p:nvPr/>
          </p:nvSpPr>
          <p:spPr>
            <a:xfrm>
              <a:off x="215900" y="139700"/>
              <a:ext cx="4064216" cy="1491953"/>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defTabSz="457200">
                <a:defRPr sz="1600">
                  <a:solidFill>
                    <a:srgbClr val="000000"/>
                  </a:solidFill>
                  <a:latin typeface="Arial"/>
                  <a:ea typeface="Arial"/>
                  <a:cs typeface="Arial"/>
                  <a:sym typeface="Arial"/>
                </a:defRPr>
              </a:lvl1pPr>
            </a:lstStyle>
            <a:p>
              <a:pPr/>
              <a:r>
                <a:t>On flèche 85% des budgets sur les actions, 15% sur la coordination, moi j'aurais fléché beaucoup plus sur la coordination. Certes, c'est moins vendeur parce que ça ne se voit pas, mais à nous de le rendre visible. Je pense que c'est très important.</a:t>
              </a:r>
            </a:p>
          </p:txBody>
        </p:sp>
        <p:pic>
          <p:nvPicPr>
            <p:cNvPr id="479" name="On flèche 85% des budgets sur les actions, 15% sur la coordination, moi j'aurais fléché beaucoup plus sur la coordination. Certes, c'est moins vendeur parce que ça ne se voit pas, mais à nous de le rendre visible. Je pense que c'est très important. On fl" descr="On flèche 85% des budgets sur les actions, 15% sur la coordination, moi j'aurais fléché beaucoup plus sur la coordination. Certes, c'est moins vendeur parce que ça ne se voit pas, mais à nous de le rendre visible. Je pense que c'est très important. On flèche 85% des budgets sur les actions, 15% sur la coordination, moi j'aurais fléché beaucoup plus sur la coordination. Certes, c'est moins vendeur parce que ça ne se voit pas, mais à nous de le rendre visible. Je pense que c'est très important."/>
            <p:cNvPicPr>
              <a:picLocks noChangeAspect="0"/>
            </p:cNvPicPr>
            <p:nvPr/>
          </p:nvPicPr>
          <p:blipFill>
            <a:blip r:embed="rId3">
              <a:extLst/>
            </a:blip>
            <a:stretch>
              <a:fillRect/>
            </a:stretch>
          </p:blipFill>
          <p:spPr>
            <a:xfrm>
              <a:off x="0" y="0"/>
              <a:ext cx="4496016" cy="2050753"/>
            </a:xfrm>
            <a:prstGeom prst="rect">
              <a:avLst/>
            </a:prstGeom>
            <a:effectLst/>
          </p:spPr>
        </p:pic>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