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8" r:id="rId7"/>
    <p:sldId id="275" r:id="rId8"/>
    <p:sldId id="273" r:id="rId9"/>
    <p:sldId id="277" r:id="rId10"/>
    <p:sldId id="274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2C10F-7D5C-48C5-8358-3849436343F8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F48E-E33A-42A4-9FBA-369F81276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06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série de questions doit permettre aux enseignants d’identifier les obstacles et les points d’appui pour comprendre finement cette histoire.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8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diapositive donne des clés pour identifier les obstacles potentiels du</a:t>
            </a:r>
            <a:r>
              <a:rPr lang="fr-FR" baseline="0" dirty="0" smtClean="0"/>
              <a:t> texte proposé aux élèves de CP – quelques ouvrages sont également proposés car ils fonctionnent de manière similaire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8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diapositive comporte un cache afin de permettre aux enseignants d’envisager leur propre séance (confrontation, débat) &gt; dans un second temps retirer le cache pour</a:t>
            </a:r>
            <a:r>
              <a:rPr lang="fr-FR" baseline="0" dirty="0" smtClean="0"/>
              <a:t> découvrir ce qui s’st réellement passé.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95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Questionnement des enseignants </a:t>
            </a:r>
          </a:p>
          <a:p>
            <a:r>
              <a:rPr lang="fr-FR" dirty="0" smtClean="0"/>
              <a:t>Attendu</a:t>
            </a:r>
            <a:r>
              <a:rPr lang="fr-FR" baseline="0" dirty="0" smtClean="0"/>
              <a:t> : le dessin</a:t>
            </a:r>
          </a:p>
          <a:p>
            <a:r>
              <a:rPr lang="fr-FR" baseline="0" dirty="0" smtClean="0"/>
              <a:t>Vidéo 1 : rappel de récit : compréhension</a:t>
            </a:r>
          </a:p>
          <a:p>
            <a:r>
              <a:rPr lang="fr-FR" baseline="0" dirty="0" smtClean="0"/>
              <a:t>Vidéo 2 : présentation de l’activité et de la consigne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48E-E33A-42A4-9FBA-369F812762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18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A2FCDA-296D-4DAF-B317-255EFB08EF70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27B7AC5-5C60-44F3-9F80-E10A55E707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6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83615B8-6455-4785-B882-F511378E08C2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BA2CF2-91A6-42E2-8A6E-726C3AFB9B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2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36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36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17D1A49-3E01-450A-914E-9252B9FA023A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53BB9B-52DB-4029-BF7F-5AF8BB9BD5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2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8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1C62E18-1DAE-4697-98FF-5973680D84D3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40C759E-F589-4B24-88A5-8495FBA68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68722D8-C7D5-4934-B6D2-9347394F81AF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F73874D-D227-454F-AB10-C8DF660B94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EF1EBE6-B5F7-4336-ACAB-4B8D594DEA1C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29EDCC8-0B65-4FC0-8ED0-CBF591D4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6689D39-1D90-4EA8-BDDA-6045C86325D5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EE75067-3E3C-4769-B1F3-1D96159B80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0DE54C6-9386-4B67-9336-BF34CF375516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2FCC62C-6024-407A-80A0-430F7BC7D8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AB3A84-98BF-4BF2-BBEB-7253727F8C87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81D137-20D4-4C0C-8654-AF1CEAFF92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5632CDB-BF95-4298-9046-31A4B55E910D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95811-0CAC-4127-9B7D-E1B205938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63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6B3F3C7-7DD9-4502-BC11-853FC149681F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0A481C3-FE80-4E85-B4CF-DFE61CCE8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6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4D9C14-B8B8-494E-8EDE-81A51214509F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6BC8581-9AC6-4E2B-B55F-5CA3BCA0A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2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vid&#233;o%201%20Peggy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vid&#233;o%202%20Peggy%20.mp4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16632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Enseigner et questionner l’étude de la langue au CP</a:t>
            </a:r>
            <a:endParaRPr lang="fr-FR" dirty="0">
              <a:solidFill>
                <a:schemeClr val="accent1"/>
              </a:solidFill>
            </a:endParaRPr>
          </a:p>
          <a:p>
            <a:pPr algn="ctr"/>
            <a:r>
              <a:rPr lang="fr-FR" b="1" i="1" dirty="0">
                <a:solidFill>
                  <a:schemeClr val="accent1"/>
                </a:solidFill>
              </a:rPr>
              <a:t>Le pluriel au sein du groupe nominal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27584" y="1158161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de la langue et compréhension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97760"/>
              </p:ext>
            </p:extLst>
          </p:nvPr>
        </p:nvGraphicFramePr>
        <p:xfrm>
          <a:off x="395535" y="2852936"/>
          <a:ext cx="8424937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5"/>
                <a:gridCol w="3456384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Activités en formation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Questions-échanges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Étape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Découvrir le texte utilisé en CP (au mois de mai)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Quels obstacles de</a:t>
                      </a:r>
                      <a:r>
                        <a:rPr lang="fr-FR" sz="1400" i="1" baseline="0" dirty="0" smtClean="0"/>
                        <a:t> compréhension de l’histoire</a:t>
                      </a:r>
                      <a:r>
                        <a:rPr lang="fr-FR" sz="1400" i="1" dirty="0" smtClean="0"/>
                        <a:t> pour des élèves de CP ?</a:t>
                      </a:r>
                      <a:endParaRPr lang="fr-F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Étape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Comment organiser une séance de lecture-compréhension avec des élèves de CP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Sur une base de 35 à 40 minutes, quelles peuvent être les phases de travail (et les modalités) ? Le but est d’avoir, durant cette séance, un temps de travail individuel qui vise la compréhension du texte…</a:t>
                      </a:r>
                      <a:endParaRPr lang="fr-F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Étape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Analyser des réponses</a:t>
                      </a:r>
                      <a:r>
                        <a:rPr lang="fr-FR" baseline="0" dirty="0" smtClean="0"/>
                        <a:t> d’élèves de 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Quelles logiques peut-on</a:t>
                      </a:r>
                      <a:r>
                        <a:rPr lang="fr-FR" sz="1400" i="1" baseline="0" dirty="0" smtClean="0"/>
                        <a:t> identifier pour comprendre les propositions des élèves?</a:t>
                      </a:r>
                      <a:endParaRPr lang="fr-F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Étape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Interroger la singularité et la pluralité </a:t>
                      </a:r>
                      <a:r>
                        <a:rPr lang="fr-FR" i="1" dirty="0" smtClean="0"/>
                        <a:t>versus</a:t>
                      </a:r>
                      <a:r>
                        <a:rPr lang="fr-FR" dirty="0" smtClean="0"/>
                        <a:t> le singulier et le pluriel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La variation en nombre au sein d’un groupe nominal, est-elle si simple à gérer ?</a:t>
                      </a:r>
                      <a:endParaRPr lang="fr-FR" sz="1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884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427289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3568" y="620688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de récit et de la consigne de travail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758223"/>
            <a:ext cx="21419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Temps </a:t>
            </a:r>
            <a:r>
              <a:rPr lang="fr-FR" b="1" dirty="0" smtClean="0"/>
              <a:t>4</a:t>
            </a:r>
            <a:endParaRPr lang="fr-FR" b="1" dirty="0"/>
          </a:p>
          <a:p>
            <a:r>
              <a:rPr lang="fr-FR" dirty="0"/>
              <a:t>Synthèse collective</a:t>
            </a:r>
          </a:p>
          <a:p>
            <a:r>
              <a:rPr lang="fr-FR" dirty="0" smtClean="0"/>
              <a:t>~ 10 </a:t>
            </a:r>
            <a:r>
              <a:rPr lang="fr-FR" dirty="0"/>
              <a:t>minutes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5441" y="4840028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Vidéo 1 : « sur quoi avez-vous travaillé ? »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48064" y="4974320"/>
            <a:ext cx="352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Vidéo 2 : « que fallait-il dessiner ?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1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620688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réponses proposées par les élèves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3161">
            <a:off x="951919" y="1071611"/>
            <a:ext cx="2865414" cy="37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2760" r="9335" b="7878"/>
          <a:stretch/>
        </p:blipFill>
        <p:spPr bwMode="auto">
          <a:xfrm rot="16002990">
            <a:off x="3343904" y="3266728"/>
            <a:ext cx="2766837" cy="4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627">
            <a:off x="4648475" y="1779416"/>
            <a:ext cx="4070364" cy="28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5758223"/>
            <a:ext cx="24300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Étape 3 de la formation :</a:t>
            </a:r>
          </a:p>
          <a:p>
            <a:r>
              <a:rPr lang="fr-FR" sz="1600" dirty="0"/>
              <a:t>c</a:t>
            </a:r>
            <a:r>
              <a:rPr lang="fr-FR" sz="1600" dirty="0" smtClean="0"/>
              <a:t>omment analyser les propositions des élèves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506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84868" y="1210742"/>
            <a:ext cx="3855084" cy="142617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Analyse du texte de lecture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2144150" y="263691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1942" y="3185681"/>
            <a:ext cx="3796002" cy="132343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Quels choix avons-nous opéré ?</a:t>
            </a:r>
          </a:p>
          <a:p>
            <a:endParaRPr lang="fr-FR" sz="2000" dirty="0"/>
          </a:p>
          <a:p>
            <a:r>
              <a:rPr lang="fr-FR" sz="2000" dirty="0" smtClean="0"/>
              <a:t>- Comment peut-on exploiter ce texte ?</a:t>
            </a:r>
            <a:endParaRPr lang="fr-FR" sz="2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4499992" y="89014"/>
            <a:ext cx="4572000" cy="6624736"/>
            <a:chOff x="4572000" y="44624"/>
            <a:chExt cx="4572000" cy="6624736"/>
          </a:xfrm>
        </p:grpSpPr>
        <p:sp>
          <p:nvSpPr>
            <p:cNvPr id="2" name="Rectangle 1"/>
            <p:cNvSpPr/>
            <p:nvPr/>
          </p:nvSpPr>
          <p:spPr>
            <a:xfrm>
              <a:off x="4572000" y="44624"/>
              <a:ext cx="4572000" cy="6624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069" y="129696"/>
              <a:ext cx="4404939" cy="645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07504" y="5758223"/>
            <a:ext cx="24300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Étape 1 de la formation :</a:t>
            </a:r>
          </a:p>
          <a:p>
            <a:r>
              <a:rPr lang="fr-FR" sz="1600" dirty="0"/>
              <a:t>d</a:t>
            </a:r>
            <a:r>
              <a:rPr lang="fr-FR" sz="1600" dirty="0" smtClean="0"/>
              <a:t>écouverte du texte pour la compréhension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46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3554" cy="58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3"/>
            <a:ext cx="7920880" cy="67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548680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des obstacles à la compréhension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1772816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Combien y-a-t-il de personnages ?</a:t>
            </a:r>
          </a:p>
          <a:p>
            <a:r>
              <a:rPr lang="fr-FR" dirty="0" smtClean="0"/>
              <a:t>Comment sont-ils nommés ?</a:t>
            </a:r>
          </a:p>
          <a:p>
            <a:r>
              <a:rPr lang="fr-FR" dirty="0" smtClean="0"/>
              <a:t>Quelles sont les pensées de la Girafe au début de l’histoire ? À la fin ? Pourquoi cette évolution ? A-t-elle de la chance ou pas ?</a:t>
            </a:r>
          </a:p>
          <a:p>
            <a:r>
              <a:rPr lang="fr-FR" dirty="0" smtClean="0"/>
              <a:t>Quel est le « moteur » de cette histoire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3517264"/>
            <a:ext cx="569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récit est-il construit selon une chronologie particulière ?</a:t>
            </a:r>
          </a:p>
          <a:p>
            <a:r>
              <a:rPr lang="fr-FR" dirty="0" smtClean="0"/>
              <a:t>Quelle est la particularité des différentes rencontres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4449886"/>
            <a:ext cx="583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Quelles sont les connaissances sur le monde qui vous semblent indispensables pour comprendre cette histoire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5457998"/>
            <a:ext cx="7486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Comment se présente cette narration ? Quels temps verbaux ont été utilisés ?</a:t>
            </a:r>
          </a:p>
          <a:p>
            <a:r>
              <a:rPr lang="fr-FR" dirty="0" smtClean="0"/>
              <a:t>Quels sont les rôles des illustrations et des cadres ? </a:t>
            </a:r>
          </a:p>
          <a:p>
            <a:r>
              <a:rPr lang="fr-FR" dirty="0" smtClean="0"/>
              <a:t>Le vocabulaire peut-il être une difficulté pour comprendre l’histoire 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3568" y="1124744"/>
            <a:ext cx="777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chemeClr val="accent1"/>
                </a:solidFill>
              </a:rPr>
              <a:t>Proposition d’une série de questions non exhaustives pour interroger le texte</a:t>
            </a:r>
            <a:endParaRPr lang="fr-FR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69768" y="2420888"/>
            <a:ext cx="439472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683568" y="548680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des obstacles à la compréhension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1124744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chemeClr val="accent1"/>
                </a:solidFill>
              </a:rPr>
              <a:t>Quelques éléments pour identifier les obstacles</a:t>
            </a:r>
            <a:endParaRPr lang="fr-FR" i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693912" cy="171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1788932" cy="226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29" y="4725144"/>
            <a:ext cx="1965175" cy="19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644008" y="263313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D’autres œuvres littéraires  fonctionnent sur ces mêmes principes (une randonnée et des rencontres avec une situation générative)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155679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 personnage principal, la Girafe, qui n’aime plus son régime alimentaire et qui désire connaitre ce que mange son entourage (ses amis) &gt; en fait par contraste, elle se trouve plutôt chanceuse en fait (long cou =&gt; feuilles d’acacia savoureuses et accessibles que pour elle alors que les 3 animaux rencontrés mangent soit des minuscules feuilles, soit des feuilles jaunies, soit des feuilles trouées…)  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9509" y="2617748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randonnée avec trois rencontres (encadrement du texte) &gt; toujours le même texte (situation générative)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9508" y="3265820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Comprendre qui mange quoi (avec l’obstacle du Panda qui, pour les élèves, mange du bambou)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79512" y="3933056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Narration à la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personne au présent et insertion de dialogues (guillemets)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94297" y="4725144"/>
            <a:ext cx="4176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Des adjectifs et déterminants problématiques qui sont à analyser au sein des groupes nominaux (dont les noms, eux, sont connus des élèves)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des feuilles tendres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tes grandes antennes (aide de l’illustration)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trois minuscules feuilles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plusieurs feuilles jaunies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quelques feuilles trouées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les feuilles savoureuses tout en haut des acacias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370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548680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déroulement possible pour cette séance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58855"/>
              </p:ext>
            </p:extLst>
          </p:nvPr>
        </p:nvGraphicFramePr>
        <p:xfrm>
          <a:off x="467544" y="1397000"/>
          <a:ext cx="84249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164"/>
                <a:gridCol w="4062452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Phases et durées</a:t>
                      </a:r>
                      <a:endParaRPr lang="fr-F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Consignes-organisation</a:t>
                      </a:r>
                      <a:endParaRPr lang="fr-F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Rôle de l’enseignant-remarques</a:t>
                      </a:r>
                      <a:endParaRPr lang="fr-FR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Temps 1 </a:t>
                      </a:r>
                      <a:r>
                        <a:rPr lang="fr-FR" sz="1200" dirty="0" smtClean="0"/>
                        <a:t>Lancement (collectif)</a:t>
                      </a:r>
                    </a:p>
                    <a:p>
                      <a:r>
                        <a:rPr lang="fr-FR" sz="1200" dirty="0" smtClean="0"/>
                        <a:t>5 </a:t>
                      </a:r>
                      <a:r>
                        <a:rPr lang="fr-FR" sz="1200" baseline="0" dirty="0" smtClean="0"/>
                        <a:t>minutes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sng" dirty="0" smtClean="0"/>
                        <a:t>Lancement</a:t>
                      </a:r>
                      <a:r>
                        <a:rPr lang="fr-FR" sz="1400" u="none" dirty="0" smtClean="0"/>
                        <a:t> : expliquer que « nous allons lire une histoire » et montrer les animaux (affichage). Faire formuler les élèves sur</a:t>
                      </a:r>
                      <a:r>
                        <a:rPr lang="fr-FR" sz="1400" u="none" baseline="0" dirty="0" smtClean="0"/>
                        <a:t> ce qui peut arriver dans cette histoire</a:t>
                      </a:r>
                      <a:endParaRPr lang="fr-FR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Le but de cette phase 1 est d’engager les élèves et de construire un horizon d’attentes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Temps 2</a:t>
                      </a:r>
                    </a:p>
                    <a:p>
                      <a:r>
                        <a:rPr lang="fr-FR" sz="1200" dirty="0" smtClean="0"/>
                        <a:t>Lecture oralisée</a:t>
                      </a:r>
                    </a:p>
                    <a:p>
                      <a:r>
                        <a:rPr lang="fr-FR" sz="1200" dirty="0" smtClean="0"/>
                        <a:t>5</a:t>
                      </a:r>
                      <a:r>
                        <a:rPr lang="fr-FR" sz="1200" baseline="0" dirty="0" smtClean="0"/>
                        <a:t> minutes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Lire entièrement l’histoire (lecture oralisée avec mise en « vie » des rencontres et des dialogues de la par de l’enseignant(e)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Donner « vie » au texte pour capter l’attention des élèves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Temps 3</a:t>
                      </a:r>
                    </a:p>
                    <a:p>
                      <a:r>
                        <a:rPr lang="fr-FR" sz="1200" dirty="0" smtClean="0"/>
                        <a:t>Travail</a:t>
                      </a:r>
                      <a:r>
                        <a:rPr lang="fr-FR" sz="1200" baseline="0" dirty="0" smtClean="0"/>
                        <a:t> individuel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10 à 15</a:t>
                      </a:r>
                      <a:r>
                        <a:rPr lang="fr-FR" sz="1200" baseline="0" dirty="0" smtClean="0"/>
                        <a:t> minutes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sng" dirty="0" smtClean="0"/>
                        <a:t>Phase 1</a:t>
                      </a:r>
                      <a:r>
                        <a:rPr lang="fr-FR" sz="1400" u="none" dirty="0" smtClean="0"/>
                        <a:t> : distribuer le texte</a:t>
                      </a:r>
                      <a:r>
                        <a:rPr lang="fr-FR" sz="1400" u="none" baseline="0" dirty="0" smtClean="0"/>
                        <a:t> aux élèves et faire remarquer que chaque rencontre est illustrée par le dessin de l’animal rencontré et le texte est encadré</a:t>
                      </a:r>
                    </a:p>
                    <a:p>
                      <a:r>
                        <a:rPr lang="fr-FR" sz="1400" u="sng" baseline="0" dirty="0" smtClean="0"/>
                        <a:t>Phase 2</a:t>
                      </a:r>
                      <a:r>
                        <a:rPr lang="fr-FR" sz="1400" u="none" baseline="0" dirty="0" smtClean="0"/>
                        <a:t> : distribuer la fiche (</a:t>
                      </a:r>
                      <a:r>
                        <a:rPr lang="fr-FR" sz="1400" i="1" u="none" baseline="0" dirty="0" smtClean="0"/>
                        <a:t>Que mangent les amis de la girafe ?</a:t>
                      </a:r>
                      <a:r>
                        <a:rPr lang="fr-FR" sz="1400" i="0" u="none" baseline="0" dirty="0" smtClean="0"/>
                        <a:t>) et demander aux élèves de dessiner selon l’histoire les différents repas de la fourmi, du panda et de l’antilope</a:t>
                      </a:r>
                      <a:endParaRPr lang="fr-FR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Verbaliser les</a:t>
                      </a:r>
                      <a:r>
                        <a:rPr lang="fr-FR" sz="1200" baseline="0" dirty="0" smtClean="0"/>
                        <a:t> repères (illustrations, cadres) afin de permettre aux élèves d’entrer rapidement dans le texte écrit</a:t>
                      </a:r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Vérifier que les élèves ont bien compris la consigne (faire reformuler si besoin). Laisser les élèves dessiner (si les élèves posent des questions &gt; orienter leur questionnement en les renvoyant au texte)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Temps 4</a:t>
                      </a:r>
                    </a:p>
                    <a:p>
                      <a:r>
                        <a:rPr lang="fr-FR" sz="1200" dirty="0" smtClean="0"/>
                        <a:t>Synthèse collective</a:t>
                      </a:r>
                    </a:p>
                    <a:p>
                      <a:r>
                        <a:rPr lang="fr-FR" sz="1200" dirty="0" smtClean="0"/>
                        <a:t>10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Possibilité d’avoir un retour collectif sur l’histoire et sur les différents repas des animaux rencontrés à partir des dessins des élèves (à afficher)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Afficher les réponses ders élèves (les dessins) pour inciter à la comparaison et donc à la réflexion et au questionnement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9310" y="6402814"/>
            <a:ext cx="8625178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Étape 2 de la formation : comment organiser une séance qui vise la compréhension de cette histoire ?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251520" y="1988840"/>
            <a:ext cx="8784976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1.07101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4666"/>
            <a:ext cx="7776864" cy="554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541784" y="404664"/>
            <a:ext cx="7772400" cy="542647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tâche individuelle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4288" y="116632"/>
            <a:ext cx="178194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Temps 3</a:t>
            </a:r>
          </a:p>
          <a:p>
            <a:r>
              <a:rPr lang="fr-FR" dirty="0"/>
              <a:t>Travail individuel</a:t>
            </a:r>
          </a:p>
          <a:p>
            <a:r>
              <a:rPr lang="fr-FR" dirty="0"/>
              <a:t>10 à 15 minutes</a:t>
            </a:r>
          </a:p>
        </p:txBody>
      </p:sp>
    </p:spTree>
    <p:extLst>
      <p:ext uri="{BB962C8B-B14F-4D97-AF65-F5344CB8AC3E}">
        <p14:creationId xmlns:p14="http://schemas.microsoft.com/office/powerpoint/2010/main" val="2727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71457" y="188640"/>
            <a:ext cx="8568952" cy="778098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 réponses attendues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08961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Que mange chaque animal ? </a:t>
            </a:r>
            <a:endParaRPr lang="fr-FR" sz="3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4424"/>
            <a:ext cx="6192688" cy="154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7" y="3284984"/>
            <a:ext cx="634011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08929"/>
            <a:ext cx="6264696" cy="17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gauche 6"/>
          <p:cNvSpPr/>
          <p:nvPr/>
        </p:nvSpPr>
        <p:spPr>
          <a:xfrm>
            <a:off x="6030900" y="2447522"/>
            <a:ext cx="558308" cy="32403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lèche gauche 7"/>
          <p:cNvSpPr/>
          <p:nvPr/>
        </p:nvSpPr>
        <p:spPr>
          <a:xfrm>
            <a:off x="5940152" y="5559749"/>
            <a:ext cx="720080" cy="32403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Flèche gauche 8"/>
          <p:cNvSpPr/>
          <p:nvPr/>
        </p:nvSpPr>
        <p:spPr>
          <a:xfrm rot="10800000">
            <a:off x="2411759" y="3951628"/>
            <a:ext cx="441825" cy="32403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14652" y="2424874"/>
            <a:ext cx="244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Trois minuscules feuilles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52649" y="3911224"/>
            <a:ext cx="25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Quelques feuilles jaunies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42476" y="5541993"/>
            <a:ext cx="251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Plusieurs feuilles trouées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963</Words>
  <Application>Microsoft Office PowerPoint</Application>
  <PresentationFormat>Affichage à l'écran (4:3)</PresentationFormat>
  <Paragraphs>105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5_Thème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62</cp:revision>
  <dcterms:created xsi:type="dcterms:W3CDTF">2019-03-13T18:09:53Z</dcterms:created>
  <dcterms:modified xsi:type="dcterms:W3CDTF">2019-05-24T07:49:33Z</dcterms:modified>
</cp:coreProperties>
</file>