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61" r:id="rId2"/>
    <p:sldId id="262" r:id="rId3"/>
    <p:sldId id="263" r:id="rId4"/>
    <p:sldId id="265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41"/>
    <p:restoredTop sz="93609"/>
  </p:normalViewPr>
  <p:slideViewPr>
    <p:cSldViewPr>
      <p:cViewPr varScale="1">
        <p:scale>
          <a:sx n="120" d="100"/>
          <a:sy n="120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627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6EA2FCDA-296D-4DAF-B317-255EFB08EF70}" type="datetimeFigureOut">
              <a:rPr lang="fr-FR"/>
              <a:pPr>
                <a:defRPr/>
              </a:pPr>
              <a:t>03/07/2019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127B7AC5-5C60-44F3-9F80-E10A55E707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069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883615B8-6455-4785-B882-F511378E08C2}" type="datetimeFigureOut">
              <a:rPr lang="fr-FR"/>
              <a:pPr>
                <a:defRPr/>
              </a:pPr>
              <a:t>03/07/2019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65BA2CF2-91A6-42E2-8A6E-726C3AFB9BA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20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836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836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D17D1A49-3E01-450A-914E-9252B9FA023A}" type="datetimeFigureOut">
              <a:rPr lang="fr-FR"/>
              <a:pPr>
                <a:defRPr/>
              </a:pPr>
              <a:t>03/07/2019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D453BB9B-52DB-4029-BF7F-5AF8BB9BD57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8222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839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09483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31C62E18-1DAE-4697-98FF-5973680D84D3}" type="datetimeFigureOut">
              <a:rPr lang="fr-FR"/>
              <a:pPr>
                <a:defRPr/>
              </a:pPr>
              <a:t>03/07/2019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740C759E-F589-4B24-88A5-8495FBA6827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04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71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968722D8-C7D5-4934-B6D2-9347394F81AF}" type="datetimeFigureOut">
              <a:rPr lang="fr-FR"/>
              <a:pPr>
                <a:defRPr/>
              </a:pPr>
              <a:t>03/07/2019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4F73874D-D227-454F-AB10-C8DF660B944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2857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8EF1EBE6-B5F7-4336-ACAB-4B8D594DEA1C}" type="datetimeFigureOut">
              <a:rPr lang="fr-FR"/>
              <a:pPr>
                <a:defRPr/>
              </a:pPr>
              <a:t>03/07/2019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529EDCC8-0B65-4FC0-8ED0-CBF591D4FA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098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46689D39-1D90-4EA8-BDDA-6045C86325D5}" type="datetimeFigureOut">
              <a:rPr lang="fr-FR"/>
              <a:pPr>
                <a:defRPr/>
              </a:pPr>
              <a:t>03/07/2019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4EE75067-3E3C-4769-B1F3-1D96159B809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8333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20DE54C6-9386-4B67-9336-BF34CF375516}" type="datetimeFigureOut">
              <a:rPr lang="fr-FR"/>
              <a:pPr>
                <a:defRPr/>
              </a:pPr>
              <a:t>03/07/2019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A2FCC62C-6024-407A-80A0-430F7BC7D82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8277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AEAB3A84-98BF-4BF2-BBEB-7253727F8C87}" type="datetimeFigureOut">
              <a:rPr lang="fr-FR"/>
              <a:pPr>
                <a:defRPr/>
              </a:pPr>
              <a:t>03/07/2019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6B81D137-20D4-4C0C-8654-AF1CEAFF92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554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24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C5632CDB-BF95-4298-9046-31A4B55E910D}" type="datetimeFigureOut">
              <a:rPr lang="fr-FR"/>
              <a:pPr>
                <a:defRPr/>
              </a:pPr>
              <a:t>03/07/2019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05F95811-0CAC-4127-9B7D-E1B205938A2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63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06B3F3C7-7DD9-4502-BC11-853FC149681F}" type="datetimeFigureOut">
              <a:rPr lang="fr-FR"/>
              <a:pPr>
                <a:defRPr/>
              </a:pPr>
              <a:t>03/07/2019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1pPr>
          </a:lstStyle>
          <a:p>
            <a:pPr>
              <a:defRPr/>
            </a:pPr>
            <a:fld id="{50A481C3-FE80-4E85-B4CF-DFE61CCE846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7661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536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7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AA4D9C14-B8B8-494E-8EDE-81A51214509F}" type="datetimeFigureOut">
              <a:rPr lang="fr-FR"/>
              <a:pPr>
                <a:defRPr/>
              </a:pPr>
              <a:t>03/07/2019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7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7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86BC8581-9AC6-4E2B-B55F-5CA3BCA0ACF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824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ache.media.eduscol.education.fr/file/Etude_de_la_langue/30/8/RA16_C2C3_FRA_4_principes-generaux_636308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ache.media.eduscol.education.fr/file/Etude_de_la_langue/30/8/RA16_C2C3_FRA_4_principes-generaux_636308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67541">
            <a:off x="270875" y="289758"/>
            <a:ext cx="3141032" cy="4374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927529"/>
              </p:ext>
            </p:extLst>
          </p:nvPr>
        </p:nvGraphicFramePr>
        <p:xfrm>
          <a:off x="3170968" y="1772816"/>
          <a:ext cx="5778132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8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Un des attendus</a:t>
                      </a:r>
                      <a:r>
                        <a:rPr lang="fr-FR" sz="1600" baseline="0" dirty="0"/>
                        <a:t> de fin de Cycle 2 - étude de la langue – page 19</a:t>
                      </a:r>
                      <a:endParaRPr lang="fr-FR" sz="1600" dirty="0"/>
                    </a:p>
                  </a:txBody>
                  <a:tcPr marL="91448" marR="914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i="1" dirty="0"/>
                        <a:t>Raisonner</a:t>
                      </a:r>
                      <a:r>
                        <a:rPr lang="fr-FR" dirty="0"/>
                        <a:t> pour</a:t>
                      </a:r>
                      <a:r>
                        <a:rPr lang="fr-FR" baseline="0" dirty="0"/>
                        <a:t> réaliser les accords dans le groupe nominal (déterminant, nom, adjectif) […]</a:t>
                      </a:r>
                      <a:endParaRPr lang="fr-FR" dirty="0"/>
                    </a:p>
                  </a:txBody>
                  <a:tcPr marL="91448" marR="914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6991" name="ZoneTexte 9"/>
          <p:cNvSpPr txBox="1">
            <a:spLocks noChangeArrowheads="1"/>
          </p:cNvSpPr>
          <p:nvPr/>
        </p:nvSpPr>
        <p:spPr bwMode="auto">
          <a:xfrm rot="-585202">
            <a:off x="6011223" y="2730073"/>
            <a:ext cx="2831609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i="1">
                <a:solidFill>
                  <a:srgbClr val="000000"/>
                </a:solidFill>
              </a:rPr>
              <a:t>Mêmes attendus 2015/2018</a:t>
            </a: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3224972" y="4549888"/>
            <a:ext cx="57241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636588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000" b="1" dirty="0">
                <a:solidFill>
                  <a:srgbClr val="0000FF"/>
                </a:solidFill>
                <a:latin typeface="Arial" charset="0"/>
                <a:cs typeface="Arial" charset="0"/>
              </a:rPr>
              <a:t>Maitriser l’orthographe grammaticale de base</a:t>
            </a:r>
            <a:endParaRPr lang="fr-FR" altLang="fr-FR" sz="2000" b="1" dirty="0">
              <a:solidFill>
                <a:srgbClr val="0000FF"/>
              </a:solidFill>
              <a:latin typeface="Arial" charset="0"/>
            </a:endParaRPr>
          </a:p>
          <a:p>
            <a:pPr algn="ctr" defTabSz="636588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1600" dirty="0">
                <a:solidFill>
                  <a:srgbClr val="0000FF"/>
                </a:solidFill>
                <a:latin typeface="Arial" charset="0"/>
              </a:rPr>
              <a:t>Connaissances et compétences associées – Page 21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449988" y="5241974"/>
            <a:ext cx="54446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Comprendre</a:t>
            </a:r>
          </a:p>
          <a:p>
            <a:pPr marL="285750" indent="-285750">
              <a:buFontTx/>
              <a:buChar char="-"/>
            </a:pPr>
            <a:r>
              <a:rPr lang="fr-FR" dirty="0"/>
              <a:t>le fonctionnement du groupe nominal dans la phrase</a:t>
            </a:r>
          </a:p>
          <a:p>
            <a:pPr marL="285750" indent="-285750">
              <a:buFontTx/>
              <a:buChar char="-"/>
            </a:pPr>
            <a:r>
              <a:rPr lang="fr-FR" dirty="0"/>
              <a:t>la notion de « chaine d’accords »</a:t>
            </a:r>
          </a:p>
        </p:txBody>
      </p:sp>
      <p:sp>
        <p:nvSpPr>
          <p:cNvPr id="6" name="Flèche vers le bas 5"/>
          <p:cNvSpPr/>
          <p:nvPr/>
        </p:nvSpPr>
        <p:spPr>
          <a:xfrm>
            <a:off x="5385212" y="3645024"/>
            <a:ext cx="936104" cy="7985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3364024" y="404664"/>
            <a:ext cx="5616624" cy="706090"/>
          </a:xfrm>
          <a:prstGeom prst="rect">
            <a:avLst/>
          </a:prstGeom>
          <a:ln w="28575">
            <a:solidFill>
              <a:schemeClr val="accent1">
                <a:shade val="50000"/>
              </a:schemeClr>
            </a:solidFill>
          </a:ln>
        </p:spPr>
        <p:txBody>
          <a:bodyPr>
            <a:normAutofit fontScale="97500"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cadre institutionnel</a:t>
            </a:r>
          </a:p>
        </p:txBody>
      </p:sp>
    </p:spTree>
    <p:extLst>
      <p:ext uri="{BB962C8B-B14F-4D97-AF65-F5344CB8AC3E}">
        <p14:creationId xmlns:p14="http://schemas.microsoft.com/office/powerpoint/2010/main" val="2102536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91" grpId="0" animBg="1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91148" y="1348691"/>
            <a:ext cx="2568684" cy="369332"/>
          </a:xfrm>
          <a:prstGeom prst="rect">
            <a:avLst/>
          </a:prstGeom>
          <a:noFill/>
          <a:ln w="22225">
            <a:solidFill>
              <a:srgbClr val="FF6600"/>
            </a:solidFill>
          </a:ln>
        </p:spPr>
        <p:txBody>
          <a:bodyPr wrap="square" lIns="83595" tIns="41797" rIns="83595" bIns="41797" rtlCol="0">
            <a:spAutoFit/>
          </a:bodyPr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L’orthographe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563886" y="1340768"/>
            <a:ext cx="2087073" cy="369332"/>
          </a:xfrm>
          <a:prstGeom prst="rect">
            <a:avLst/>
          </a:prstGeom>
          <a:noFill/>
          <a:ln w="22225">
            <a:solidFill>
              <a:srgbClr val="FF6600"/>
            </a:solidFill>
          </a:ln>
        </p:spPr>
        <p:txBody>
          <a:bodyPr wrap="square" lIns="83595" tIns="41797" rIns="83595" bIns="41797" rtlCol="0">
            <a:spAutoFit/>
          </a:bodyPr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grammaire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372199" y="1350326"/>
            <a:ext cx="2134318" cy="369332"/>
          </a:xfrm>
          <a:prstGeom prst="rect">
            <a:avLst/>
          </a:prstGeom>
          <a:noFill/>
          <a:ln w="25400">
            <a:solidFill>
              <a:srgbClr val="FF6600"/>
            </a:solidFill>
          </a:ln>
        </p:spPr>
        <p:txBody>
          <a:bodyPr wrap="square" lIns="83595" tIns="41797" rIns="83595" bIns="41797" rtlCol="0">
            <a:spAutoFit/>
          </a:bodyPr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lexique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012068" y="3962297"/>
            <a:ext cx="6696744" cy="469131"/>
          </a:xfrm>
          <a:prstGeom prst="rect">
            <a:avLst/>
          </a:prstGeom>
          <a:noFill/>
          <a:ln w="31750">
            <a:solidFill>
              <a:srgbClr val="0070C0"/>
            </a:solidFill>
          </a:ln>
        </p:spPr>
        <p:txBody>
          <a:bodyPr wrap="square" lIns="83595" tIns="41797" rIns="83595" bIns="41797" rtlCol="0">
            <a:spAutoFit/>
          </a:bodyPr>
          <a:lstStyle/>
          <a:p>
            <a:pPr algn="ctr"/>
            <a:r>
              <a:rPr lang="fr-FR" sz="2500" b="1" dirty="0"/>
              <a:t>Au service de la lecture et de l’écriture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91149" y="1718023"/>
            <a:ext cx="2568683" cy="1192406"/>
          </a:xfrm>
          <a:prstGeom prst="rect">
            <a:avLst/>
          </a:prstGeom>
          <a:noFill/>
          <a:ln w="22225">
            <a:solidFill>
              <a:srgbClr val="FF6600"/>
            </a:solidFill>
          </a:ln>
        </p:spPr>
        <p:txBody>
          <a:bodyPr wrap="square" lIns="83595" tIns="41797" rIns="83595" bIns="41797" rtlCol="0">
            <a:spAutoFit/>
          </a:bodyPr>
          <a:lstStyle/>
          <a:p>
            <a:r>
              <a:rPr lang="fr-FR" dirty="0"/>
              <a:t>- Maitriser l’orthographe grammaticale de base</a:t>
            </a:r>
          </a:p>
          <a:p>
            <a:r>
              <a:rPr lang="fr-FR" dirty="0"/>
              <a:t>-s’initier à l’orthographe lexicale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563888" y="1710100"/>
            <a:ext cx="2087073" cy="1192406"/>
          </a:xfrm>
          <a:prstGeom prst="rect">
            <a:avLst/>
          </a:prstGeom>
          <a:noFill/>
          <a:ln w="22225">
            <a:solidFill>
              <a:srgbClr val="FF6600"/>
            </a:solidFill>
          </a:ln>
        </p:spPr>
        <p:txBody>
          <a:bodyPr wrap="square" lIns="83595" tIns="41797" rIns="83595" bIns="41797" rtlCol="0">
            <a:spAutoFit/>
          </a:bodyPr>
          <a:lstStyle/>
          <a:p>
            <a:r>
              <a:rPr lang="fr-FR" dirty="0"/>
              <a:t>- Se repérer dans la phrase simple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6372200" y="1719658"/>
            <a:ext cx="2134318" cy="1192406"/>
          </a:xfrm>
          <a:prstGeom prst="rect">
            <a:avLst/>
          </a:prstGeom>
          <a:noFill/>
          <a:ln w="22225">
            <a:solidFill>
              <a:srgbClr val="FF6600"/>
            </a:solidFill>
          </a:ln>
        </p:spPr>
        <p:txBody>
          <a:bodyPr wrap="square" lIns="83595" tIns="41797" rIns="83595" bIns="41797" rtlCol="0">
            <a:spAutoFit/>
          </a:bodyPr>
          <a:lstStyle/>
          <a:p>
            <a:r>
              <a:rPr lang="fr-FR" dirty="0"/>
              <a:t>- Enrichir le lexique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91149" y="2997936"/>
            <a:ext cx="8015369" cy="369332"/>
          </a:xfrm>
          <a:prstGeom prst="rect">
            <a:avLst/>
          </a:prstGeom>
          <a:noFill/>
          <a:ln w="22225">
            <a:solidFill>
              <a:srgbClr val="FF6600"/>
            </a:solidFill>
          </a:ln>
        </p:spPr>
        <p:txBody>
          <a:bodyPr wrap="square" lIns="83595" tIns="41797" rIns="83595" bIns="41797" rtlCol="0">
            <a:spAutoFit/>
          </a:bodyPr>
          <a:lstStyle/>
          <a:p>
            <a:pPr algn="ctr"/>
            <a:r>
              <a:rPr lang="fr-FR" dirty="0"/>
              <a:t>Maitriser les relations entre l’oral et l’écrit</a:t>
            </a:r>
          </a:p>
        </p:txBody>
      </p:sp>
      <p:sp>
        <p:nvSpPr>
          <p:cNvPr id="10" name="Flèche vers le bas 9"/>
          <p:cNvSpPr/>
          <p:nvPr/>
        </p:nvSpPr>
        <p:spPr>
          <a:xfrm>
            <a:off x="1283238" y="3429000"/>
            <a:ext cx="371281" cy="504055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595" tIns="41797" rIns="83595" bIns="41797" spcCol="0" rtlCol="0" anchor="ctr"/>
          <a:lstStyle/>
          <a:p>
            <a:pPr algn="ctr"/>
            <a:endParaRPr lang="fr-FR"/>
          </a:p>
        </p:txBody>
      </p:sp>
      <p:sp>
        <p:nvSpPr>
          <p:cNvPr id="11" name="Flèche vers le bas 10"/>
          <p:cNvSpPr/>
          <p:nvPr/>
        </p:nvSpPr>
        <p:spPr>
          <a:xfrm>
            <a:off x="4127553" y="3429001"/>
            <a:ext cx="371281" cy="504055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595" tIns="41797" rIns="83595" bIns="41797" spcCol="0" rtlCol="0" anchor="ctr"/>
          <a:lstStyle/>
          <a:p>
            <a:pPr algn="ctr"/>
            <a:endParaRPr lang="fr-FR"/>
          </a:p>
        </p:txBody>
      </p:sp>
      <p:sp>
        <p:nvSpPr>
          <p:cNvPr id="12" name="Flèche vers le bas 11"/>
          <p:cNvSpPr/>
          <p:nvPr/>
        </p:nvSpPr>
        <p:spPr>
          <a:xfrm>
            <a:off x="6983112" y="3429001"/>
            <a:ext cx="371281" cy="504055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595" tIns="41797" rIns="83595" bIns="41797" spcCol="0" rtlCol="0" anchor="ctr"/>
          <a:lstStyle/>
          <a:p>
            <a:pPr algn="ctr"/>
            <a:endParaRPr lang="fr-FR"/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832048" y="404664"/>
            <a:ext cx="7772400" cy="706090"/>
          </a:xfrm>
          <a:prstGeom prst="rect">
            <a:avLst/>
          </a:prstGeom>
          <a:ln w="28575">
            <a:solidFill>
              <a:schemeClr val="accent1">
                <a:shade val="50000"/>
              </a:schemeClr>
            </a:solidFill>
          </a:ln>
        </p:spPr>
        <p:txBody>
          <a:bodyPr>
            <a:normAutofit fontScale="97500"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L’étude de la langue au cycle 2 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83" y="4619529"/>
            <a:ext cx="2420985" cy="766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2523596" y="4980597"/>
            <a:ext cx="44081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accent1"/>
                </a:solidFill>
              </a:rPr>
              <a:t>Principes généraux pour l’étude de la langue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13128" y="6520988"/>
            <a:ext cx="8676456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300" dirty="0">
                <a:hlinkClick r:id="rId3"/>
              </a:rPr>
              <a:t>http://cache.media.eduscol.education.fr/file/Etude_de_la_langue/30/8/RA16_C2C3_FRA_4_principes-generaux_636308.pdf</a:t>
            </a:r>
            <a:r>
              <a:rPr lang="fr-FR" sz="1300" dirty="0"/>
              <a:t>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26683" y="5417581"/>
            <a:ext cx="79326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/>
              <a:t>Chaque semaine, l’étude de la langue demande de gérer un faisceau d’activités pédagogiques</a:t>
            </a:r>
          </a:p>
          <a:p>
            <a:pPr marL="1885950" indent="-285750">
              <a:buFont typeface="Wingdings"/>
              <a:buChar char="Ø"/>
            </a:pPr>
            <a:r>
              <a:rPr lang="fr-FR" sz="1600" i="1" dirty="0"/>
              <a:t>Des activités de recherche</a:t>
            </a:r>
          </a:p>
          <a:p>
            <a:pPr marL="1885950" indent="-285750">
              <a:buFont typeface="Wingdings"/>
              <a:buChar char="Ø"/>
            </a:pPr>
            <a:r>
              <a:rPr lang="fr-FR" sz="1600" i="1" dirty="0"/>
              <a:t>Des activités collectives courtes et régulières de réinvestissement</a:t>
            </a:r>
          </a:p>
          <a:p>
            <a:pPr marL="1885950" indent="-285750">
              <a:buFont typeface="Wingdings"/>
              <a:buChar char="Ø"/>
            </a:pPr>
            <a:r>
              <a:rPr lang="fr-FR" sz="1600" i="1" dirty="0"/>
              <a:t>De situations de structuration</a:t>
            </a:r>
          </a:p>
        </p:txBody>
      </p:sp>
    </p:spTree>
    <p:extLst>
      <p:ext uri="{BB962C8B-B14F-4D97-AF65-F5344CB8AC3E}">
        <p14:creationId xmlns:p14="http://schemas.microsoft.com/office/powerpoint/2010/main" val="136830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290" y="4725144"/>
            <a:ext cx="3476625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325221" y="5845780"/>
            <a:ext cx="44081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accent1"/>
                </a:solidFill>
              </a:rPr>
              <a:t>Principes généraux pour l’étude de la langue</a:t>
            </a: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490290" y="1412776"/>
            <a:ext cx="7620000" cy="720080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>
            <a:normAutofit fontScale="70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4494" indent="0">
              <a:buFont typeface="Arial" charset="0"/>
              <a:buNone/>
            </a:pPr>
            <a:r>
              <a:rPr lang="fr-FR" dirty="0"/>
              <a:t>L’étude de la langue fait appel à la fois à la mémorisation et au raisonnement. Les élèves doivent </a:t>
            </a:r>
            <a:r>
              <a:rPr lang="fr-FR" b="1" u="sng" dirty="0"/>
              <a:t>apprendre</a:t>
            </a:r>
            <a:r>
              <a:rPr lang="fr-FR" dirty="0"/>
              <a:t> conjointement à :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79512" y="2885782"/>
            <a:ext cx="2628140" cy="1407850"/>
          </a:xfrm>
          <a:prstGeom prst="rect">
            <a:avLst/>
          </a:prstGeom>
          <a:noFill/>
        </p:spPr>
        <p:txBody>
          <a:bodyPr wrap="square" lIns="83595" tIns="41797" rIns="83595" bIns="41797" rtlCol="0">
            <a:spAutoFit/>
          </a:bodyPr>
          <a:lstStyle/>
          <a:p>
            <a:pPr algn="ctr"/>
            <a:r>
              <a:rPr lang="fr-F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Mémoriser</a:t>
            </a:r>
          </a:p>
          <a:p>
            <a:pPr algn="ctr"/>
            <a:r>
              <a:rPr lang="fr-FR" i="1" dirty="0"/>
              <a:t>des faits de langue stables</a:t>
            </a:r>
          </a:p>
          <a:p>
            <a:pPr algn="ctr"/>
            <a:r>
              <a:rPr lang="fr-FR" sz="1600" i="1" dirty="0"/>
              <a:t>(analogies morphologique, marques verbales régulières, marques de nombre, …)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968143" y="2955055"/>
            <a:ext cx="2664296" cy="1161628"/>
          </a:xfrm>
          <a:prstGeom prst="rect">
            <a:avLst/>
          </a:prstGeom>
          <a:noFill/>
        </p:spPr>
        <p:txBody>
          <a:bodyPr wrap="square" lIns="83595" tIns="41797" rIns="83595" bIns="41797" rtlCol="0">
            <a:spAutoFit/>
          </a:bodyPr>
          <a:lstStyle/>
          <a:p>
            <a:pPr algn="ctr"/>
            <a:r>
              <a:rPr lang="fr-F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Raisonner</a:t>
            </a:r>
          </a:p>
          <a:p>
            <a:pPr algn="ctr"/>
            <a:r>
              <a:rPr lang="fr-FR" i="1" dirty="0"/>
              <a:t>Pour gérer les variations </a:t>
            </a:r>
            <a:r>
              <a:rPr lang="fr-FR" sz="1600" i="1" dirty="0"/>
              <a:t>(par comparaison, remplacement, analogies, …)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731429" y="2862721"/>
            <a:ext cx="2520280" cy="1253961"/>
          </a:xfrm>
          <a:prstGeom prst="rect">
            <a:avLst/>
          </a:prstGeom>
          <a:noFill/>
        </p:spPr>
        <p:txBody>
          <a:bodyPr wrap="square" lIns="83595" tIns="41797" rIns="83595" bIns="41797" rtlCol="0">
            <a:spAutoFit/>
          </a:bodyPr>
          <a:lstStyle/>
          <a:p>
            <a:pPr algn="ctr"/>
            <a:r>
              <a:rPr lang="fr-F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Utiliser des outils de référence</a:t>
            </a:r>
          </a:p>
          <a:p>
            <a:pPr algn="ctr"/>
            <a:r>
              <a:rPr lang="fr-FR" i="1" dirty="0"/>
              <a:t>Répertoires construits en classe, des outils usuels, …</a:t>
            </a:r>
          </a:p>
        </p:txBody>
      </p:sp>
      <p:sp>
        <p:nvSpPr>
          <p:cNvPr id="10" name="Flèche vers le bas 9"/>
          <p:cNvSpPr/>
          <p:nvPr/>
        </p:nvSpPr>
        <p:spPr>
          <a:xfrm>
            <a:off x="1537882" y="2204865"/>
            <a:ext cx="252027" cy="627646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595" tIns="41797" rIns="83595" bIns="41797" spcCol="0" rtlCol="0" anchor="ctr"/>
          <a:lstStyle/>
          <a:p>
            <a:pPr algn="ctr"/>
            <a:endParaRPr lang="fr-FR"/>
          </a:p>
        </p:txBody>
      </p:sp>
      <p:sp>
        <p:nvSpPr>
          <p:cNvPr id="11" name="Flèche vers le bas 10"/>
          <p:cNvSpPr/>
          <p:nvPr/>
        </p:nvSpPr>
        <p:spPr>
          <a:xfrm>
            <a:off x="4160020" y="2205872"/>
            <a:ext cx="252027" cy="627646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595" tIns="41797" rIns="83595" bIns="41797" spcCol="0" rtlCol="0" anchor="ctr"/>
          <a:lstStyle/>
          <a:p>
            <a:pPr algn="ctr"/>
            <a:endParaRPr lang="fr-FR"/>
          </a:p>
        </p:txBody>
      </p:sp>
      <p:sp>
        <p:nvSpPr>
          <p:cNvPr id="12" name="Flèche vers le bas 11"/>
          <p:cNvSpPr/>
          <p:nvPr/>
        </p:nvSpPr>
        <p:spPr>
          <a:xfrm>
            <a:off x="6943583" y="2204865"/>
            <a:ext cx="252027" cy="627646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595" tIns="41797" rIns="83595" bIns="41797" spcCol="0" rtlCol="0" anchor="ctr"/>
          <a:lstStyle/>
          <a:p>
            <a:pPr algn="ctr"/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>
          <a:xfrm>
            <a:off x="683568" y="332656"/>
            <a:ext cx="7772400" cy="706090"/>
          </a:xfrm>
          <a:prstGeom prst="rect">
            <a:avLst/>
          </a:prstGeom>
          <a:ln w="28575">
            <a:solidFill>
              <a:schemeClr val="accent1">
                <a:shade val="50000"/>
              </a:schemeClr>
            </a:solidFill>
          </a:ln>
        </p:spPr>
        <p:txBody>
          <a:bodyPr>
            <a:normAutofit fontScale="9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principes de l’étude de la langue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13128" y="6453336"/>
            <a:ext cx="8676456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300" dirty="0">
                <a:hlinkClick r:id="rId3"/>
              </a:rPr>
              <a:t>http://cache.media.eduscol.education.fr/file/Etude_de_la_langue/30/8/RA16_C2C3_FRA_4_principes-generaux_636308.pdf</a:t>
            </a:r>
            <a:r>
              <a:rPr lang="fr-FR" sz="13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0018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904056" y="332656"/>
            <a:ext cx="7772400" cy="706090"/>
          </a:xfrm>
          <a:prstGeom prst="rect">
            <a:avLst/>
          </a:prstGeom>
          <a:ln w="28575">
            <a:solidFill>
              <a:schemeClr val="accent1">
                <a:shade val="50000"/>
              </a:schemeClr>
            </a:solidFill>
          </a:ln>
        </p:spPr>
        <p:txBody>
          <a:bodyPr>
            <a:normAutofit fontScale="97500"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documents Eduscol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68760"/>
            <a:ext cx="4104456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340768"/>
            <a:ext cx="4065265" cy="477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7458770"/>
      </p:ext>
    </p:extLst>
  </p:cSld>
  <p:clrMapOvr>
    <a:masterClrMapping/>
  </p:clrMapOvr>
</p:sld>
</file>

<file path=ppt/theme/theme1.xml><?xml version="1.0" encoding="utf-8"?>
<a:theme xmlns:a="http://schemas.openxmlformats.org/drawingml/2006/main" name="5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5289</TotalTime>
  <Words>312</Words>
  <Application>Microsoft Macintosh PowerPoint</Application>
  <PresentationFormat>Affichage à l'écran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5_Thème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Windows</dc:creator>
  <cp:lastModifiedBy>Frédérique JARRE</cp:lastModifiedBy>
  <cp:revision>25</cp:revision>
  <dcterms:created xsi:type="dcterms:W3CDTF">2019-03-13T18:09:53Z</dcterms:created>
  <dcterms:modified xsi:type="dcterms:W3CDTF">2019-07-03T14:09:06Z</dcterms:modified>
</cp:coreProperties>
</file>