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5" r:id="rId18"/>
    <p:sldId id="274" r:id="rId19"/>
    <p:sldId id="276" r:id="rId20"/>
    <p:sldId id="277" r:id="rId21"/>
    <p:sldId id="280" r:id="rId22"/>
    <p:sldId id="281" r:id="rId23"/>
    <p:sldId id="282" r:id="rId24"/>
    <p:sldId id="283" r:id="rId25"/>
    <p:sldId id="284" r:id="rId26"/>
    <p:sldId id="290" r:id="rId27"/>
    <p:sldId id="285" r:id="rId28"/>
    <p:sldId id="286" r:id="rId29"/>
    <p:sldId id="298" r:id="rId30"/>
    <p:sldId id="294" r:id="rId31"/>
    <p:sldId id="287" r:id="rId32"/>
    <p:sldId id="295" r:id="rId33"/>
    <p:sldId id="293" r:id="rId34"/>
    <p:sldId id="292" r:id="rId35"/>
    <p:sldId id="297" r:id="rId36"/>
    <p:sldId id="299" r:id="rId37"/>
    <p:sldId id="289" r:id="rId38"/>
    <p:sldId id="301" r:id="rId39"/>
    <p:sldId id="302"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Veronique" initials="RV" lastIdx="0" clrIdx="0">
    <p:extLst>
      <p:ext uri="{19B8F6BF-5375-455C-9EA6-DF929625EA0E}">
        <p15:presenceInfo xmlns:p15="http://schemas.microsoft.com/office/powerpoint/2012/main" userId="S-1-5-21-3725874037-509971264-127462759-8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8" autoAdjust="0"/>
    <p:restoredTop sz="81770" autoAdjust="0"/>
  </p:normalViewPr>
  <p:slideViewPr>
    <p:cSldViewPr snapToGrid="0">
      <p:cViewPr varScale="1">
        <p:scale>
          <a:sx n="65" d="100"/>
          <a:sy n="65" d="100"/>
        </p:scale>
        <p:origin x="216" y="4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D3F88-147E-4153-84C7-335E5D7B1A0B}" type="datetimeFigureOut">
              <a:rPr lang="fr-FR" smtClean="0"/>
              <a:pPr/>
              <a:t>09/07/2019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58B1A-5470-4F73-B65C-AF09F0E1093E}" type="slidenum">
              <a:rPr lang="fr-FR" smtClean="0"/>
              <a:pPr/>
              <a:t>‹N°›</a:t>
            </a:fld>
            <a:endParaRPr lang="fr-FR"/>
          </a:p>
        </p:txBody>
      </p:sp>
    </p:spTree>
    <p:extLst>
      <p:ext uri="{BB962C8B-B14F-4D97-AF65-F5344CB8AC3E}">
        <p14:creationId xmlns:p14="http://schemas.microsoft.com/office/powerpoint/2010/main" val="227135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dr-pve.fr/sites/www.gdr-pve.fr/IMG/pdf/GDR2657_bilan_proje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dr-pve.fr/sites/www.gdr-pve.fr/IMG/pdf/GDR2657_bilan_proje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dr-pve.fr/sites/www.gdr-pve.fr/IMG/pdf/GDR2657_bilan_proje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Partir du prescrit </a:t>
            </a:r>
          </a:p>
          <a:p>
            <a:r>
              <a:rPr lang="fr-FR" dirty="0"/>
              <a:t>Expliciter</a:t>
            </a:r>
            <a:r>
              <a:rPr lang="fr-FR" baseline="0" dirty="0"/>
              <a:t> ce qui sera abordé en formation</a:t>
            </a:r>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3</a:t>
            </a:fld>
            <a:endParaRPr lang="fr-FR"/>
          </a:p>
        </p:txBody>
      </p:sp>
    </p:spTree>
    <p:extLst>
      <p:ext uri="{BB962C8B-B14F-4D97-AF65-F5344CB8AC3E}">
        <p14:creationId xmlns:p14="http://schemas.microsoft.com/office/powerpoint/2010/main" val="4114620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Troisième</a:t>
            </a:r>
            <a:r>
              <a:rPr lang="fr-FR" b="1" u="sng" baseline="0" dirty="0"/>
              <a:t> piste </a:t>
            </a:r>
            <a:r>
              <a:rPr lang="fr-FR" b="1" baseline="0" dirty="0"/>
              <a:t>: des leviers à mobiliser</a:t>
            </a:r>
            <a:endParaRPr lang="fr-FR" b="1"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13</a:t>
            </a:fld>
            <a:endParaRPr lang="fr-FR"/>
          </a:p>
        </p:txBody>
      </p:sp>
    </p:spTree>
    <p:extLst>
      <p:ext uri="{BB962C8B-B14F-4D97-AF65-F5344CB8AC3E}">
        <p14:creationId xmlns:p14="http://schemas.microsoft.com/office/powerpoint/2010/main" val="410932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90488" y="755650"/>
            <a:ext cx="6616700" cy="3722688"/>
          </a:xfrm>
          <a:solidFill>
            <a:srgbClr val="729FCF"/>
          </a:solidFill>
          <a:ln w="25400">
            <a:solidFill>
              <a:srgbClr val="3465A4"/>
            </a:solidFill>
            <a:prstDash val="solid"/>
          </a:ln>
        </p:spPr>
      </p:sp>
      <p:sp>
        <p:nvSpPr>
          <p:cNvPr id="3" name="Espace réservé des commentaires 2"/>
          <p:cNvSpPr txBox="1">
            <a:spLocks noGrp="1"/>
          </p:cNvSpPr>
          <p:nvPr>
            <p:ph type="body" sz="quarter" idx="1"/>
          </p:nvPr>
        </p:nvSpPr>
        <p:spPr>
          <a:xfrm>
            <a:off x="679956" y="4716576"/>
            <a:ext cx="5439320" cy="307777"/>
          </a:xfrm>
        </p:spPr>
        <p:txBody>
          <a:bodyPr>
            <a:spAutoFit/>
          </a:bodyPr>
          <a:lstStyle/>
          <a:p>
            <a:r>
              <a:rPr lang="fr-FR" b="1" u="sng" dirty="0"/>
              <a:t>Lien avec la diapo précédente </a:t>
            </a:r>
            <a:r>
              <a:rPr lang="fr-FR" dirty="0"/>
              <a:t>: une illustration du 1</a:t>
            </a:r>
            <a:r>
              <a:rPr lang="fr-FR" baseline="30000" dirty="0"/>
              <a:t>er</a:t>
            </a:r>
            <a:r>
              <a:rPr lang="fr-FR" dirty="0"/>
              <a:t> levier de</a:t>
            </a:r>
            <a:r>
              <a:rPr lang="fr-FR" baseline="0" dirty="0"/>
              <a:t> la liste</a:t>
            </a:r>
            <a:endParaRPr lang="fr-FR" dirty="0"/>
          </a:p>
          <a:p>
            <a:r>
              <a:rPr lang="fr-FR" dirty="0"/>
              <a:t>Notre</a:t>
            </a:r>
            <a:r>
              <a:rPr lang="fr-FR" baseline="0" dirty="0"/>
              <a:t> o</a:t>
            </a:r>
            <a:r>
              <a:rPr lang="fr-FR" dirty="0"/>
              <a:t>bjectif ou notre ambition </a:t>
            </a:r>
          </a:p>
          <a:p>
            <a:pPr marL="210996" marR="0" indent="-210996" defTabSz="914400" rtl="0" eaLnBrk="1" fontAlgn="auto" latinLnBrk="0" hangingPunct="0">
              <a:lnSpc>
                <a:spcPct val="100000"/>
              </a:lnSpc>
              <a:spcBef>
                <a:spcPts val="0"/>
              </a:spcBef>
              <a:spcAft>
                <a:spcPts val="0"/>
              </a:spcAft>
              <a:buClrTx/>
              <a:buSzTx/>
              <a:buFontTx/>
              <a:buNone/>
              <a:tabLst/>
              <a:defRPr/>
            </a:pPr>
            <a:r>
              <a:rPr lang="fr-FR" sz="2000" dirty="0">
                <a:solidFill>
                  <a:srgbClr val="000000"/>
                </a:solidFill>
              </a:rPr>
              <a:t>Choix de situations abordables  et rentables  plutôt que recherche de pratiques « innovantes »</a:t>
            </a:r>
          </a:p>
          <a:p>
            <a:r>
              <a:rPr lang="fr-FR" dirty="0"/>
              <a:t>N’exclut pas le travail autour de l’encodage de syllabe, mot et</a:t>
            </a:r>
            <a:r>
              <a:rPr lang="fr-FR" baseline="0" dirty="0"/>
              <a:t> texte</a:t>
            </a:r>
            <a:endParaRPr lang="fr-FR" dirty="0"/>
          </a:p>
          <a:p>
            <a:endParaRPr lang="fr-FR" dirty="0"/>
          </a:p>
        </p:txBody>
      </p:sp>
    </p:spTree>
    <p:extLst>
      <p:ext uri="{BB962C8B-B14F-4D97-AF65-F5344CB8AC3E}">
        <p14:creationId xmlns:p14="http://schemas.microsoft.com/office/powerpoint/2010/main" val="367624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r>
              <a:rPr lang="fr-FR" b="1" u="sng" dirty="0"/>
              <a:t>La situation de référence et les variables : échange pour dégager intérêts,</a:t>
            </a:r>
            <a:r>
              <a:rPr lang="fr-FR" b="1" u="sng" baseline="0" dirty="0"/>
              <a:t> enjeux pour l’élève et l’enseignant, apprentissages et conditions de mise en </a:t>
            </a:r>
            <a:r>
              <a:rPr lang="fr-FR" b="1" u="sng" baseline="0" dirty="0" err="1"/>
              <a:t>oeuvre</a:t>
            </a:r>
            <a:r>
              <a:rPr lang="fr-FR" b="1" u="sng" dirty="0"/>
              <a:t> :</a:t>
            </a:r>
          </a:p>
          <a:p>
            <a:r>
              <a:rPr lang="fr-FR" dirty="0"/>
              <a:t>Nous avons fait le choix de porter</a:t>
            </a:r>
            <a:r>
              <a:rPr lang="fr-FR" baseline="0" dirty="0"/>
              <a:t> notre attention sur un type de tâche lié </a:t>
            </a:r>
            <a:r>
              <a:rPr lang="fr-FR" dirty="0"/>
              <a:t>la production de phrases, pour rappel il s’agit de la tache codée</a:t>
            </a:r>
            <a:r>
              <a:rPr lang="fr-FR" b="0" dirty="0"/>
              <a:t> </a:t>
            </a:r>
            <a:r>
              <a:rPr lang="fr-FR" b="1" dirty="0"/>
              <a:t>E7 Produire en encodant soi-même Recherche lire Ecrire</a:t>
            </a:r>
            <a:r>
              <a:rPr lang="fr-FR" dirty="0"/>
              <a:t>. </a:t>
            </a:r>
          </a:p>
          <a:p>
            <a:endParaRPr lang="fr-FR" dirty="0"/>
          </a:p>
          <a:p>
            <a:r>
              <a:rPr lang="fr-FR" dirty="0"/>
              <a:t>Quand nous avons démarré </a:t>
            </a:r>
            <a:r>
              <a:rPr lang="fr-FR" b="1" dirty="0"/>
              <a:t>nos observations dans les classes en début de CP</a:t>
            </a:r>
            <a:r>
              <a:rPr lang="fr-FR" dirty="0"/>
              <a:t>, nous avons essentiellement focalisé sur cette production de phrases parce que 2 classes pratiquaient cette activité. Nous avons choisi d’en faire une situation de référence car on la voyait assez fréquemment , mais pas forcément tout au long de l’année.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Donc le premier outil que l’on vous propose est cet outil qui va permettre de </a:t>
            </a:r>
            <a:r>
              <a:rPr lang="fr-FR" b="1" dirty="0"/>
              <a:t>déployer cette situation </a:t>
            </a:r>
            <a:r>
              <a:rPr lang="fr-FR" dirty="0"/>
              <a:t>et de montrer les variables par rapport à cette situation. </a:t>
            </a:r>
            <a:r>
              <a:rPr lang="fr-FR" i="0" baseline="0" dirty="0"/>
              <a:t>Il nous a semblé important de la situer parmi un ensemble de tâches qui sont autant d’occasions données aux élèves d’apprendre à écrire. </a:t>
            </a:r>
            <a:r>
              <a:rPr lang="fr-FR" baseline="0" dirty="0"/>
              <a:t>1 situation et un ensemble de variables.</a:t>
            </a:r>
          </a:p>
          <a:p>
            <a:endParaRPr lang="fr-FR" dirty="0"/>
          </a:p>
          <a:p>
            <a:r>
              <a:rPr lang="fr-FR" dirty="0"/>
              <a:t>On s’aperçoit que selon l’origine la phrase , si elle a été produite par les élèves, par la classe de manière collective, par l’enseignant… et bien ça permet de travailler des compétences différentes et de viser des objectifs différents.</a:t>
            </a:r>
          </a:p>
          <a:p>
            <a:endParaRPr lang="fr-FR" dirty="0"/>
          </a:p>
          <a:p>
            <a:r>
              <a:rPr lang="fr-FR" dirty="0"/>
              <a:t>Rapidement,(développer le contenu du tableau)  </a:t>
            </a:r>
            <a:r>
              <a:rPr lang="fr-FR" b="1" dirty="0"/>
              <a:t>la phrase connue des élèves </a:t>
            </a:r>
            <a:r>
              <a:rPr lang="fr-FR" dirty="0"/>
              <a:t>parce qu’il y a eu mémorisation auparavant (comptine, un titre…) , on passe de l’oral à l’écrit…travailler les caractéristiques de l’écrit et notamment la notion de mots difficile au </a:t>
            </a:r>
            <a:r>
              <a:rPr lang="fr-FR" dirty="0" err="1"/>
              <a:t>cp</a:t>
            </a:r>
            <a:r>
              <a:rPr lang="fr-FR" dirty="0"/>
              <a:t>… la restitution </a:t>
            </a:r>
          </a:p>
          <a:p>
            <a:r>
              <a:rPr lang="fr-FR" dirty="0"/>
              <a:t>de quelque chose qui a été mémorisé et stabilisé, on s’appuie sur un énoncé stable, cela peut permettre de développer une compétence langagière importante en écriture qui est l’</a:t>
            </a:r>
            <a:r>
              <a:rPr lang="fr-FR" dirty="0" err="1"/>
              <a:t>autolangage</a:t>
            </a:r>
            <a:r>
              <a:rPr lang="fr-FR" dirty="0"/>
              <a:t>…(que les bons élèves savent utiliser sans qu’on leur enseigne)</a:t>
            </a:r>
          </a:p>
          <a:p>
            <a:r>
              <a:rPr lang="fr-FR" b="1" dirty="0"/>
              <a:t>La phrase donnée par l’enseignant </a:t>
            </a:r>
            <a:r>
              <a:rPr lang="fr-FR" dirty="0"/>
              <a:t>, et là on pourrait se dire finalement, est-ce que c’est vraiment de la production d’écrit ? Oui et lorsque l’on interroge l’enseignant, on s’aperçoit qu’elle a des mobiles très précis et elle nous explicite que cette activité où finalement c’est elle qui a décidé des mots, de la longueur de la phrase…en prenant une proportion de mots déjà connus, de mots que les élèves n’ont jamais encodé, et bien elle dit je vais permettre à mes élèves de mobiliser différentes stratégies d’encodage en fonction du statut  des mots : mots photos, mots ciseaux…, on va mobiliser les connaissances sur la langue mais surtout, un point que l’on n’avait pas mesuré au départ, pour elle, ça nourrit les activités d’écriture et de lecture. C’est à dire que par ce travail, les élèves vont emmagasiner des tournures, vont développer des stratégies d’encodage et qui vont plus tard nourrir les activités plus complexes et leur permettre d’alléger et d’être sur des tâches plus complexes.</a:t>
            </a:r>
          </a:p>
          <a:p>
            <a:r>
              <a:rPr lang="fr-FR" dirty="0"/>
              <a:t>Plus rapidement, </a:t>
            </a:r>
            <a:r>
              <a:rPr lang="fr-FR" b="1" dirty="0"/>
              <a:t>la phrase élaborée collectivement, </a:t>
            </a:r>
            <a:r>
              <a:rPr lang="fr-FR" dirty="0"/>
              <a:t>où on sera sur un objectif orienté vers les fonctions de l’écrit (compte-rendu…)</a:t>
            </a:r>
          </a:p>
          <a:p>
            <a:r>
              <a:rPr lang="fr-FR" dirty="0"/>
              <a:t>Pour </a:t>
            </a:r>
            <a:r>
              <a:rPr lang="fr-FR" b="1" dirty="0"/>
              <a:t>la phrase inventée par l’élève</a:t>
            </a:r>
            <a:r>
              <a:rPr lang="fr-FR" dirty="0"/>
              <a:t>, que l’on a également vu en début de CP, c’est beaucoup plus compliqué pour l’enseignant car on touche le rapport à l’écrit.</a:t>
            </a:r>
          </a:p>
          <a:p>
            <a:endParaRPr lang="fr-FR" dirty="0"/>
          </a:p>
          <a:p>
            <a:r>
              <a:rPr lang="fr-FR" baseline="0" dirty="0"/>
              <a:t>Pour finir, c’est un outil qui peut permettre d’envisager </a:t>
            </a:r>
            <a:r>
              <a:rPr lang="fr-FR" b="1" baseline="0" dirty="0"/>
              <a:t>une progression</a:t>
            </a:r>
            <a:r>
              <a:rPr lang="fr-FR" baseline="0" dirty="0"/>
              <a:t>, en prenant en compte l’origine de la phrase, les conditions de sa production et l’implication de l’élève au niveau de ses compétences. Qui montre ce que peut être les situations d’écriture  au CP et les </a:t>
            </a:r>
            <a:r>
              <a:rPr lang="fr-FR" b="1" baseline="0" dirty="0"/>
              <a:t>apports de ces situations entre elles</a:t>
            </a:r>
            <a:r>
              <a:rPr lang="fr-FR" baseline="0" dirty="0"/>
              <a:t>. Certaines situations sont conçues pour construire des compétences nécessaires à la construction de l’élève apprenti scripteur et pour toutes l’idée, de construire un rapport positif à l’écriture, à la langue écrite.</a:t>
            </a:r>
          </a:p>
          <a:p>
            <a:endParaRPr lang="fr-FR" baseline="0" dirty="0"/>
          </a:p>
          <a:p>
            <a:r>
              <a:rPr lang="fr-FR" baseline="0" dirty="0"/>
              <a:t>Après de notre travail d’observation et de collecte dans les 3 classes de CP, nous avons centré notre observation sur </a:t>
            </a:r>
            <a:r>
              <a:rPr lang="fr-FR" b="1" baseline="0" dirty="0"/>
              <a:t>la situation 2 </a:t>
            </a:r>
            <a:r>
              <a:rPr lang="fr-FR" baseline="0" dirty="0"/>
              <a:t>PHRASE DONNEE PAR L’ENSEIGNANT.</a:t>
            </a:r>
          </a:p>
          <a:p>
            <a:endParaRPr lang="fr-FR" baseline="0" dirty="0"/>
          </a:p>
          <a:p>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3A4F4CA1-C619-424E-A333-EFB72C1D0279}"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185182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Tableau détaillé</a:t>
            </a:r>
            <a:r>
              <a:rPr lang="fr-FR" b="1" u="sng" baseline="0" dirty="0"/>
              <a:t> à commenter</a:t>
            </a:r>
          </a:p>
          <a:p>
            <a:r>
              <a:rPr lang="fr-FR" b="0" u="none" baseline="0" dirty="0"/>
              <a:t>Ne se lit pas comme des situations à programmer les unes après les autres.</a:t>
            </a:r>
          </a:p>
          <a:p>
            <a:r>
              <a:rPr lang="fr-FR" b="0" u="none" baseline="0" dirty="0"/>
              <a:t>Les situations d’encodage recouvrent </a:t>
            </a:r>
            <a:r>
              <a:rPr lang="fr-FR" b="0" u="none" baseline="0"/>
              <a:t>: la dictée ….</a:t>
            </a:r>
            <a:endParaRPr lang="fr-FR" b="0" u="none" baseline="0"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16</a:t>
            </a:fld>
            <a:endParaRPr lang="fr-FR"/>
          </a:p>
        </p:txBody>
      </p:sp>
    </p:spTree>
    <p:extLst>
      <p:ext uri="{BB962C8B-B14F-4D97-AF65-F5344CB8AC3E}">
        <p14:creationId xmlns:p14="http://schemas.microsoft.com/office/powerpoint/2010/main" val="9684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ChangeArrowheads="1" noTextEdit="1"/>
          </p:cNvSpPr>
          <p:nvPr>
            <p:ph type="sldImg"/>
          </p:nvPr>
        </p:nvSpPr>
        <p:spPr>
          <a:ln/>
        </p:spPr>
      </p:sp>
      <p:sp>
        <p:nvSpPr>
          <p:cNvPr id="39939" name="Espace réservé des notes 2"/>
          <p:cNvSpPr>
            <a:spLocks noGrp="1" noChangeArrowheads="1"/>
          </p:cNvSpPr>
          <p:nvPr>
            <p:ph type="body" idx="1"/>
          </p:nvPr>
        </p:nvSpPr>
        <p:spPr>
          <a:noFill/>
        </p:spPr>
        <p:txBody>
          <a:bodyPr/>
          <a:lstStyle/>
          <a:p>
            <a:endParaRPr lang="fr-FR" altLang="fr-FR" dirty="0">
              <a:latin typeface="Arial" pitchFamily="34" charset="0"/>
            </a:endParaRPr>
          </a:p>
        </p:txBody>
      </p:sp>
      <p:sp>
        <p:nvSpPr>
          <p:cNvPr id="39940" name="Espace réservé du numéro de diapositive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6DFB44-3B09-4E9A-BE56-B6E1238C995D}" type="slidenum">
              <a:rPr lang="fr-FR" altLang="fr-FR">
                <a:solidFill>
                  <a:prstClr val="black"/>
                </a:solidFill>
              </a:rPr>
              <a:pPr/>
              <a:t>17</a:t>
            </a:fld>
            <a:endParaRPr lang="fr-FR" altLang="fr-FR">
              <a:solidFill>
                <a:prstClr val="black"/>
              </a:solidFill>
            </a:endParaRPr>
          </a:p>
        </p:txBody>
      </p:sp>
    </p:spTree>
    <p:extLst>
      <p:ext uri="{BB962C8B-B14F-4D97-AF65-F5344CB8AC3E}">
        <p14:creationId xmlns:p14="http://schemas.microsoft.com/office/powerpoint/2010/main" val="284808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lstStyle/>
          <a:p>
            <a:r>
              <a:rPr lang="fr-FR" sz="800" b="1" dirty="0">
                <a:latin typeface="Arial" panose="020B0604020202020204" pitchFamily="34" charset="0"/>
                <a:cs typeface="Arial" panose="020B0604020202020204" pitchFamily="34" charset="0"/>
              </a:rPr>
              <a:t>Mais ce premier</a:t>
            </a:r>
            <a:r>
              <a:rPr lang="fr-FR" sz="800" b="1" baseline="0" dirty="0">
                <a:latin typeface="Arial" panose="020B0604020202020204" pitchFamily="34" charset="0"/>
                <a:cs typeface="Arial" panose="020B0604020202020204" pitchFamily="34" charset="0"/>
              </a:rPr>
              <a:t> modèle </a:t>
            </a:r>
            <a:r>
              <a:rPr lang="fr-FR" sz="800" b="1" dirty="0">
                <a:latin typeface="Arial" panose="020B0604020202020204" pitchFamily="34" charset="0"/>
                <a:cs typeface="Arial" panose="020B0604020202020204" pitchFamily="34" charset="0"/>
              </a:rPr>
              <a:t>n’est pas suffisant. On a besoin d’un autre modèle</a:t>
            </a:r>
            <a:r>
              <a:rPr lang="fr-FR" sz="800" b="1" baseline="0" dirty="0">
                <a:latin typeface="Arial" panose="020B0604020202020204" pitchFamily="34" charset="0"/>
                <a:cs typeface="Arial" panose="020B0604020202020204" pitchFamily="34" charset="0"/>
              </a:rPr>
              <a:t> notamment en réponse à cette complexité ou au « comment on la gère » </a:t>
            </a:r>
          </a:p>
          <a:p>
            <a:r>
              <a:rPr lang="fr-FR" sz="800" b="1" dirty="0">
                <a:latin typeface="Arial" panose="020B0604020202020204" pitchFamily="34" charset="0"/>
                <a:cs typeface="Arial" panose="020B0604020202020204" pitchFamily="34" charset="0"/>
              </a:rPr>
              <a:t>Le 2</a:t>
            </a:r>
            <a:r>
              <a:rPr lang="fr-FR" sz="800" b="1" baseline="30000" dirty="0">
                <a:latin typeface="Arial" panose="020B0604020202020204" pitchFamily="34" charset="0"/>
                <a:cs typeface="Arial" panose="020B0604020202020204" pitchFamily="34" charset="0"/>
              </a:rPr>
              <a:t>e</a:t>
            </a:r>
            <a:r>
              <a:rPr lang="fr-FR" sz="800" b="1" dirty="0">
                <a:latin typeface="Arial" panose="020B0604020202020204" pitchFamily="34" charset="0"/>
                <a:cs typeface="Arial" panose="020B0604020202020204" pitchFamily="34" charset="0"/>
              </a:rPr>
              <a:t> outil pour la formation,</a:t>
            </a:r>
            <a:r>
              <a:rPr lang="fr-FR" sz="800" b="1" baseline="0" dirty="0">
                <a:latin typeface="Arial" panose="020B0604020202020204" pitchFamily="34" charset="0"/>
                <a:cs typeface="Arial" panose="020B0604020202020204" pitchFamily="34" charset="0"/>
              </a:rPr>
              <a:t> complémentaire au premier, c’est celui-ci</a:t>
            </a:r>
          </a:p>
          <a:p>
            <a:r>
              <a:rPr lang="fr-FR" sz="800" dirty="0">
                <a:latin typeface="Arial" panose="020B0604020202020204" pitchFamily="34" charset="0"/>
                <a:cs typeface="Arial" panose="020B0604020202020204" pitchFamily="34" charset="0"/>
              </a:rPr>
              <a:t>Commentaires à faire : </a:t>
            </a:r>
          </a:p>
          <a:p>
            <a:r>
              <a:rPr lang="fr-FR" sz="800" b="1" dirty="0">
                <a:latin typeface="Arial" panose="020B0604020202020204" pitchFamily="34" charset="0"/>
                <a:cs typeface="Arial" panose="020B0604020202020204" pitchFamily="34" charset="0"/>
              </a:rPr>
              <a:t>Ce schéma est très proche, ca ne vs aura pas échappé, de</a:t>
            </a:r>
            <a:r>
              <a:rPr lang="fr-FR" sz="800" b="1" baseline="0" dirty="0">
                <a:latin typeface="Arial" panose="020B0604020202020204" pitchFamily="34" charset="0"/>
                <a:cs typeface="Arial" panose="020B0604020202020204" pitchFamily="34" charset="0"/>
              </a:rPr>
              <a:t> </a:t>
            </a:r>
            <a:r>
              <a:rPr lang="fr-FR" sz="800" b="1" dirty="0">
                <a:latin typeface="Arial" panose="020B0604020202020204" pitchFamily="34" charset="0"/>
                <a:cs typeface="Arial" panose="020B0604020202020204" pitchFamily="34" charset="0"/>
              </a:rPr>
              <a:t>modélisations impulsées par les travaux princeps d’Hayes et Flower sur le processus rédactionnel mais pas que </a:t>
            </a:r>
          </a:p>
          <a:p>
            <a:endParaRPr lang="fr-FR" sz="800" b="1" dirty="0">
              <a:latin typeface="Arial" panose="020B0604020202020204" pitchFamily="34" charset="0"/>
              <a:cs typeface="Arial" panose="020B0604020202020204" pitchFamily="34" charset="0"/>
            </a:endParaRPr>
          </a:p>
          <a:p>
            <a:pPr marL="285750" marR="0" lvl="1" indent="-285750" algn="l" defTabSz="893140" rtl="0" eaLnBrk="1" fontAlgn="auto" latinLnBrk="0" hangingPunct="1">
              <a:lnSpc>
                <a:spcPct val="150000"/>
              </a:lnSpc>
              <a:spcBef>
                <a:spcPts val="0"/>
              </a:spcBef>
              <a:spcAft>
                <a:spcPts val="0"/>
              </a:spcAft>
              <a:buClr>
                <a:schemeClr val="bg2"/>
              </a:buClr>
              <a:buSzTx/>
              <a:buFont typeface="Wingdings" panose="05000000000000000000" pitchFamily="2" charset="2"/>
              <a:buChar char="Ø"/>
              <a:tabLst/>
              <a:defRPr/>
            </a:pPr>
            <a:r>
              <a:rPr lang="fr-FR" sz="800" dirty="0">
                <a:latin typeface="Arial" panose="020B0604020202020204" pitchFamily="34" charset="0"/>
                <a:cs typeface="Arial" panose="020B0604020202020204" pitchFamily="34" charset="0"/>
              </a:rPr>
              <a:t>Modélisation de l’activité scripturale (</a:t>
            </a:r>
            <a:r>
              <a:rPr lang="fr-FR" sz="800" b="1" dirty="0">
                <a:latin typeface="Arial" panose="020B0604020202020204" pitchFamily="34" charset="0"/>
                <a:cs typeface="Arial" panose="020B0604020202020204" pitchFamily="34" charset="0"/>
              </a:rPr>
              <a:t>Il tient aussi compte de travaux de psychologie et de linguistique sur le processus rédactionnel )</a:t>
            </a:r>
            <a:endParaRPr lang="fr-FR" sz="800"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Activités qui fait appel à des stratégies anticipatrices (qui ont un impact fort sur la qualité de l’écrit produit et qui occupent jusqu’à 75% du temps de l’écriture chez les scripteurs expérimentés)</a:t>
            </a:r>
          </a:p>
          <a:p>
            <a:pPr marL="0" marR="0" lvl="1" indent="0" defTabSz="914400" rtl="0" eaLnBrk="1" fontAlgn="auto" latinLnBrk="0" hangingPunct="0">
              <a:lnSpc>
                <a:spcPct val="100000"/>
              </a:lnSpc>
              <a:spcBef>
                <a:spcPts val="0"/>
              </a:spcBef>
              <a:spcAft>
                <a:spcPts val="0"/>
              </a:spcAft>
              <a:buClrTx/>
              <a:buSzTx/>
              <a:buFontTx/>
              <a:buNone/>
              <a:tabLst/>
              <a:defRPr/>
            </a:pPr>
            <a:r>
              <a:rPr lang="fr-FR" sz="800" kern="1200" cap="small" dirty="0">
                <a:solidFill>
                  <a:schemeClr val="tx1"/>
                </a:solidFill>
                <a:latin typeface="Arial" panose="020B0604020202020204" pitchFamily="34" charset="0"/>
                <a:ea typeface="+mn-ea"/>
                <a:cs typeface="Arial" panose="020B0604020202020204" pitchFamily="34" charset="0"/>
              </a:rPr>
              <a:t>Olive, </a:t>
            </a:r>
            <a:r>
              <a:rPr lang="fr-FR" sz="800" kern="1200" dirty="0">
                <a:solidFill>
                  <a:schemeClr val="tx1"/>
                </a:solidFill>
                <a:latin typeface="Arial" panose="020B0604020202020204" pitchFamily="34" charset="0"/>
                <a:ea typeface="+mn-ea"/>
                <a:cs typeface="Arial" panose="020B0604020202020204" pitchFamily="34" charset="0"/>
              </a:rPr>
              <a:t>T. et </a:t>
            </a:r>
            <a:r>
              <a:rPr lang="fr-FR" sz="800" kern="1200" cap="small" dirty="0" err="1">
                <a:solidFill>
                  <a:schemeClr val="tx1"/>
                </a:solidFill>
                <a:latin typeface="Arial" panose="020B0604020202020204" pitchFamily="34" charset="0"/>
                <a:ea typeface="+mn-ea"/>
                <a:cs typeface="Arial" panose="020B0604020202020204" pitchFamily="34" charset="0"/>
              </a:rPr>
              <a:t>Piolat</a:t>
            </a:r>
            <a:r>
              <a:rPr lang="fr-FR" sz="800" kern="1200" cap="small" dirty="0">
                <a:solidFill>
                  <a:schemeClr val="tx1"/>
                </a:solidFill>
                <a:latin typeface="Arial" panose="020B0604020202020204" pitchFamily="34" charset="0"/>
                <a:ea typeface="+mn-ea"/>
                <a:cs typeface="Arial" panose="020B0604020202020204" pitchFamily="34" charset="0"/>
              </a:rPr>
              <a:t>, </a:t>
            </a:r>
            <a:r>
              <a:rPr lang="fr-FR" sz="800" kern="1200" dirty="0">
                <a:solidFill>
                  <a:schemeClr val="tx1"/>
                </a:solidFill>
                <a:latin typeface="Arial" panose="020B0604020202020204" pitchFamily="34" charset="0"/>
                <a:ea typeface="+mn-ea"/>
                <a:cs typeface="Arial" panose="020B0604020202020204" pitchFamily="34" charset="0"/>
              </a:rPr>
              <a:t>A. (2003). « Activation des processus rédactionnels et qualité des textes », </a:t>
            </a:r>
            <a:r>
              <a:rPr lang="fr-FR" sz="800" i="1" kern="1200" dirty="0">
                <a:solidFill>
                  <a:schemeClr val="tx1"/>
                </a:solidFill>
                <a:latin typeface="Arial" panose="020B0604020202020204" pitchFamily="34" charset="0"/>
                <a:ea typeface="+mn-ea"/>
                <a:cs typeface="Arial" panose="020B0604020202020204" pitchFamily="34" charset="0"/>
              </a:rPr>
              <a:t>Le Langage et l’Homme</a:t>
            </a:r>
            <a:r>
              <a:rPr lang="fr-FR" sz="800" kern="1200" dirty="0">
                <a:solidFill>
                  <a:schemeClr val="tx1"/>
                </a:solidFill>
                <a:latin typeface="Arial" panose="020B0604020202020204" pitchFamily="34" charset="0"/>
                <a:ea typeface="+mn-ea"/>
                <a:cs typeface="Arial" panose="020B0604020202020204" pitchFamily="34" charset="0"/>
              </a:rPr>
              <a:t>, vol. 38, 2, 191-206.</a:t>
            </a:r>
          </a:p>
          <a:p>
            <a:pPr marL="0" lvl="1">
              <a:spcBef>
                <a:spcPts val="600"/>
              </a:spcBef>
              <a:spcAft>
                <a:spcPts val="600"/>
              </a:spcAft>
            </a:pPr>
            <a:r>
              <a:rPr lang="fr-FR" sz="800" kern="1200" dirty="0">
                <a:solidFill>
                  <a:schemeClr val="tx1"/>
                </a:solidFill>
                <a:latin typeface="Arial" panose="020B0604020202020204" pitchFamily="34" charset="0"/>
                <a:ea typeface="+mn-ea"/>
                <a:cs typeface="Arial" panose="020B0604020202020204" pitchFamily="34" charset="0"/>
              </a:rPr>
              <a:t>F</a:t>
            </a:r>
            <a:r>
              <a:rPr lang="fr-FR" sz="800" kern="1200" cap="small" dirty="0">
                <a:solidFill>
                  <a:schemeClr val="tx1"/>
                </a:solidFill>
                <a:latin typeface="Arial" panose="020B0604020202020204" pitchFamily="34" charset="0"/>
                <a:ea typeface="+mn-ea"/>
                <a:cs typeface="Arial" panose="020B0604020202020204" pitchFamily="34" charset="0"/>
              </a:rPr>
              <a:t>ayol</a:t>
            </a:r>
            <a:r>
              <a:rPr lang="fr-FR" sz="800" kern="1200" dirty="0">
                <a:solidFill>
                  <a:schemeClr val="tx1"/>
                </a:solidFill>
                <a:latin typeface="Arial" panose="020B0604020202020204" pitchFamily="34" charset="0"/>
                <a:ea typeface="+mn-ea"/>
                <a:cs typeface="Arial" panose="020B0604020202020204" pitchFamily="34" charset="0"/>
              </a:rPr>
              <a:t>, M. (2017, </a:t>
            </a:r>
            <a:r>
              <a:rPr lang="fr-FR" sz="800" kern="1200" dirty="0" err="1">
                <a:solidFill>
                  <a:schemeClr val="tx1"/>
                </a:solidFill>
                <a:latin typeface="Arial" panose="020B0604020202020204" pitchFamily="34" charset="0"/>
                <a:ea typeface="+mn-ea"/>
                <a:cs typeface="Arial" panose="020B0604020202020204" pitchFamily="34" charset="0"/>
              </a:rPr>
              <a:t>rééd</a:t>
            </a:r>
            <a:r>
              <a:rPr lang="fr-FR" sz="800" kern="1200" dirty="0">
                <a:solidFill>
                  <a:schemeClr val="tx1"/>
                </a:solidFill>
                <a:latin typeface="Arial" panose="020B0604020202020204" pitchFamily="34" charset="0"/>
                <a:ea typeface="+mn-ea"/>
                <a:cs typeface="Arial" panose="020B0604020202020204" pitchFamily="34" charset="0"/>
              </a:rPr>
              <a:t>.). </a:t>
            </a:r>
            <a:r>
              <a:rPr lang="fr-FR" sz="800" i="1" kern="1200" dirty="0">
                <a:solidFill>
                  <a:schemeClr val="tx1"/>
                </a:solidFill>
                <a:latin typeface="Arial" panose="020B0604020202020204" pitchFamily="34" charset="0"/>
                <a:ea typeface="+mn-ea"/>
                <a:cs typeface="Arial" panose="020B0604020202020204" pitchFamily="34" charset="0"/>
              </a:rPr>
              <a:t>L’acquisition de l’écrit</a:t>
            </a:r>
            <a:r>
              <a:rPr lang="fr-FR" sz="800" kern="1200" dirty="0">
                <a:solidFill>
                  <a:schemeClr val="tx1"/>
                </a:solidFill>
                <a:latin typeface="Arial" panose="020B0604020202020204" pitchFamily="34" charset="0"/>
                <a:ea typeface="+mn-ea"/>
                <a:cs typeface="Arial" panose="020B0604020202020204" pitchFamily="34" charset="0"/>
              </a:rPr>
              <a:t>, Paris : PUF, Que sais-je. </a:t>
            </a:r>
          </a:p>
          <a:p>
            <a:pPr marL="0" lvl="1">
              <a:spcBef>
                <a:spcPts val="600"/>
              </a:spcBef>
              <a:spcAft>
                <a:spcPts val="600"/>
              </a:spcAft>
            </a:pPr>
            <a:r>
              <a:rPr lang="fr-FR" sz="800" kern="1200" dirty="0">
                <a:solidFill>
                  <a:schemeClr val="tx1"/>
                </a:solidFill>
                <a:latin typeface="Arial" panose="020B0604020202020204" pitchFamily="34" charset="0"/>
                <a:ea typeface="+mn-ea"/>
                <a:cs typeface="Arial" panose="020B0604020202020204" pitchFamily="34" charset="0"/>
              </a:rPr>
              <a:t>F</a:t>
            </a:r>
            <a:r>
              <a:rPr lang="fr-FR" sz="800" kern="1200" cap="small" dirty="0">
                <a:solidFill>
                  <a:schemeClr val="tx1"/>
                </a:solidFill>
                <a:latin typeface="Arial" panose="020B0604020202020204" pitchFamily="34" charset="0"/>
                <a:ea typeface="+mn-ea"/>
                <a:cs typeface="Arial" panose="020B0604020202020204" pitchFamily="34" charset="0"/>
              </a:rPr>
              <a:t>ayol</a:t>
            </a:r>
            <a:r>
              <a:rPr lang="fr-FR" sz="800" kern="1200" dirty="0">
                <a:solidFill>
                  <a:schemeClr val="tx1"/>
                </a:solidFill>
                <a:latin typeface="Arial" panose="020B0604020202020204" pitchFamily="34" charset="0"/>
                <a:ea typeface="+mn-ea"/>
                <a:cs typeface="Arial" panose="020B0604020202020204" pitchFamily="34" charset="0"/>
              </a:rPr>
              <a:t>, M. et </a:t>
            </a:r>
            <a:r>
              <a:rPr lang="fr-FR" sz="800" kern="1200" dirty="0" err="1">
                <a:solidFill>
                  <a:schemeClr val="tx1"/>
                </a:solidFill>
                <a:latin typeface="Arial" panose="020B0604020202020204" pitchFamily="34" charset="0"/>
                <a:ea typeface="+mn-ea"/>
                <a:cs typeface="Arial" panose="020B0604020202020204" pitchFamily="34" charset="0"/>
              </a:rPr>
              <a:t>S</a:t>
            </a:r>
            <a:r>
              <a:rPr lang="fr-FR" sz="800" kern="1200" cap="small" dirty="0" err="1">
                <a:solidFill>
                  <a:schemeClr val="tx1"/>
                </a:solidFill>
                <a:latin typeface="Arial" panose="020B0604020202020204" pitchFamily="34" charset="0"/>
                <a:ea typeface="+mn-ea"/>
                <a:cs typeface="Arial" panose="020B0604020202020204" pitchFamily="34" charset="0"/>
              </a:rPr>
              <a:t>chneuwly</a:t>
            </a:r>
            <a:r>
              <a:rPr lang="fr-FR" sz="800" kern="1200" dirty="0">
                <a:solidFill>
                  <a:schemeClr val="tx1"/>
                </a:solidFill>
                <a:latin typeface="Arial" panose="020B0604020202020204" pitchFamily="34" charset="0"/>
                <a:ea typeface="+mn-ea"/>
                <a:cs typeface="Arial" panose="020B0604020202020204" pitchFamily="34" charset="0"/>
              </a:rPr>
              <a:t>, B. (1987). </a:t>
            </a:r>
            <a:r>
              <a:rPr lang="fr-FR" altLang="fr-FR" sz="800" kern="1200" dirty="0">
                <a:solidFill>
                  <a:schemeClr val="tx1"/>
                </a:solidFill>
                <a:latin typeface="Arial" panose="020B0604020202020204" pitchFamily="34" charset="0"/>
                <a:ea typeface="+mn-ea"/>
                <a:cs typeface="Arial" panose="020B0604020202020204" pitchFamily="34" charset="0"/>
              </a:rPr>
              <a:t>« </a:t>
            </a:r>
            <a:r>
              <a:rPr lang="pt-BR" altLang="fr-FR" sz="800" kern="1200" dirty="0">
                <a:solidFill>
                  <a:schemeClr val="tx1"/>
                </a:solidFill>
                <a:latin typeface="Arial" panose="020B0604020202020204" pitchFamily="34" charset="0"/>
                <a:ea typeface="+mn-ea"/>
                <a:cs typeface="Arial" panose="020B0604020202020204" pitchFamily="34" charset="0"/>
              </a:rPr>
              <a:t>La mise en texte et ses problèmes </a:t>
            </a:r>
            <a:r>
              <a:rPr lang="fr-FR" altLang="fr-FR" sz="800" kern="1200" dirty="0">
                <a:solidFill>
                  <a:schemeClr val="tx1"/>
                </a:solidFill>
                <a:latin typeface="Arial" panose="020B0604020202020204" pitchFamily="34" charset="0"/>
                <a:ea typeface="+mn-ea"/>
                <a:cs typeface="Arial" panose="020B0604020202020204" pitchFamily="34" charset="0"/>
              </a:rPr>
              <a:t>», in J.-L. </a:t>
            </a:r>
            <a:r>
              <a:rPr lang="fr-FR" altLang="fr-FR" sz="800" kern="1200" dirty="0" err="1">
                <a:solidFill>
                  <a:schemeClr val="tx1"/>
                </a:solidFill>
                <a:latin typeface="Arial" panose="020B0604020202020204" pitchFamily="34" charset="0"/>
                <a:ea typeface="+mn-ea"/>
                <a:cs typeface="Arial" panose="020B0604020202020204" pitchFamily="34" charset="0"/>
              </a:rPr>
              <a:t>Chiss</a:t>
            </a:r>
            <a:r>
              <a:rPr lang="fr-FR" altLang="fr-FR" sz="800" kern="1200" dirty="0">
                <a:solidFill>
                  <a:schemeClr val="tx1"/>
                </a:solidFill>
                <a:latin typeface="Arial" panose="020B0604020202020204" pitchFamily="34" charset="0"/>
                <a:ea typeface="+mn-ea"/>
                <a:cs typeface="Arial" panose="020B0604020202020204" pitchFamily="34" charset="0"/>
              </a:rPr>
              <a:t> et al., </a:t>
            </a:r>
            <a:r>
              <a:rPr lang="fr-FR" altLang="fr-FR" sz="800" i="1" kern="1200" dirty="0">
                <a:solidFill>
                  <a:schemeClr val="tx1"/>
                </a:solidFill>
                <a:latin typeface="Arial" panose="020B0604020202020204" pitchFamily="34" charset="0"/>
                <a:ea typeface="+mn-ea"/>
                <a:cs typeface="Arial" panose="020B0604020202020204" pitchFamily="34" charset="0"/>
              </a:rPr>
              <a:t>Apprendre/enseigner à produire des textes écrits</a:t>
            </a:r>
            <a:r>
              <a:rPr lang="fr-FR" altLang="fr-FR" sz="800" kern="1200" dirty="0">
                <a:solidFill>
                  <a:schemeClr val="tx1"/>
                </a:solidFill>
                <a:latin typeface="Arial" panose="020B0604020202020204" pitchFamily="34" charset="0"/>
                <a:ea typeface="+mn-ea"/>
                <a:cs typeface="Arial" panose="020B0604020202020204" pitchFamily="34" charset="0"/>
              </a:rPr>
              <a:t>.</a:t>
            </a:r>
          </a:p>
          <a:p>
            <a:pPr marL="342900" lvl="1" indent="-342900">
              <a:lnSpc>
                <a:spcPct val="150000"/>
              </a:lnSpc>
              <a:buClr>
                <a:schemeClr val="bg2"/>
              </a:buClr>
              <a:buFont typeface="Arial" panose="020B0604020202020204" pitchFamily="34" charset="0"/>
              <a:buChar char="•"/>
              <a:defRPr/>
            </a:pPr>
            <a:r>
              <a:rPr lang="fr-FR" sz="800" dirty="0">
                <a:latin typeface="Arial" panose="020B0604020202020204" pitchFamily="34" charset="0"/>
                <a:cs typeface="Arial" panose="020B0604020202020204" pitchFamily="34" charset="0"/>
              </a:rPr>
              <a:t>Prise en compte aussi des </a:t>
            </a:r>
            <a:r>
              <a:rPr lang="fr-FR" sz="800" b="1" i="0" dirty="0">
                <a:latin typeface="Arial" panose="020B0604020202020204" pitchFamily="34" charset="0"/>
                <a:cs typeface="Arial" panose="020B0604020202020204" pitchFamily="34" charset="0"/>
              </a:rPr>
              <a:t>travaux sur les stratégies et compétences</a:t>
            </a:r>
            <a:r>
              <a:rPr lang="fr-FR" sz="800" b="1" i="0" baseline="0" dirty="0">
                <a:latin typeface="Arial" panose="020B0604020202020204" pitchFamily="34" charset="0"/>
                <a:cs typeface="Arial" panose="020B0604020202020204" pitchFamily="34" charset="0"/>
              </a:rPr>
              <a:t> déployées par les </a:t>
            </a:r>
            <a:r>
              <a:rPr lang="fr-FR" sz="800" b="1" i="0" dirty="0">
                <a:latin typeface="Arial" panose="020B0604020202020204" pitchFamily="34" charset="0"/>
                <a:cs typeface="Arial" panose="020B0604020202020204" pitchFamily="34" charset="0"/>
              </a:rPr>
              <a:t> scripteurs novices pour démarrer l’écriture</a:t>
            </a:r>
          </a:p>
          <a:p>
            <a:pPr marL="342900" lvl="1" indent="-342900">
              <a:lnSpc>
                <a:spcPct val="150000"/>
              </a:lnSpc>
              <a:buClr>
                <a:schemeClr val="bg2"/>
              </a:buClr>
              <a:buFont typeface="Arial" panose="020B0604020202020204" pitchFamily="34" charset="0"/>
              <a:buChar char="•"/>
              <a:defRPr/>
            </a:pPr>
            <a:endParaRPr lang="fr-FR" sz="800"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meilleurs scripteurs de C3 recourent à des stratégies de préparation de l’écriture.</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Quand on leur demande de préparer leur écrit, les manières d’opérer des faibles scripteurs ne sont pas efficaces.</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manières de procéder des élèves de C3 pour démarrer l’écriture sont variées.</a:t>
            </a:r>
          </a:p>
          <a:p>
            <a:pPr marL="903767" lvl="3" indent="0">
              <a:lnSpc>
                <a:spcPct val="150000"/>
              </a:lnSpc>
              <a:buClr>
                <a:schemeClr val="bg2"/>
              </a:buClr>
              <a:buFont typeface="Wingdings" panose="05000000000000000000" pitchFamily="2" charset="2"/>
              <a:buNone/>
              <a:defRPr/>
            </a:pPr>
            <a:endParaRPr lang="fr-FR" sz="800" dirty="0">
              <a:latin typeface="Arial" panose="020B0604020202020204" pitchFamily="34" charset="0"/>
              <a:cs typeface="Arial" panose="020B0604020202020204" pitchFamily="34" charset="0"/>
            </a:endParaRPr>
          </a:p>
          <a:p>
            <a:pPr marL="285750" lvl="1"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Travaux sur le brouillon</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Brouillon 1er jet (pratique : écrivez, relisez, améliorez, recopiez)</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Raccourcissement du processus scriptural (</a:t>
            </a:r>
            <a:r>
              <a:rPr lang="fr-FR" sz="800" dirty="0" err="1">
                <a:latin typeface="Arial" panose="020B0604020202020204" pitchFamily="34" charset="0"/>
                <a:cs typeface="Arial" panose="020B0604020202020204" pitchFamily="34" charset="0"/>
              </a:rPr>
              <a:t>Boré</a:t>
            </a:r>
            <a:r>
              <a:rPr lang="fr-FR" sz="800" dirty="0">
                <a:latin typeface="Arial" panose="020B0604020202020204" pitchFamily="34" charset="0"/>
                <a:cs typeface="Arial" panose="020B0604020202020204" pitchFamily="34" charset="0"/>
              </a:rPr>
              <a:t>)</a:t>
            </a:r>
          </a:p>
          <a:p>
            <a:pPr marL="1189517" lvl="3" indent="-285750">
              <a:lnSpc>
                <a:spcPct val="150000"/>
              </a:lnSpc>
              <a:buClr>
                <a:schemeClr val="bg2"/>
              </a:buClr>
              <a:buFont typeface="Wingdings" panose="05000000000000000000" pitchFamily="2" charset="2"/>
              <a:buChar char="Ø"/>
              <a:defRPr/>
            </a:pPr>
            <a:endParaRPr lang="fr-FR" sz="800" dirty="0">
              <a:latin typeface="Arial" panose="020B0604020202020204" pitchFamily="34" charset="0"/>
              <a:cs typeface="Arial" panose="020B0604020202020204" pitchFamily="34" charset="0"/>
            </a:endParaRPr>
          </a:p>
          <a:p>
            <a:pPr marL="342900" lvl="1" indent="-342900">
              <a:lnSpc>
                <a:spcPct val="150000"/>
              </a:lnSpc>
              <a:buClr>
                <a:schemeClr val="bg2"/>
              </a:buClr>
              <a:buFont typeface="Arial" panose="020B0604020202020204" pitchFamily="34" charset="0"/>
              <a:buChar char="•"/>
              <a:defRPr/>
            </a:pPr>
            <a:r>
              <a:rPr lang="fr-FR" sz="800" dirty="0">
                <a:latin typeface="Arial" panose="020B0604020202020204" pitchFamily="34" charset="0"/>
                <a:cs typeface="Arial" panose="020B0604020202020204" pitchFamily="34" charset="0"/>
              </a:rPr>
              <a:t>Résultats de la recherche </a:t>
            </a:r>
            <a:r>
              <a:rPr lang="fr-FR" sz="800" i="1" dirty="0" err="1">
                <a:latin typeface="Arial" panose="020B0604020202020204" pitchFamily="34" charset="0"/>
                <a:cs typeface="Arial" panose="020B0604020202020204" pitchFamily="34" charset="0"/>
              </a:rPr>
              <a:t>LireEcrireCP</a:t>
            </a:r>
            <a:endParaRPr lang="fr-FR" sz="800" i="1" dirty="0">
              <a:latin typeface="Arial" panose="020B0604020202020204" pitchFamily="34" charset="0"/>
              <a:cs typeface="Arial" panose="020B0604020202020204" pitchFamily="34" charset="0"/>
            </a:endParaRP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Préparer l’écriture semble efficace, particulièrement pour les élèves faibles en écriture.</a:t>
            </a:r>
          </a:p>
          <a:p>
            <a:pPr marL="1189517" lvl="3" indent="-285750">
              <a:lnSpc>
                <a:spcPct val="150000"/>
              </a:lnSpc>
              <a:buClr>
                <a:schemeClr val="bg2"/>
              </a:buClr>
              <a:buFont typeface="Wingdings" panose="05000000000000000000" pitchFamily="2" charset="2"/>
              <a:buChar char="Ø"/>
              <a:defRPr/>
            </a:pPr>
            <a:r>
              <a:rPr lang="fr-FR" sz="800" dirty="0">
                <a:latin typeface="Arial" panose="020B0604020202020204" pitchFamily="34" charset="0"/>
                <a:cs typeface="Arial" panose="020B0604020202020204" pitchFamily="34" charset="0"/>
              </a:rPr>
              <a:t>Les enseignants consacrent en moyenne 5,5’ par semaine à la préparation de l’écriture</a:t>
            </a:r>
          </a:p>
          <a:p>
            <a:pPr marL="1189517" lvl="3" indent="-285750">
              <a:lnSpc>
                <a:spcPct val="150000"/>
              </a:lnSpc>
              <a:buClr>
                <a:schemeClr val="bg2"/>
              </a:buClr>
              <a:buFont typeface="Wingdings" panose="05000000000000000000" pitchFamily="2" charset="2"/>
              <a:buChar char="Ø"/>
              <a:defRPr/>
            </a:pPr>
            <a:r>
              <a:rPr lang="fr-FR" altLang="fr-FR" sz="800" dirty="0">
                <a:latin typeface="Arial" panose="020B0604020202020204" pitchFamily="34" charset="0"/>
                <a:cs typeface="Arial" panose="020B0604020202020204" pitchFamily="34" charset="0"/>
              </a:rPr>
              <a:t>40% y consacrent entre 0’ et 1’</a:t>
            </a:r>
          </a:p>
          <a:p>
            <a:endParaRPr lang="fr-FR" sz="800" b="1" dirty="0">
              <a:latin typeface="Arial" panose="020B0604020202020204" pitchFamily="34" charset="0"/>
              <a:cs typeface="Arial" panose="020B0604020202020204" pitchFamily="34" charset="0"/>
            </a:endParaRPr>
          </a:p>
          <a:p>
            <a:pPr marL="0" indent="0">
              <a:buNone/>
            </a:pPr>
            <a:endParaRPr lang="fr-FR" sz="800" b="1" i="0" dirty="0">
              <a:latin typeface="Arial" panose="020B0604020202020204" pitchFamily="34" charset="0"/>
              <a:cs typeface="Arial" panose="020B0604020202020204" pitchFamily="34" charset="0"/>
            </a:endParaRPr>
          </a:p>
          <a:p>
            <a:pPr marL="0" indent="0">
              <a:buNone/>
            </a:pPr>
            <a:r>
              <a:rPr lang="fr-FR" sz="800" b="1" i="0" dirty="0">
                <a:latin typeface="Arial" panose="020B0604020202020204" pitchFamily="34" charset="0"/>
                <a:cs typeface="Arial" panose="020B0604020202020204" pitchFamily="34" charset="0"/>
              </a:rPr>
              <a:t>Et enfin il est en</a:t>
            </a:r>
            <a:r>
              <a:rPr lang="fr-FR" sz="800" b="1" i="0" baseline="0" dirty="0">
                <a:latin typeface="Arial" panose="020B0604020202020204" pitchFamily="34" charset="0"/>
                <a:cs typeface="Arial" panose="020B0604020202020204" pitchFamily="34" charset="0"/>
              </a:rPr>
              <a:t> concordance avec  les propositions </a:t>
            </a:r>
            <a:r>
              <a:rPr lang="fr-FR" sz="800" dirty="0">
                <a:latin typeface="Arial" panose="020B0604020202020204" pitchFamily="34" charset="0"/>
                <a:cs typeface="Arial" panose="020B0604020202020204" pitchFamily="34" charset="0"/>
              </a:rPr>
              <a:t>de</a:t>
            </a:r>
            <a:r>
              <a:rPr lang="fr-FR" sz="800" baseline="0" dirty="0">
                <a:latin typeface="Arial" panose="020B0604020202020204" pitchFamily="34" charset="0"/>
                <a:cs typeface="Arial" panose="020B0604020202020204" pitchFamily="34" charset="0"/>
              </a:rPr>
              <a:t> différents didacticiens de l’écriture qui parfois sans le mettre explicitement en avant consacre une part importante à cette anticipation (Maclé </a:t>
            </a:r>
            <a:r>
              <a:rPr lang="fr-FR" sz="800" dirty="0">
                <a:latin typeface="Arial" panose="020B0604020202020204" pitchFamily="34" charset="0"/>
                <a:cs typeface="Arial" panose="020B0604020202020204" pitchFamily="34" charset="0"/>
              </a:rPr>
              <a:t>d’A. </a:t>
            </a:r>
            <a:r>
              <a:rPr lang="fr-FR" sz="800" dirty="0" err="1">
                <a:latin typeface="Arial" panose="020B0604020202020204" pitchFamily="34" charset="0"/>
                <a:cs typeface="Arial" panose="020B0604020202020204" pitchFamily="34" charset="0"/>
              </a:rPr>
              <a:t>Ouzoulias</a:t>
            </a:r>
            <a:r>
              <a:rPr lang="fr-FR" sz="800" dirty="0">
                <a:latin typeface="Arial" panose="020B0604020202020204" pitchFamily="34" charset="0"/>
                <a:cs typeface="Arial" panose="020B0604020202020204" pitchFamily="34" charset="0"/>
              </a:rPr>
              <a:t>, J.-L. Caron, D. </a:t>
            </a:r>
            <a:r>
              <a:rPr lang="fr-FR" sz="800" dirty="0" err="1">
                <a:latin typeface="Arial" panose="020B0604020202020204" pitchFamily="34" charset="0"/>
                <a:cs typeface="Arial" panose="020B0604020202020204" pitchFamily="34" charset="0"/>
              </a:rPr>
              <a:t>Bucheton</a:t>
            </a:r>
            <a:r>
              <a:rPr lang="fr-FR" sz="800" dirty="0">
                <a:latin typeface="Arial" panose="020B0604020202020204" pitchFamily="34" charset="0"/>
                <a:cs typeface="Arial" panose="020B0604020202020204" pitchFamily="34" charset="0"/>
              </a:rPr>
              <a:t>)</a:t>
            </a:r>
          </a:p>
          <a:p>
            <a:pPr marL="457200" indent="-457200">
              <a:buAutoNum type="arabicPeriod"/>
            </a:pPr>
            <a:endParaRPr lang="fr-FR" sz="800" baseline="0" dirty="0">
              <a:latin typeface="Arial" panose="020B0604020202020204" pitchFamily="34" charset="0"/>
              <a:cs typeface="Arial" panose="020B0604020202020204" pitchFamily="34" charset="0"/>
            </a:endParaRPr>
          </a:p>
          <a:p>
            <a:pPr>
              <a:spcBef>
                <a:spcPts val="600"/>
              </a:spcBef>
              <a:spcAft>
                <a:spcPts val="600"/>
              </a:spcAft>
            </a:pPr>
            <a:r>
              <a:rPr lang="fr-FR" sz="800" b="0" i="0" u="none" strike="noStrike" kern="1200" cap="none" dirty="0" err="1">
                <a:ln>
                  <a:noFill/>
                </a:ln>
                <a:latin typeface="Arial" panose="020B0604020202020204" pitchFamily="34" charset="0"/>
                <a:cs typeface="Arial" panose="020B0604020202020204" pitchFamily="34" charset="0"/>
              </a:rPr>
              <a:t>F</a:t>
            </a:r>
            <a:r>
              <a:rPr lang="fr-FR" sz="800" b="0" i="0" u="none" strike="noStrike" kern="1200" cap="small" dirty="0" err="1">
                <a:ln>
                  <a:noFill/>
                </a:ln>
                <a:latin typeface="Arial" panose="020B0604020202020204" pitchFamily="34" charset="0"/>
                <a:cs typeface="Arial" panose="020B0604020202020204" pitchFamily="34" charset="0"/>
              </a:rPr>
              <a:t>énoglio</a:t>
            </a:r>
            <a:r>
              <a:rPr lang="fr-FR" sz="800" b="0" i="0" u="none" strike="noStrike" kern="1200" cap="small" dirty="0">
                <a:ln>
                  <a:noFill/>
                </a:ln>
                <a:latin typeface="Arial" panose="020B0604020202020204" pitchFamily="34" charset="0"/>
                <a:cs typeface="Arial" panose="020B0604020202020204" pitchFamily="34" charset="0"/>
              </a:rPr>
              <a:t>, I.</a:t>
            </a:r>
            <a:r>
              <a:rPr lang="fr-FR" sz="800" b="0" i="0" u="none" strike="noStrike" kern="1200" cap="none" dirty="0">
                <a:ln>
                  <a:noFill/>
                </a:ln>
                <a:latin typeface="Arial" panose="020B0604020202020204" pitchFamily="34" charset="0"/>
                <a:cs typeface="Arial" panose="020B0604020202020204" pitchFamily="34" charset="0"/>
              </a:rPr>
              <a:t> et </a:t>
            </a:r>
            <a:r>
              <a:rPr lang="fr-FR" sz="800" b="0" i="0" u="none" strike="noStrike" kern="1200" cap="none" dirty="0" err="1">
                <a:ln>
                  <a:noFill/>
                </a:ln>
                <a:latin typeface="Arial" panose="020B0604020202020204" pitchFamily="34" charset="0"/>
                <a:cs typeface="Arial" panose="020B0604020202020204" pitchFamily="34" charset="0"/>
              </a:rPr>
              <a:t>C</a:t>
            </a:r>
            <a:r>
              <a:rPr lang="fr-FR" sz="800" b="0" i="0" u="none" strike="noStrike" kern="1200" cap="small" dirty="0" err="1">
                <a:ln>
                  <a:noFill/>
                </a:ln>
                <a:latin typeface="Arial" panose="020B0604020202020204" pitchFamily="34" charset="0"/>
                <a:cs typeface="Arial" panose="020B0604020202020204" pitchFamily="34" charset="0"/>
              </a:rPr>
              <a:t>hanquoy</a:t>
            </a:r>
            <a:r>
              <a:rPr lang="fr-FR" sz="800" b="0" i="0" u="none" strike="noStrike" kern="1200" cap="none" dirty="0">
                <a:ln>
                  <a:noFill/>
                </a:ln>
                <a:latin typeface="Arial" panose="020B0604020202020204" pitchFamily="34" charset="0"/>
                <a:cs typeface="Arial" panose="020B0604020202020204" pitchFamily="34" charset="0"/>
              </a:rPr>
              <a:t>, Lucie. (2007). « La notion d</a:t>
            </a:r>
            <a:r>
              <a:rPr lang="fr-FR" sz="800" b="1" i="0" u="none" strike="noStrike" kern="1200" cap="none" dirty="0">
                <a:ln>
                  <a:noFill/>
                </a:ln>
                <a:latin typeface="Arial" panose="020B0604020202020204" pitchFamily="34" charset="0"/>
                <a:cs typeface="Arial" panose="020B0604020202020204" pitchFamily="34" charset="0"/>
              </a:rPr>
              <a:t>’"avant-texte</a:t>
            </a:r>
            <a:r>
              <a:rPr lang="fr-FR" sz="800" b="0" i="0" u="none" strike="noStrike" kern="1200" cap="none" dirty="0">
                <a:ln>
                  <a:noFill/>
                </a:ln>
                <a:latin typeface="Arial" panose="020B0604020202020204" pitchFamily="34" charset="0"/>
                <a:cs typeface="Arial" panose="020B0604020202020204" pitchFamily="34" charset="0"/>
              </a:rPr>
              <a:t>" : point de rencontre pour une compréhension de l’écriture en acte », </a:t>
            </a:r>
            <a:r>
              <a:rPr lang="fr-FR" sz="800" b="0" i="1" u="none" strike="noStrike" kern="1200" cap="none" dirty="0">
                <a:ln>
                  <a:noFill/>
                </a:ln>
                <a:latin typeface="Arial" panose="020B0604020202020204" pitchFamily="34" charset="0"/>
                <a:cs typeface="Arial" panose="020B0604020202020204" pitchFamily="34" charset="0"/>
              </a:rPr>
              <a:t>Langue française</a:t>
            </a:r>
            <a:r>
              <a:rPr lang="fr-FR" sz="800" b="0" i="0" u="none" strike="noStrike" kern="1200" cap="none" dirty="0">
                <a:ln>
                  <a:noFill/>
                </a:ln>
                <a:latin typeface="Arial" panose="020B0604020202020204" pitchFamily="34" charset="0"/>
                <a:cs typeface="Arial" panose="020B0604020202020204" pitchFamily="34" charset="0"/>
              </a:rPr>
              <a:t>, 155, 3-7.</a:t>
            </a:r>
          </a:p>
          <a:p>
            <a:pPr marL="0" marR="0" lvl="1" indent="0" algn="l" defTabSz="914400" rtl="0" eaLnBrk="1" fontAlgn="auto" latinLnBrk="0" hangingPunct="0">
              <a:lnSpc>
                <a:spcPct val="100000"/>
              </a:lnSpc>
              <a:spcBef>
                <a:spcPts val="0"/>
              </a:spcBef>
              <a:spcAft>
                <a:spcPts val="0"/>
              </a:spcAft>
              <a:buClrTx/>
              <a:buSzTx/>
              <a:buFontTx/>
              <a:buNone/>
              <a:tabLst/>
              <a:defRPr/>
            </a:pPr>
            <a:r>
              <a:rPr lang="fr-FR" sz="800" kern="1200" dirty="0" err="1">
                <a:solidFill>
                  <a:schemeClr val="tx1"/>
                </a:solidFill>
                <a:latin typeface="Arial" panose="020B0604020202020204" pitchFamily="34" charset="0"/>
                <a:ea typeface="+mn-ea"/>
                <a:cs typeface="Arial" panose="020B0604020202020204" pitchFamily="34" charset="0"/>
              </a:rPr>
              <a:t>B</a:t>
            </a:r>
            <a:r>
              <a:rPr lang="fr-FR" sz="800" kern="1200" cap="small" dirty="0" err="1">
                <a:solidFill>
                  <a:schemeClr val="tx1"/>
                </a:solidFill>
                <a:latin typeface="Arial" panose="020B0604020202020204" pitchFamily="34" charset="0"/>
                <a:ea typeface="+mn-ea"/>
                <a:cs typeface="Arial" panose="020B0604020202020204" pitchFamily="34" charset="0"/>
              </a:rPr>
              <a:t>oré</a:t>
            </a:r>
            <a:r>
              <a:rPr lang="fr-FR" sz="800" kern="1200" cap="small" dirty="0">
                <a:solidFill>
                  <a:schemeClr val="tx1"/>
                </a:solidFill>
                <a:latin typeface="Arial" panose="020B0604020202020204" pitchFamily="34" charset="0"/>
                <a:ea typeface="+mn-ea"/>
                <a:cs typeface="Arial" panose="020B0604020202020204" pitchFamily="34" charset="0"/>
              </a:rPr>
              <a:t>, C. (2004).  </a:t>
            </a:r>
            <a:r>
              <a:rPr lang="fr-FR" sz="800" kern="1200" dirty="0">
                <a:solidFill>
                  <a:schemeClr val="tx1"/>
                </a:solidFill>
                <a:latin typeface="Arial" panose="020B0604020202020204" pitchFamily="34" charset="0"/>
                <a:ea typeface="+mn-ea"/>
                <a:cs typeface="Arial" panose="020B0604020202020204" pitchFamily="34" charset="0"/>
              </a:rPr>
              <a:t>« Contribution </a:t>
            </a:r>
            <a:r>
              <a:rPr lang="fr-FR" sz="800" b="1" kern="1200" dirty="0">
                <a:solidFill>
                  <a:schemeClr val="tx1"/>
                </a:solidFill>
                <a:latin typeface="Arial" panose="020B0604020202020204" pitchFamily="34" charset="0"/>
                <a:ea typeface="+mn-ea"/>
                <a:cs typeface="Arial" panose="020B0604020202020204" pitchFamily="34" charset="0"/>
              </a:rPr>
              <a:t>des brouillons </a:t>
            </a:r>
            <a:r>
              <a:rPr lang="fr-FR" sz="800" kern="1200" dirty="0">
                <a:solidFill>
                  <a:schemeClr val="tx1"/>
                </a:solidFill>
                <a:latin typeface="Arial" panose="020B0604020202020204" pitchFamily="34" charset="0"/>
                <a:ea typeface="+mn-ea"/>
                <a:cs typeface="Arial" panose="020B0604020202020204" pitchFamily="34" charset="0"/>
              </a:rPr>
              <a:t>à la connaissance de l’écriture scolaire », </a:t>
            </a:r>
            <a:r>
              <a:rPr lang="fr-FR" sz="800" i="1" kern="1200" dirty="0">
                <a:solidFill>
                  <a:schemeClr val="tx1"/>
                </a:solidFill>
                <a:latin typeface="Arial" panose="020B0604020202020204" pitchFamily="34" charset="0"/>
                <a:ea typeface="+mn-ea"/>
                <a:cs typeface="Arial" panose="020B0604020202020204" pitchFamily="34" charset="0"/>
              </a:rPr>
              <a:t>Le Français aujourd’hui</a:t>
            </a:r>
            <a:r>
              <a:rPr lang="fr-FR" sz="800" kern="1200" dirty="0">
                <a:solidFill>
                  <a:schemeClr val="tx1"/>
                </a:solidFill>
                <a:latin typeface="Arial" panose="020B0604020202020204" pitchFamily="34" charset="0"/>
                <a:ea typeface="+mn-ea"/>
                <a:cs typeface="Arial" panose="020B0604020202020204" pitchFamily="34" charset="0"/>
              </a:rPr>
              <a:t>, 144, 42-51.</a:t>
            </a:r>
          </a:p>
          <a:p>
            <a:pPr marL="0" marR="0" lvl="1" indent="0" algn="l" defTabSz="914400" rtl="0" eaLnBrk="1" fontAlgn="auto" latinLnBrk="0" hangingPunct="0">
              <a:lnSpc>
                <a:spcPct val="100000"/>
              </a:lnSpc>
              <a:spcBef>
                <a:spcPts val="0"/>
              </a:spcBef>
              <a:spcAft>
                <a:spcPts val="0"/>
              </a:spcAft>
              <a:buClrTx/>
              <a:buSzTx/>
              <a:buFontTx/>
              <a:buNone/>
              <a:tabLst/>
              <a:defRPr/>
            </a:pPr>
            <a:r>
              <a:rPr lang="fr-FR" sz="800" b="1" kern="1200" dirty="0">
                <a:solidFill>
                  <a:schemeClr val="tx1"/>
                </a:solidFill>
                <a:latin typeface="Arial" panose="020B0604020202020204" pitchFamily="34" charset="0"/>
                <a:ea typeface="+mn-ea"/>
                <a:cs typeface="Arial" panose="020B0604020202020204" pitchFamily="34" charset="0"/>
              </a:rPr>
              <a:t>R</a:t>
            </a:r>
            <a:r>
              <a:rPr lang="fr-FR" sz="800" b="1" kern="1200" cap="small" dirty="0">
                <a:solidFill>
                  <a:schemeClr val="tx1"/>
                </a:solidFill>
                <a:latin typeface="Arial" panose="020B0604020202020204" pitchFamily="34" charset="0"/>
                <a:ea typeface="+mn-ea"/>
                <a:cs typeface="Arial" panose="020B0604020202020204" pitchFamily="34" charset="0"/>
              </a:rPr>
              <a:t>echerches</a:t>
            </a:r>
            <a:r>
              <a:rPr lang="fr-FR" sz="800" b="1" kern="1200" dirty="0">
                <a:solidFill>
                  <a:schemeClr val="tx1"/>
                </a:solidFill>
                <a:latin typeface="Arial" panose="020B0604020202020204" pitchFamily="34" charset="0"/>
                <a:ea typeface="+mn-ea"/>
                <a:cs typeface="Arial" panose="020B0604020202020204" pitchFamily="34" charset="0"/>
              </a:rPr>
              <a:t> </a:t>
            </a:r>
            <a:r>
              <a:rPr lang="fr-FR" sz="800" kern="1200" dirty="0">
                <a:solidFill>
                  <a:schemeClr val="tx1"/>
                </a:solidFill>
                <a:latin typeface="Arial" panose="020B0604020202020204" pitchFamily="34" charset="0"/>
                <a:ea typeface="+mn-ea"/>
                <a:cs typeface="Arial" panose="020B0604020202020204" pitchFamily="34" charset="0"/>
              </a:rPr>
              <a:t>(2011).  </a:t>
            </a:r>
            <a:r>
              <a:rPr lang="fr-FR" sz="800" i="1" kern="1200" dirty="0">
                <a:solidFill>
                  <a:schemeClr val="tx1"/>
                </a:solidFill>
                <a:latin typeface="Arial" panose="020B0604020202020204" pitchFamily="34" charset="0"/>
                <a:ea typeface="+mn-ea"/>
                <a:cs typeface="Arial" panose="020B0604020202020204" pitchFamily="34" charset="0"/>
              </a:rPr>
              <a:t>Brouillons</a:t>
            </a:r>
            <a:r>
              <a:rPr lang="fr-FR" sz="800" kern="1200" dirty="0">
                <a:solidFill>
                  <a:schemeClr val="tx1"/>
                </a:solidFill>
                <a:latin typeface="Arial" panose="020B0604020202020204" pitchFamily="34" charset="0"/>
                <a:ea typeface="+mn-ea"/>
                <a:cs typeface="Arial" panose="020B0604020202020204" pitchFamily="34" charset="0"/>
              </a:rPr>
              <a:t>, Lille, Presses Universitaires du Septentrion, 55.</a:t>
            </a:r>
          </a:p>
          <a:p>
            <a:pPr>
              <a:spcBef>
                <a:spcPts val="600"/>
              </a:spcBef>
              <a:spcAft>
                <a:spcPts val="600"/>
              </a:spcAft>
            </a:pPr>
            <a:r>
              <a:rPr lang="en-US" altLang="fr-FR" sz="800" b="1" i="0" u="none" strike="noStrike" kern="1200" cap="none" dirty="0" err="1">
                <a:ln>
                  <a:noFill/>
                </a:ln>
                <a:latin typeface="Arial" panose="020B0604020202020204" pitchFamily="34" charset="0"/>
                <a:cs typeface="Arial" panose="020B0604020202020204" pitchFamily="34" charset="0"/>
              </a:rPr>
              <a:t>O</a:t>
            </a:r>
            <a:r>
              <a:rPr lang="en-US" altLang="fr-FR" sz="800" b="1" i="0" u="none" strike="noStrike" kern="1200" cap="small" dirty="0" err="1">
                <a:ln>
                  <a:noFill/>
                </a:ln>
                <a:latin typeface="Arial" panose="020B0604020202020204" pitchFamily="34" charset="0"/>
                <a:cs typeface="Arial" panose="020B0604020202020204" pitchFamily="34" charset="0"/>
              </a:rPr>
              <a:t>uzoulias</a:t>
            </a:r>
            <a:r>
              <a:rPr lang="en-US" altLang="fr-FR" sz="800" b="0" i="0" u="none" strike="noStrike" kern="1200" cap="none" dirty="0">
                <a:ln>
                  <a:noFill/>
                </a:ln>
                <a:latin typeface="Arial" panose="020B0604020202020204" pitchFamily="34" charset="0"/>
                <a:cs typeface="Arial" panose="020B0604020202020204" pitchFamily="34" charset="0"/>
              </a:rPr>
              <a:t>, A. (2013). </a:t>
            </a:r>
            <a:r>
              <a:rPr lang="en-US" altLang="fr-FR" sz="800" b="0" i="1" u="none" strike="noStrike" kern="1200" cap="none" dirty="0">
                <a:ln>
                  <a:noFill/>
                </a:ln>
                <a:latin typeface="Arial" panose="020B0604020202020204" pitchFamily="34" charset="0"/>
                <a:cs typeface="Arial" panose="020B0604020202020204" pitchFamily="34" charset="0"/>
              </a:rPr>
              <a:t>Lecture </a:t>
            </a:r>
            <a:r>
              <a:rPr lang="en-US" altLang="fr-FR" sz="800" b="0" i="1" u="none" strike="noStrike" kern="1200" cap="none" dirty="0" err="1">
                <a:ln>
                  <a:noFill/>
                </a:ln>
                <a:latin typeface="Arial" panose="020B0604020202020204" pitchFamily="34" charset="0"/>
                <a:cs typeface="Arial" panose="020B0604020202020204" pitchFamily="34" charset="0"/>
              </a:rPr>
              <a:t>Ecriture</a:t>
            </a:r>
            <a:r>
              <a:rPr lang="en-US" altLang="fr-FR" sz="800" b="0" i="1" u="none" strike="noStrike" kern="1200" cap="none" dirty="0">
                <a:ln>
                  <a:noFill/>
                </a:ln>
                <a:latin typeface="Arial" panose="020B0604020202020204" pitchFamily="34" charset="0"/>
                <a:cs typeface="Arial" panose="020B0604020202020204" pitchFamily="34" charset="0"/>
              </a:rPr>
              <a:t>. </a:t>
            </a:r>
            <a:r>
              <a:rPr lang="fr-FR" altLang="fr-FR" sz="800" b="0" i="1" u="none" strike="noStrike" kern="1200" cap="none" dirty="0">
                <a:ln>
                  <a:noFill/>
                </a:ln>
                <a:latin typeface="Arial" panose="020B0604020202020204" pitchFamily="34" charset="0"/>
                <a:cs typeface="Arial" panose="020B0604020202020204" pitchFamily="34" charset="0"/>
              </a:rPr>
              <a:t>Quatre chantiers prioritaires pour la réussite.</a:t>
            </a:r>
            <a:r>
              <a:rPr lang="fr-FR" altLang="fr-FR" sz="800" b="0" i="0" u="none" strike="noStrike" kern="1200" cap="none" dirty="0">
                <a:ln>
                  <a:noFill/>
                </a:ln>
                <a:latin typeface="Arial" panose="020B0604020202020204" pitchFamily="34" charset="0"/>
                <a:cs typeface="Arial" panose="020B0604020202020204" pitchFamily="34" charset="0"/>
              </a:rPr>
              <a:t> Paris : Retz.</a:t>
            </a:r>
          </a:p>
          <a:p>
            <a:pPr>
              <a:spcBef>
                <a:spcPts val="600"/>
              </a:spcBef>
              <a:spcAft>
                <a:spcPts val="600"/>
              </a:spcAft>
            </a:pPr>
            <a:r>
              <a:rPr lang="fr-FR" altLang="fr-FR" sz="800" b="0" i="0" u="none" strike="noStrike" kern="1200" cap="none" dirty="0">
                <a:ln>
                  <a:noFill/>
                </a:ln>
                <a:latin typeface="Arial" panose="020B0604020202020204" pitchFamily="34" charset="0"/>
                <a:cs typeface="Arial" panose="020B0604020202020204" pitchFamily="34" charset="0"/>
              </a:rPr>
              <a:t>O</a:t>
            </a:r>
            <a:r>
              <a:rPr lang="en-US" altLang="fr-FR" sz="800" b="0" i="0" u="none" strike="noStrike" kern="1200" cap="small" dirty="0" err="1">
                <a:ln>
                  <a:noFill/>
                </a:ln>
                <a:latin typeface="Arial" panose="020B0604020202020204" pitchFamily="34" charset="0"/>
                <a:cs typeface="Arial" panose="020B0604020202020204" pitchFamily="34" charset="0"/>
              </a:rPr>
              <a:t>uzoulias</a:t>
            </a:r>
            <a:r>
              <a:rPr lang="fr-FR" altLang="fr-FR" sz="800" b="0" i="0" u="none" strike="noStrike" kern="1200" cap="none" dirty="0">
                <a:ln>
                  <a:noFill/>
                </a:ln>
                <a:latin typeface="Arial" panose="020B0604020202020204" pitchFamily="34" charset="0"/>
                <a:cs typeface="Arial" panose="020B0604020202020204" pitchFamily="34" charset="0"/>
              </a:rPr>
              <a:t>, A. (2004). Favoriser la réussite en lecture : les MACLE, Paris : Retz.</a:t>
            </a:r>
            <a:endParaRPr lang="fr-FR" sz="800" b="0" i="0" u="none" strike="noStrike" kern="1200" cap="none" dirty="0">
              <a:ln>
                <a:noFill/>
              </a:ln>
              <a:latin typeface="Arial" panose="020B0604020202020204" pitchFamily="34" charset="0"/>
              <a:cs typeface="Arial" panose="020B0604020202020204" pitchFamily="34" charset="0"/>
            </a:endParaRPr>
          </a:p>
          <a:p>
            <a:pPr marL="0" marR="0" indent="0" defTabSz="914400" rtl="0" eaLnBrk="1" fontAlgn="auto" latinLnBrk="0" hangingPunct="0">
              <a:lnSpc>
                <a:spcPct val="100000"/>
              </a:lnSpc>
              <a:spcBef>
                <a:spcPts val="0"/>
              </a:spcBef>
              <a:spcAft>
                <a:spcPts val="0"/>
              </a:spcAft>
              <a:buClrTx/>
              <a:buSzTx/>
              <a:buFontTx/>
              <a:buNone/>
              <a:tabLst/>
              <a:defRPr/>
            </a:pPr>
            <a:r>
              <a:rPr lang="fr-FR" sz="800" b="0" i="0" u="none" strike="noStrike" kern="1200" cap="none" dirty="0">
                <a:ln>
                  <a:noFill/>
                </a:ln>
                <a:latin typeface="Arial" panose="020B0604020202020204" pitchFamily="34" charset="0"/>
                <a:cs typeface="Arial" panose="020B0604020202020204" pitchFamily="34" charset="0"/>
              </a:rPr>
              <a:t>F</a:t>
            </a:r>
            <a:r>
              <a:rPr lang="fr-FR" sz="800" b="0" i="0" u="none" strike="noStrike" kern="1200" cap="small" dirty="0">
                <a:ln>
                  <a:noFill/>
                </a:ln>
                <a:latin typeface="Arial" panose="020B0604020202020204" pitchFamily="34" charset="0"/>
                <a:cs typeface="Arial" panose="020B0604020202020204" pitchFamily="34" charset="0"/>
              </a:rPr>
              <a:t>abre</a:t>
            </a:r>
            <a:r>
              <a:rPr lang="fr-FR" sz="800" b="0" i="0" u="none" strike="noStrike" kern="1200" cap="none" dirty="0">
                <a:ln>
                  <a:noFill/>
                </a:ln>
                <a:latin typeface="Arial" panose="020B0604020202020204" pitchFamily="34" charset="0"/>
                <a:cs typeface="Arial" panose="020B0604020202020204" pitchFamily="34" charset="0"/>
              </a:rPr>
              <a:t>-C</a:t>
            </a:r>
            <a:r>
              <a:rPr lang="fr-FR" sz="800" b="0" i="0" u="none" strike="noStrike" kern="1200" cap="small" dirty="0">
                <a:ln>
                  <a:noFill/>
                </a:ln>
                <a:latin typeface="Arial" panose="020B0604020202020204" pitchFamily="34" charset="0"/>
                <a:cs typeface="Arial" panose="020B0604020202020204" pitchFamily="34" charset="0"/>
              </a:rPr>
              <a:t>ols</a:t>
            </a:r>
            <a:r>
              <a:rPr lang="fr-FR" sz="800" b="0" i="0" u="none" strike="noStrike" kern="1200" cap="none" dirty="0">
                <a:ln>
                  <a:noFill/>
                </a:ln>
                <a:latin typeface="Arial" panose="020B0604020202020204" pitchFamily="34" charset="0"/>
                <a:cs typeface="Arial" panose="020B0604020202020204" pitchFamily="34" charset="0"/>
              </a:rPr>
              <a:t>, Cl. (2002) : </a:t>
            </a:r>
            <a:r>
              <a:rPr lang="fr-FR" sz="800" b="1" i="1" u="none" strike="noStrike" kern="1200" cap="none" dirty="0">
                <a:ln>
                  <a:noFill/>
                </a:ln>
                <a:latin typeface="Arial" panose="020B0604020202020204" pitchFamily="34" charset="0"/>
                <a:cs typeface="Arial" panose="020B0604020202020204" pitchFamily="34" charset="0"/>
              </a:rPr>
              <a:t>Réécrire </a:t>
            </a:r>
            <a:r>
              <a:rPr lang="fr-FR" sz="800" b="0" i="1" u="none" strike="noStrike" kern="1200" cap="none" dirty="0">
                <a:ln>
                  <a:noFill/>
                </a:ln>
                <a:latin typeface="Arial" panose="020B0604020202020204" pitchFamily="34" charset="0"/>
                <a:cs typeface="Arial" panose="020B0604020202020204" pitchFamily="34" charset="0"/>
              </a:rPr>
              <a:t>à l’école et au collège. De l’analyse des brouillons à l’écriture accompagnée</a:t>
            </a:r>
            <a:r>
              <a:rPr lang="fr-FR" sz="800" b="0" i="0" u="none" strike="noStrike" kern="1200" cap="none" dirty="0">
                <a:ln>
                  <a:noFill/>
                </a:ln>
                <a:latin typeface="Arial" panose="020B0604020202020204" pitchFamily="34" charset="0"/>
                <a:cs typeface="Arial" panose="020B0604020202020204" pitchFamily="34" charset="0"/>
              </a:rPr>
              <a:t>, Paris, ESF Éditeurs.</a:t>
            </a:r>
          </a:p>
          <a:p>
            <a:pPr marL="0" indent="0">
              <a:buNone/>
            </a:pPr>
            <a:endParaRPr lang="fr-FR" sz="800" dirty="0">
              <a:latin typeface="Arial" panose="020B0604020202020204" pitchFamily="34" charset="0"/>
              <a:cs typeface="Arial" panose="020B0604020202020204" pitchFamily="34" charset="0"/>
            </a:endParaRPr>
          </a:p>
          <a:p>
            <a:pPr marL="342900" indent="-342900">
              <a:buAutoNum type="arabicPeriod"/>
            </a:pPr>
            <a:r>
              <a:rPr lang="fr-FR" sz="800" b="1" baseline="0" dirty="0">
                <a:latin typeface="Arial" panose="020B0604020202020204" pitchFamily="34" charset="0"/>
                <a:cs typeface="Arial" panose="020B0604020202020204" pitchFamily="34" charset="0"/>
              </a:rPr>
              <a:t>Souligner l’écart de formulatio</a:t>
            </a:r>
            <a:r>
              <a:rPr lang="fr-FR" sz="800" baseline="0" dirty="0">
                <a:latin typeface="Arial" panose="020B0604020202020204" pitchFamily="34" charset="0"/>
                <a:cs typeface="Arial" panose="020B0604020202020204" pitchFamily="34" charset="0"/>
              </a:rPr>
              <a:t>n « écriture du produit visé » formule qui concerne tant la production de texte, que de phrase, de mots, (unités </a:t>
            </a:r>
            <a:r>
              <a:rPr lang="fr-FR" sz="800" baseline="0" dirty="0" err="1">
                <a:latin typeface="Arial" panose="020B0604020202020204" pitchFamily="34" charset="0"/>
                <a:cs typeface="Arial" panose="020B0604020202020204" pitchFamily="34" charset="0"/>
              </a:rPr>
              <a:t>diférentes</a:t>
            </a:r>
            <a:r>
              <a:rPr lang="fr-FR" sz="800" baseline="0" dirty="0">
                <a:latin typeface="Arial" panose="020B0604020202020204" pitchFamily="34" charset="0"/>
                <a:cs typeface="Arial" panose="020B0604020202020204" pitchFamily="34" charset="0"/>
              </a:rPr>
              <a:t>) la production d’une ligne du temps, d’u schéma, d’une liste (forme différente)</a:t>
            </a:r>
          </a:p>
          <a:p>
            <a:pPr marL="342900" indent="-342900">
              <a:buAutoNum type="arabicPeriod"/>
            </a:pPr>
            <a:r>
              <a:rPr lang="fr-FR" sz="800" b="1" baseline="0" dirty="0">
                <a:latin typeface="Arial" panose="020B0604020202020204" pitchFamily="34" charset="0"/>
                <a:cs typeface="Arial" panose="020B0604020202020204" pitchFamily="34" charset="0"/>
              </a:rPr>
              <a:t>Pourquoi est-ce important : </a:t>
            </a:r>
            <a:r>
              <a:rPr lang="fr-FR" sz="800" b="1" baseline="0" dirty="0" err="1">
                <a:latin typeface="Arial" panose="020B0604020202020204" pitchFamily="34" charset="0"/>
                <a:cs typeface="Arial" panose="020B0604020202020204" pitchFamily="34" charset="0"/>
              </a:rPr>
              <a:t>svt</a:t>
            </a:r>
            <a:r>
              <a:rPr lang="fr-FR" sz="800" b="1" baseline="0" dirty="0">
                <a:latin typeface="Arial" panose="020B0604020202020204" pitchFamily="34" charset="0"/>
                <a:cs typeface="Arial" panose="020B0604020202020204" pitchFamily="34" charset="0"/>
              </a:rPr>
              <a:t> l’anticipation n’est pas déployée </a:t>
            </a:r>
            <a:r>
              <a:rPr lang="fr-FR" sz="800" baseline="0" dirty="0">
                <a:latin typeface="Arial" panose="020B0604020202020204" pitchFamily="34" charset="0"/>
                <a:cs typeface="Arial" panose="020B0604020202020204" pitchFamily="34" charset="0"/>
              </a:rPr>
              <a:t>(5,5 min en moyenne/</a:t>
            </a:r>
            <a:r>
              <a:rPr lang="fr-FR" sz="800" baseline="0" dirty="0" err="1">
                <a:latin typeface="Arial" panose="020B0604020202020204" pitchFamily="34" charset="0"/>
                <a:cs typeface="Arial" panose="020B0604020202020204" pitchFamily="34" charset="0"/>
              </a:rPr>
              <a:t>sem</a:t>
            </a:r>
            <a:r>
              <a:rPr lang="fr-FR" sz="800" baseline="0" dirty="0">
                <a:latin typeface="Arial" panose="020B0604020202020204" pitchFamily="34" charset="0"/>
                <a:cs typeface="Arial" panose="020B0604020202020204" pitchFamily="34" charset="0"/>
              </a:rPr>
              <a:t>, 1/3 qui n’en font pas)- un rétrécissement du processus scriptural (Catherine </a:t>
            </a:r>
            <a:r>
              <a:rPr lang="fr-FR" sz="800" baseline="0" dirty="0" err="1">
                <a:latin typeface="Arial" panose="020B0604020202020204" pitchFamily="34" charset="0"/>
                <a:cs typeface="Arial" panose="020B0604020202020204" pitchFamily="34" charset="0"/>
              </a:rPr>
              <a:t>Boré</a:t>
            </a:r>
            <a:r>
              <a:rPr lang="fr-FR" sz="800" baseline="0" dirty="0">
                <a:latin typeface="Arial" panose="020B0604020202020204" pitchFamily="34" charset="0"/>
                <a:cs typeface="Arial" panose="020B0604020202020204" pitchFamily="34" charset="0"/>
              </a:rPr>
              <a:t>)</a:t>
            </a:r>
          </a:p>
          <a:p>
            <a:pPr marL="342900" indent="-342900">
              <a:buAutoNum type="arabicPeriod"/>
            </a:pPr>
            <a:r>
              <a:rPr lang="fr-FR" sz="800" baseline="0" dirty="0">
                <a:latin typeface="Arial" panose="020B0604020202020204" pitchFamily="34" charset="0"/>
                <a:cs typeface="Arial" panose="020B0604020202020204" pitchFamily="34" charset="0"/>
              </a:rPr>
              <a:t>Or les meilleurs scripteurs de C3 sont capables </a:t>
            </a:r>
            <a:r>
              <a:rPr lang="fr-FR" sz="800" baseline="0" dirty="0" err="1">
                <a:latin typeface="Arial" panose="020B0604020202020204" pitchFamily="34" charset="0"/>
                <a:cs typeface="Arial" panose="020B0604020202020204" pitchFamily="34" charset="0"/>
              </a:rPr>
              <a:t>qd</a:t>
            </a:r>
            <a:r>
              <a:rPr lang="fr-FR" sz="800" baseline="0" dirty="0">
                <a:latin typeface="Arial" panose="020B0604020202020204" pitchFamily="34" charset="0"/>
                <a:cs typeface="Arial" panose="020B0604020202020204" pitchFamily="34" charset="0"/>
              </a:rPr>
              <a:t> ils en ont besoin de déployer de véritables stratégies anticipatrices, en amont ou pdt, les plus faibles, non notamment parce que cela ne s’enseigne pas</a:t>
            </a:r>
          </a:p>
          <a:p>
            <a:pPr marL="342900" indent="-342900">
              <a:buAutoNum type="arabicPeriod"/>
            </a:pPr>
            <a:r>
              <a:rPr lang="fr-FR" sz="800" b="1" baseline="0" dirty="0">
                <a:latin typeface="Arial" panose="020B0604020202020204" pitchFamily="34" charset="0"/>
                <a:cs typeface="Arial" panose="020B0604020202020204" pitchFamily="34" charset="0"/>
              </a:rPr>
              <a:t>De plus face à la complexité (millefeuille), une part de cette complexité gagne à être traitée de façon anticipée</a:t>
            </a:r>
          </a:p>
          <a:p>
            <a:pPr marL="342900" indent="-342900">
              <a:buAutoNum type="arabicPeriod"/>
            </a:pPr>
            <a:r>
              <a:rPr lang="fr-FR" sz="800" b="1" baseline="0" dirty="0">
                <a:latin typeface="Arial" panose="020B0604020202020204" pitchFamily="34" charset="0"/>
                <a:cs typeface="Arial" panose="020B0604020202020204" pitchFamily="34" charset="0"/>
              </a:rPr>
              <a:t>Pourquoi le terme de « préparation de l’écriture » </a:t>
            </a:r>
            <a:r>
              <a:rPr lang="fr-FR" sz="800" baseline="0" dirty="0">
                <a:latin typeface="Arial" panose="020B0604020202020204" pitchFamily="34" charset="0"/>
                <a:cs typeface="Arial" panose="020B0604020202020204" pitchFamily="34" charset="0"/>
              </a:rPr>
              <a:t>: on ne se lance pas comme ça dans l’écriture , on prépare  </a:t>
            </a:r>
            <a:r>
              <a:rPr lang="fr-FR" sz="800" b="1" baseline="0" dirty="0">
                <a:latin typeface="Arial" panose="020B0604020202020204" pitchFamily="34" charset="0"/>
                <a:cs typeface="Arial" panose="020B0604020202020204" pitchFamily="34" charset="0"/>
              </a:rPr>
              <a:t>(acte d’enseignement, objet enseigné avec du coup un écart par rapport au modèle (temps institutionnalisé)</a:t>
            </a:r>
            <a:r>
              <a:rPr lang="fr-FR" sz="800" dirty="0">
                <a:solidFill>
                  <a:schemeClr val="accent1">
                    <a:lumMod val="75000"/>
                  </a:schemeClr>
                </a:solidFill>
                <a:latin typeface="Arial" panose="020B0604020202020204" pitchFamily="34" charset="0"/>
                <a:cs typeface="Arial" panose="020B0604020202020204" pitchFamily="34" charset="0"/>
              </a:rPr>
              <a:t>Qu’est-ce qui gagne à être travaillé de façon anticipée  (en fonction du l’écrit visé et de l’âge des scripteurs) et comment?</a:t>
            </a:r>
          </a:p>
          <a:p>
            <a:pPr marL="0" indent="0">
              <a:buNone/>
            </a:pPr>
            <a:endParaRPr lang="fr-FR" sz="800" dirty="0">
              <a:latin typeface="Arial" panose="020B0604020202020204" pitchFamily="34" charset="0"/>
              <a:cs typeface="Arial" panose="020B0604020202020204" pitchFamily="34" charset="0"/>
            </a:endParaRPr>
          </a:p>
          <a:p>
            <a:pPr marL="0" indent="0">
              <a:buNone/>
            </a:pPr>
            <a:endParaRPr lang="fr-FR" sz="8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B9A8816C-4248-48F0-8348-A28D64060E04}"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1096369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A4F4CA1-C619-424E-A333-EFB72C1D0279}"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1821597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Vidéo 00046 (7mn25) en 1 fois ou en 4 temps de visionnage(*) – 2 pistes d’exploitation possibles – </a:t>
            </a:r>
            <a:r>
              <a:rPr lang="fr-FR" b="1" i="1" dirty="0"/>
              <a:t>à disposition du formateur</a:t>
            </a:r>
            <a:r>
              <a:rPr lang="fr-FR" dirty="0"/>
              <a:t> : transcription pour anticiper l’analyse des gestes professionnels et des obstacles.</a:t>
            </a:r>
          </a:p>
          <a:p>
            <a:r>
              <a:rPr lang="fr-FR" dirty="0"/>
              <a:t>(*)Minutage :</a:t>
            </a:r>
            <a:r>
              <a:rPr lang="fr-FR" baseline="0" dirty="0"/>
              <a:t> </a:t>
            </a:r>
            <a:endParaRPr lang="fr-FR" dirty="0"/>
          </a:p>
          <a:p>
            <a:pPr marL="0" indent="0">
              <a:buNone/>
            </a:pPr>
            <a:r>
              <a:rPr lang="fr-FR" dirty="0"/>
              <a:t>Tps 1 : arrêt à 30 secondes</a:t>
            </a:r>
          </a:p>
          <a:p>
            <a:pPr marL="0" indent="0">
              <a:buNone/>
            </a:pPr>
            <a:r>
              <a:rPr lang="fr-FR" dirty="0"/>
              <a:t>Tps 2 : arrêt à 1mn 50</a:t>
            </a:r>
          </a:p>
          <a:p>
            <a:pPr marL="0" indent="0">
              <a:buNone/>
            </a:pPr>
            <a:r>
              <a:rPr lang="fr-FR" dirty="0"/>
              <a:t>Tps 3 : arrêt à 2 mn reprise de la phrase (faire le lien avec la diapo 9 «</a:t>
            </a:r>
            <a:r>
              <a:rPr lang="fr-FR" i="1" dirty="0"/>
              <a:t> 4 procédures essentielles pour encoder </a:t>
            </a:r>
            <a:r>
              <a:rPr lang="fr-FR" dirty="0"/>
              <a:t>»)</a:t>
            </a:r>
          </a:p>
          <a:p>
            <a:pPr marL="0" indent="0">
              <a:buNone/>
            </a:pPr>
            <a:r>
              <a:rPr lang="fr-FR" dirty="0"/>
              <a:t>Tps 4 : arrêt</a:t>
            </a:r>
            <a:r>
              <a:rPr lang="fr-FR" baseline="0" dirty="0"/>
              <a:t> à 6mn50</a:t>
            </a:r>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20</a:t>
            </a:fld>
            <a:endParaRPr lang="fr-FR"/>
          </a:p>
        </p:txBody>
      </p:sp>
    </p:spTree>
    <p:extLst>
      <p:ext uri="{BB962C8B-B14F-4D97-AF65-F5344CB8AC3E}">
        <p14:creationId xmlns:p14="http://schemas.microsoft.com/office/powerpoint/2010/main" val="177792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A4F4CA1-C619-424E-A333-EFB72C1D0279}" type="slidenum">
              <a:rPr lang="fr-FR" smtClean="0">
                <a:solidFill>
                  <a:prstClr val="black"/>
                </a:solidFill>
              </a:rPr>
              <a:pPr/>
              <a:t>21</a:t>
            </a:fld>
            <a:endParaRPr lang="fr-FR" dirty="0">
              <a:solidFill>
                <a:prstClr val="black"/>
              </a:solidFill>
            </a:endParaRPr>
          </a:p>
        </p:txBody>
      </p:sp>
    </p:spTree>
    <p:extLst>
      <p:ext uri="{BB962C8B-B14F-4D97-AF65-F5344CB8AC3E}">
        <p14:creationId xmlns:p14="http://schemas.microsoft.com/office/powerpoint/2010/main" val="2949553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77854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lstStyle/>
          <a:p>
            <a:pPr algn="ctr" defTabSz="1005542" fontAlgn="base">
              <a:spcBef>
                <a:spcPct val="0"/>
              </a:spcBef>
              <a:defRPr/>
            </a:pPr>
            <a:endParaRPr lang="fr-FR" dirty="0">
              <a:solidFill>
                <a:prstClr val="black"/>
              </a:solidFill>
            </a:endParaRPr>
          </a:p>
          <a:p>
            <a:pPr algn="l" defTabSz="1005542" fontAlgn="base">
              <a:spcBef>
                <a:spcPct val="0"/>
              </a:spcBef>
              <a:defRPr/>
            </a:pPr>
            <a:r>
              <a:rPr lang="fr-FR" b="1" u="sng" dirty="0">
                <a:solidFill>
                  <a:prstClr val="black"/>
                </a:solidFill>
              </a:rPr>
              <a:t>Ressources institutionnelles à connaître</a:t>
            </a:r>
            <a:r>
              <a:rPr lang="fr-FR" b="1" u="sng" baseline="0" dirty="0">
                <a:solidFill>
                  <a:prstClr val="black"/>
                </a:solidFill>
              </a:rPr>
              <a:t> </a:t>
            </a:r>
            <a:r>
              <a:rPr lang="fr-FR" baseline="0" dirty="0">
                <a:solidFill>
                  <a:prstClr val="black"/>
                </a:solidFill>
              </a:rPr>
              <a:t>: Guide pour l’enseignement de la lecture, Repères annuels </a:t>
            </a:r>
            <a:r>
              <a:rPr lang="fr-FR" baseline="0" dirty="0" err="1">
                <a:solidFill>
                  <a:prstClr val="black"/>
                </a:solidFill>
              </a:rPr>
              <a:t>Eduscol</a:t>
            </a:r>
            <a:r>
              <a:rPr lang="fr-FR" baseline="0" dirty="0">
                <a:solidFill>
                  <a:prstClr val="black"/>
                </a:solidFill>
              </a:rPr>
              <a:t>, Conférence </a:t>
            </a:r>
            <a:r>
              <a:rPr lang="fr-FR" baseline="0" dirty="0" err="1">
                <a:solidFill>
                  <a:prstClr val="black"/>
                </a:solidFill>
              </a:rPr>
              <a:t>Cnesco</a:t>
            </a:r>
            <a:endParaRPr lang="fr-FR" dirty="0">
              <a:solidFill>
                <a:prstClr val="black"/>
              </a:solidFill>
            </a:endParaRPr>
          </a:p>
          <a:p>
            <a:pPr algn="ctr" defTabSz="1005542" fontAlgn="base">
              <a:spcBef>
                <a:spcPct val="0"/>
              </a:spcBef>
              <a:defRPr/>
            </a:pPr>
            <a:r>
              <a:rPr lang="fr-FR" dirty="0">
                <a:solidFill>
                  <a:prstClr val="black"/>
                </a:solidFill>
              </a:rPr>
              <a:t>En cohérence avec le terrain </a:t>
            </a:r>
          </a:p>
          <a:p>
            <a:pPr algn="ctr" defTabSz="1005542" fontAlgn="base">
              <a:spcBef>
                <a:spcPct val="0"/>
              </a:spcBef>
              <a:defRPr/>
            </a:pPr>
            <a:r>
              <a:rPr lang="fr-FR" dirty="0">
                <a:solidFill>
                  <a:prstClr val="black"/>
                </a:solidFill>
              </a:rPr>
              <a:t>(de la formation et de l’école)</a:t>
            </a:r>
          </a:p>
          <a:p>
            <a:pPr algn="ctr" defTabSz="1005542" fontAlgn="base">
              <a:spcBef>
                <a:spcPct val="0"/>
              </a:spcBef>
              <a:defRPr/>
            </a:pPr>
            <a:endParaRPr lang="fr-FR" dirty="0">
              <a:solidFill>
                <a:prstClr val="black"/>
              </a:solidFill>
            </a:endParaRPr>
          </a:p>
          <a:p>
            <a:pPr marL="314203" indent="-314203" defTabSz="1005542" fontAlgn="base">
              <a:spcBef>
                <a:spcPct val="0"/>
              </a:spcBef>
              <a:spcAft>
                <a:spcPts val="898"/>
              </a:spcAft>
              <a:buFontTx/>
              <a:buChar char="-"/>
              <a:defRPr/>
            </a:pPr>
            <a:r>
              <a:rPr lang="fr-FR" dirty="0">
                <a:solidFill>
                  <a:prstClr val="black"/>
                </a:solidFill>
              </a:rPr>
              <a:t>Partir des pratiques existantes</a:t>
            </a:r>
          </a:p>
          <a:p>
            <a:pPr marL="314203" indent="-314203" defTabSz="1005542" fontAlgn="base">
              <a:spcBef>
                <a:spcPct val="0"/>
              </a:spcBef>
              <a:spcAft>
                <a:spcPts val="898"/>
              </a:spcAft>
              <a:buFontTx/>
              <a:buChar char="-"/>
              <a:defRPr/>
            </a:pPr>
            <a:r>
              <a:rPr lang="fr-FR" dirty="0">
                <a:solidFill>
                  <a:prstClr val="black"/>
                </a:solidFill>
              </a:rPr>
              <a:t>Etre en accord avec les prescriptions officielles</a:t>
            </a:r>
          </a:p>
          <a:p>
            <a:pPr marL="314203" indent="-314203" defTabSz="1005542" fontAlgn="base">
              <a:spcBef>
                <a:spcPct val="0"/>
              </a:spcBef>
              <a:spcAft>
                <a:spcPts val="898"/>
              </a:spcAft>
              <a:buFontTx/>
              <a:buChar char="-"/>
              <a:defRPr/>
            </a:pPr>
            <a:r>
              <a:rPr lang="fr-FR" dirty="0">
                <a:solidFill>
                  <a:prstClr val="black"/>
                </a:solidFill>
              </a:rPr>
              <a:t>Prendre en compte les contraintes et ce qui peut faire obstacle</a:t>
            </a:r>
          </a:p>
          <a:p>
            <a:pPr marL="314949" indent="-314949" defTabSz="1007943" fontAlgn="base">
              <a:spcBef>
                <a:spcPct val="0"/>
              </a:spcBef>
              <a:spcAft>
                <a:spcPts val="900"/>
              </a:spcAft>
              <a:buFontTx/>
              <a:buChar char="-"/>
              <a:defRPr/>
            </a:pPr>
            <a:endParaRPr lang="fr-FR" dirty="0">
              <a:solidFill>
                <a:prstClr val="black"/>
              </a:solidFill>
            </a:endParaRPr>
          </a:p>
          <a:p>
            <a:pPr marL="314949" indent="-314949" defTabSz="1007943" fontAlgn="base">
              <a:spcBef>
                <a:spcPct val="0"/>
              </a:spcBef>
              <a:spcAft>
                <a:spcPts val="900"/>
              </a:spcAft>
              <a:buFontTx/>
              <a:buChar char="-"/>
              <a:defRPr/>
            </a:pPr>
            <a:r>
              <a:rPr lang="fr-FR" dirty="0">
                <a:solidFill>
                  <a:prstClr val="black"/>
                </a:solidFill>
              </a:rPr>
              <a:t>Prendre en compte ce qui fait obstacle (croyance, doxa, difficulté matérielle, contraintes temporelles …)</a:t>
            </a:r>
          </a:p>
          <a:p>
            <a:pPr marL="314949" indent="-314949" defTabSz="1007943" fontAlgn="base">
              <a:spcBef>
                <a:spcPct val="0"/>
              </a:spcBef>
              <a:spcAft>
                <a:spcPts val="900"/>
              </a:spcAft>
              <a:buFontTx/>
              <a:buChar char="-"/>
              <a:defRPr/>
            </a:pPr>
            <a:r>
              <a:rPr lang="fr-FR" dirty="0">
                <a:solidFill>
                  <a:prstClr val="black"/>
                </a:solidFill>
              </a:rPr>
              <a:t>Prendre en compte les contraintes, les schèmes professionnels, la tradition</a:t>
            </a:r>
          </a:p>
          <a:p>
            <a:endParaRPr lang="fr-FR" dirty="0"/>
          </a:p>
        </p:txBody>
      </p:sp>
      <p:sp>
        <p:nvSpPr>
          <p:cNvPr id="4" name="Espace réservé du numéro de diapositive 3"/>
          <p:cNvSpPr>
            <a:spLocks noGrp="1"/>
          </p:cNvSpPr>
          <p:nvPr>
            <p:ph type="sldNum" sz="quarter" idx="10"/>
          </p:nvPr>
        </p:nvSpPr>
        <p:spPr/>
        <p:txBody>
          <a:bodyPr/>
          <a:lstStyle/>
          <a:p>
            <a:fld id="{D53A6E1A-97B2-4C94-8B3A-3072334E1E26}"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2012059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pPr defTabSz="457200">
              <a:defRPr/>
            </a:pPr>
            <a:fld id="{3A4F4CA1-C619-424E-A333-EFB72C1D0279}" type="slidenum">
              <a:rPr lang="fr-FR" smtClean="0">
                <a:solidFill>
                  <a:prstClr val="black"/>
                </a:solidFill>
              </a:rPr>
              <a:pPr defTabSz="457200">
                <a:defRPr/>
              </a:pPr>
              <a:t>23</a:t>
            </a:fld>
            <a:endParaRPr lang="fr-FR">
              <a:solidFill>
                <a:prstClr val="black"/>
              </a:solidFill>
            </a:endParaRPr>
          </a:p>
        </p:txBody>
      </p:sp>
    </p:spTree>
    <p:extLst>
      <p:ext uri="{BB962C8B-B14F-4D97-AF65-F5344CB8AC3E}">
        <p14:creationId xmlns:p14="http://schemas.microsoft.com/office/powerpoint/2010/main" val="180336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5"/>
          </p:nvPr>
        </p:nvSpPr>
        <p:spPr/>
        <p:txBody>
          <a:bodyPr/>
          <a:lstStyle/>
          <a:p>
            <a:pPr defTabSz="457200">
              <a:defRPr/>
            </a:pPr>
            <a:fld id="{3A4F4CA1-C619-424E-A333-EFB72C1D0279}" type="slidenum">
              <a:rPr lang="fr-FR" smtClean="0">
                <a:solidFill>
                  <a:prstClr val="black"/>
                </a:solidFill>
              </a:rPr>
              <a:pPr defTabSz="457200">
                <a:defRPr/>
              </a:pPr>
              <a:t>24</a:t>
            </a:fld>
            <a:endParaRPr lang="fr-FR">
              <a:solidFill>
                <a:prstClr val="black"/>
              </a:solidFill>
            </a:endParaRPr>
          </a:p>
        </p:txBody>
      </p:sp>
    </p:spTree>
    <p:extLst>
      <p:ext uri="{BB962C8B-B14F-4D97-AF65-F5344CB8AC3E}">
        <p14:creationId xmlns:p14="http://schemas.microsoft.com/office/powerpoint/2010/main" val="79466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141324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97643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447151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t>Vidéo</a:t>
            </a:r>
            <a:r>
              <a:rPr lang="fr-FR" sz="1200" baseline="0" dirty="0"/>
              <a:t> 1</a:t>
            </a:r>
            <a:r>
              <a:rPr lang="fr-FR" sz="1200" dirty="0"/>
              <a:t>, vidéo 00055, vidéo 00059, vidéo 00052 </a:t>
            </a:r>
          </a:p>
          <a:p>
            <a:r>
              <a:rPr lang="fr-FR" sz="1200" dirty="0"/>
              <a:t>Quatre profils d’élèves sont présentés.</a:t>
            </a:r>
          </a:p>
          <a:p>
            <a:r>
              <a:rPr lang="fr-FR" sz="1200" dirty="0"/>
              <a:t>La mise en activité des stagiaires se fait à partir des vidéos, les diapositives avec les captures et les commentaires permettent de présenter ,lors de la mise en commun, une synthèse des observations.</a:t>
            </a:r>
          </a:p>
          <a:p>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28</a:t>
            </a:fld>
            <a:endParaRPr lang="fr-FR"/>
          </a:p>
        </p:txBody>
      </p:sp>
    </p:spTree>
    <p:extLst>
      <p:ext uri="{BB962C8B-B14F-4D97-AF65-F5344CB8AC3E}">
        <p14:creationId xmlns:p14="http://schemas.microsoft.com/office/powerpoint/2010/main" val="2416694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Transcription : de L 158 à 163</a:t>
            </a:r>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29</a:t>
            </a:fld>
            <a:endParaRPr lang="fr-FR"/>
          </a:p>
        </p:txBody>
      </p:sp>
    </p:spTree>
    <p:extLst>
      <p:ext uri="{BB962C8B-B14F-4D97-AF65-F5344CB8AC3E}">
        <p14:creationId xmlns:p14="http://schemas.microsoft.com/office/powerpoint/2010/main" val="94899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30</a:t>
            </a:fld>
            <a:endParaRPr lang="fr-FR"/>
          </a:p>
        </p:txBody>
      </p:sp>
    </p:spTree>
    <p:extLst>
      <p:ext uri="{BB962C8B-B14F-4D97-AF65-F5344CB8AC3E}">
        <p14:creationId xmlns:p14="http://schemas.microsoft.com/office/powerpoint/2010/main" val="2628401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1097360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35</a:t>
            </a:fld>
            <a:endParaRPr lang="fr-FR"/>
          </a:p>
        </p:txBody>
      </p:sp>
    </p:spTree>
    <p:extLst>
      <p:ext uri="{BB962C8B-B14F-4D97-AF65-F5344CB8AC3E}">
        <p14:creationId xmlns:p14="http://schemas.microsoft.com/office/powerpoint/2010/main" val="93832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Différentes</a:t>
            </a:r>
            <a:r>
              <a:rPr lang="fr-FR" b="1" u="sng" baseline="0" dirty="0"/>
              <a:t> tâches d’encodage</a:t>
            </a:r>
            <a:r>
              <a:rPr lang="fr-FR" b="1" u="none" baseline="0" dirty="0"/>
              <a:t> : </a:t>
            </a:r>
            <a:r>
              <a:rPr lang="fr-FR" b="0" u="none" baseline="0" dirty="0"/>
              <a:t>focus sur Dictée et Production d’écrit</a:t>
            </a:r>
            <a:endParaRPr lang="fr-FR" b="0" u="none" dirty="0"/>
          </a:p>
        </p:txBody>
      </p:sp>
      <p:sp>
        <p:nvSpPr>
          <p:cNvPr id="4" name="Espace réservé du numéro de diapositive 3"/>
          <p:cNvSpPr>
            <a:spLocks noGrp="1"/>
          </p:cNvSpPr>
          <p:nvPr>
            <p:ph type="sldNum" sz="quarter" idx="10"/>
          </p:nvPr>
        </p:nvSpPr>
        <p:spPr/>
        <p:txBody>
          <a:bodyPr/>
          <a:lstStyle/>
          <a:p>
            <a:fld id="{0A7D1028-2D02-417B-A175-4AC6CD76E4BB}" type="slidenum">
              <a:rPr lang="fr-FR" smtClean="0"/>
              <a:pPr/>
              <a:t>5</a:t>
            </a:fld>
            <a:endParaRPr lang="fr-FR"/>
          </a:p>
        </p:txBody>
      </p:sp>
    </p:spTree>
    <p:extLst>
      <p:ext uri="{BB962C8B-B14F-4D97-AF65-F5344CB8AC3E}">
        <p14:creationId xmlns:p14="http://schemas.microsoft.com/office/powerpoint/2010/main" val="1318463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Vidéo 00061 : </a:t>
            </a:r>
          </a:p>
          <a:p>
            <a:r>
              <a:rPr lang="fr-FR" dirty="0"/>
              <a:t>tps 1</a:t>
            </a:r>
            <a:r>
              <a:rPr lang="fr-FR" baseline="0" dirty="0"/>
              <a:t> : arrêt à 0mn 46</a:t>
            </a:r>
            <a:endParaRPr lang="fr-FR" dirty="0"/>
          </a:p>
          <a:p>
            <a:r>
              <a:rPr lang="fr-FR" dirty="0"/>
              <a:t>tps 2</a:t>
            </a:r>
            <a:r>
              <a:rPr lang="fr-FR" baseline="0" dirty="0"/>
              <a:t> : arrêt à 1mn 23</a:t>
            </a:r>
            <a:endParaRPr lang="fr-FR" dirty="0"/>
          </a:p>
          <a:p>
            <a:r>
              <a:rPr lang="fr-FR" dirty="0"/>
              <a:t>tps 3 : arrêt à 4mn 17</a:t>
            </a:r>
          </a:p>
          <a:p>
            <a:r>
              <a:rPr lang="fr-FR" dirty="0"/>
              <a:t>Vidéo 00063 :</a:t>
            </a:r>
          </a:p>
          <a:p>
            <a:r>
              <a:rPr lang="fr-FR" dirty="0"/>
              <a:t>tps 4</a:t>
            </a:r>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36</a:t>
            </a:fld>
            <a:endParaRPr lang="fr-FR"/>
          </a:p>
        </p:txBody>
      </p:sp>
    </p:spTree>
    <p:extLst>
      <p:ext uri="{BB962C8B-B14F-4D97-AF65-F5344CB8AC3E}">
        <p14:creationId xmlns:p14="http://schemas.microsoft.com/office/powerpoint/2010/main" val="209960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Modèle scriptural mis en œuvre dans le dispositif présenté « encodage d’une phrase choisie par l’enseignant »</a:t>
            </a:r>
            <a:endParaRPr lang="fr-FR" dirty="0"/>
          </a:p>
        </p:txBody>
      </p:sp>
      <p:sp>
        <p:nvSpPr>
          <p:cNvPr id="4" name="Espace réservé du numéro de diapositive 3"/>
          <p:cNvSpPr>
            <a:spLocks noGrp="1"/>
          </p:cNvSpPr>
          <p:nvPr>
            <p:ph type="sldNum" sz="quarter" idx="10"/>
          </p:nvPr>
        </p:nvSpPr>
        <p:spPr/>
        <p:txBody>
          <a:bodyPr/>
          <a:lstStyle/>
          <a:p>
            <a:pPr lvl="0"/>
            <a:fld id="{D53A6E1A-97B2-4C94-8B3A-3072334E1E26}" type="slidenum">
              <a:rPr lang="fr-FR" smtClean="0"/>
              <a:t>37</a:t>
            </a:fld>
            <a:endParaRPr lang="fr-FR"/>
          </a:p>
        </p:txBody>
      </p:sp>
    </p:spTree>
    <p:extLst>
      <p:ext uri="{BB962C8B-B14F-4D97-AF65-F5344CB8AC3E}">
        <p14:creationId xmlns:p14="http://schemas.microsoft.com/office/powerpoint/2010/main" val="207061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Proposition</a:t>
            </a:r>
            <a:r>
              <a:rPr lang="fr-FR" dirty="0"/>
              <a:t> pour</a:t>
            </a:r>
            <a:r>
              <a:rPr lang="fr-FR" baseline="0" dirty="0"/>
              <a:t> prolonger la réflexion et envisager une progression (</a:t>
            </a:r>
            <a:r>
              <a:rPr lang="fr-FR" baseline="0" dirty="0" err="1"/>
              <a:t>distanciel</a:t>
            </a:r>
            <a:r>
              <a:rPr lang="fr-FR" baseline="0" dirty="0"/>
              <a:t> ou travail en équipe d’école) : </a:t>
            </a:r>
          </a:p>
          <a:p>
            <a:r>
              <a:rPr lang="fr-FR" baseline="0" dirty="0"/>
              <a:t>des pistes de différenciation et un travail d’analyse a priori des savoirs convoqués par le choix des phrases.</a:t>
            </a:r>
            <a:endParaRPr lang="fr-FR" dirty="0"/>
          </a:p>
          <a:p>
            <a:endParaRPr lang="fr-FR" dirty="0"/>
          </a:p>
          <a:p>
            <a:r>
              <a:rPr lang="fr-FR" dirty="0"/>
              <a:t>Commentaire diapo : Indispensable</a:t>
            </a:r>
            <a:r>
              <a:rPr lang="fr-FR" baseline="0" dirty="0"/>
              <a:t> pour répondre à une préoccupation majeure des enseignants  : gérer l’hétérogénéité, faire évoluer l’activité (en CP les élèves peuvent bouger rapidement en matière de principe alphabétique, maitrise de la cursive, mémorisation de mots ou de compréhension de phénomènes ou marques ou règles  orthographiques et linguistiques </a:t>
            </a:r>
            <a:endParaRPr lang="fr-FR" dirty="0"/>
          </a:p>
        </p:txBody>
      </p:sp>
      <p:sp>
        <p:nvSpPr>
          <p:cNvPr id="4" name="Espace réservé du numéro de diapositive 3"/>
          <p:cNvSpPr>
            <a:spLocks noGrp="1"/>
          </p:cNvSpPr>
          <p:nvPr>
            <p:ph type="sldNum" sz="quarter" idx="10"/>
          </p:nvPr>
        </p:nvSpPr>
        <p:spPr/>
        <p:txBody>
          <a:bodyPr/>
          <a:lstStyle/>
          <a:p>
            <a:pPr lvl="0"/>
            <a:fld id="{D53A6E1A-97B2-4C94-8B3A-3072334E1E26}" type="slidenum">
              <a:rPr lang="fr-FR" smtClean="0"/>
              <a:t>38</a:t>
            </a:fld>
            <a:endParaRPr lang="fr-FR"/>
          </a:p>
        </p:txBody>
      </p:sp>
    </p:spTree>
    <p:extLst>
      <p:ext uri="{BB962C8B-B14F-4D97-AF65-F5344CB8AC3E}">
        <p14:creationId xmlns:p14="http://schemas.microsoft.com/office/powerpoint/2010/main" val="209556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Situation</a:t>
            </a:r>
            <a:r>
              <a:rPr lang="fr-FR" baseline="0" dirty="0"/>
              <a:t> qui provoque des échanges au sujet de l’intérêt de faire tel ou tel choix en fonction de la période, des connaissances des élèves, des procédures à activer ……</a:t>
            </a:r>
          </a:p>
          <a:p>
            <a:r>
              <a:rPr lang="fr-FR" baseline="0" dirty="0"/>
              <a:t>Conclure en reprenant la diapo 16 : les différents types de phrases à encoder et les critères de choix.</a:t>
            </a:r>
            <a:endParaRPr lang="fr-FR" dirty="0"/>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39</a:t>
            </a:fld>
            <a:endParaRPr lang="fr-FR"/>
          </a:p>
        </p:txBody>
      </p:sp>
    </p:spTree>
    <p:extLst>
      <p:ext uri="{BB962C8B-B14F-4D97-AF65-F5344CB8AC3E}">
        <p14:creationId xmlns:p14="http://schemas.microsoft.com/office/powerpoint/2010/main" val="229988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err="1">
                <a:solidFill>
                  <a:schemeClr val="tx1"/>
                </a:solidFill>
                <a:latin typeface="+mn-lt"/>
                <a:ea typeface="Calibri"/>
                <a:cs typeface="Calibri"/>
                <a:sym typeface="Calibri"/>
              </a:rPr>
              <a:t>D’emblée</a:t>
            </a:r>
            <a:r>
              <a:rPr lang="en-US" sz="1200" b="1" u="sng" dirty="0">
                <a:solidFill>
                  <a:schemeClr val="tx1"/>
                </a:solidFill>
                <a:latin typeface="+mn-lt"/>
                <a:ea typeface="Calibri"/>
                <a:cs typeface="Calibri"/>
                <a:sym typeface="Calibri"/>
              </a:rPr>
              <a:t> nous </a:t>
            </a:r>
            <a:r>
              <a:rPr lang="en-US" sz="1200" b="1" u="sng" dirty="0" err="1">
                <a:solidFill>
                  <a:schemeClr val="tx1"/>
                </a:solidFill>
                <a:latin typeface="+mn-lt"/>
                <a:ea typeface="Calibri"/>
                <a:cs typeface="Calibri"/>
                <a:sym typeface="Calibri"/>
              </a:rPr>
              <a:t>avons</a:t>
            </a:r>
            <a:r>
              <a:rPr lang="en-US" sz="1200" b="1" u="sng" dirty="0">
                <a:solidFill>
                  <a:schemeClr val="tx1"/>
                </a:solidFill>
                <a:latin typeface="+mn-lt"/>
                <a:ea typeface="Calibri"/>
                <a:cs typeface="Calibri"/>
                <a:sym typeface="Calibri"/>
              </a:rPr>
              <a:t> </a:t>
            </a:r>
            <a:r>
              <a:rPr lang="en-US" sz="1200" b="1" u="sng" dirty="0" err="1">
                <a:solidFill>
                  <a:schemeClr val="tx1"/>
                </a:solidFill>
                <a:latin typeface="+mn-lt"/>
                <a:ea typeface="Calibri"/>
                <a:cs typeface="Calibri"/>
                <a:sym typeface="Calibri"/>
              </a:rPr>
              <a:t>intégré</a:t>
            </a:r>
            <a:r>
              <a:rPr lang="en-US" sz="1200" b="1" u="sng" dirty="0">
                <a:solidFill>
                  <a:schemeClr val="tx1"/>
                </a:solidFill>
                <a:latin typeface="+mn-lt"/>
                <a:ea typeface="Calibri"/>
                <a:cs typeface="Calibri"/>
                <a:sym typeface="Calibri"/>
              </a:rPr>
              <a:t> le terrain (question de métier) à </a:t>
            </a:r>
            <a:r>
              <a:rPr lang="en-US" sz="1200" b="1" u="sng" dirty="0" err="1">
                <a:solidFill>
                  <a:schemeClr val="tx1"/>
                </a:solidFill>
                <a:latin typeface="+mn-lt"/>
                <a:ea typeface="Calibri"/>
                <a:cs typeface="Calibri"/>
                <a:sym typeface="Calibri"/>
              </a:rPr>
              <a:t>notre</a:t>
            </a:r>
            <a:r>
              <a:rPr lang="en-US" sz="1200" b="1" u="sng" dirty="0">
                <a:solidFill>
                  <a:schemeClr val="tx1"/>
                </a:solidFill>
                <a:latin typeface="+mn-lt"/>
                <a:ea typeface="Calibri"/>
                <a:cs typeface="Calibri"/>
                <a:sym typeface="Calibri"/>
              </a:rPr>
              <a:t> </a:t>
            </a:r>
            <a:r>
              <a:rPr lang="en-US" sz="1200" b="1" u="sng" dirty="0" err="1">
                <a:solidFill>
                  <a:schemeClr val="tx1"/>
                </a:solidFill>
                <a:latin typeface="+mn-lt"/>
                <a:ea typeface="Calibri"/>
                <a:cs typeface="Calibri"/>
                <a:sym typeface="Calibri"/>
              </a:rPr>
              <a:t>groupe</a:t>
            </a:r>
            <a:r>
              <a:rPr lang="en-US" sz="1200" b="0" u="none" baseline="0" dirty="0">
                <a:solidFill>
                  <a:schemeClr val="tx1"/>
                </a:solidFill>
                <a:latin typeface="+mn-lt"/>
                <a:ea typeface="Calibri"/>
                <a:cs typeface="Calibri"/>
                <a:sym typeface="Calibri"/>
              </a:rPr>
              <a:t> </a:t>
            </a:r>
            <a:r>
              <a:rPr lang="en-US" sz="1200" b="1" u="sng" baseline="0" dirty="0">
                <a:solidFill>
                  <a:schemeClr val="tx1"/>
                </a:solidFill>
                <a:latin typeface="+mn-lt"/>
                <a:ea typeface="Calibri"/>
                <a:cs typeface="Calibri"/>
                <a:sym typeface="Calibri"/>
              </a:rPr>
              <a:t>et les questions </a:t>
            </a:r>
            <a:r>
              <a:rPr lang="en-US" sz="1200" b="1" u="sng" baseline="0" dirty="0" err="1">
                <a:solidFill>
                  <a:schemeClr val="tx1"/>
                </a:solidFill>
                <a:latin typeface="+mn-lt"/>
                <a:ea typeface="Calibri"/>
                <a:cs typeface="Calibri"/>
                <a:sym typeface="Calibri"/>
              </a:rPr>
              <a:t>d’apprentissage</a:t>
            </a:r>
            <a:r>
              <a:rPr lang="en-US" sz="1200" b="1" u="sng" baseline="0" dirty="0">
                <a:solidFill>
                  <a:schemeClr val="tx1"/>
                </a:solidFill>
                <a:latin typeface="+mn-lt"/>
                <a:ea typeface="Calibri"/>
                <a:cs typeface="Calibri"/>
                <a:sym typeface="Calibri"/>
              </a:rPr>
              <a:t>.</a:t>
            </a:r>
            <a:endParaRPr lang="en-US" sz="1200" b="1" u="sng" dirty="0">
              <a:solidFill>
                <a:schemeClr val="tx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 Pendant</a:t>
            </a:r>
            <a:r>
              <a:rPr lang="en-US" sz="1200" b="0" baseline="0" dirty="0">
                <a:solidFill>
                  <a:schemeClr val="tx1"/>
                </a:solidFill>
                <a:latin typeface="+mn-lt"/>
                <a:ea typeface="Calibri"/>
                <a:cs typeface="Calibri"/>
                <a:sym typeface="Calibri"/>
              </a:rPr>
              <a:t> </a:t>
            </a:r>
            <a:r>
              <a:rPr lang="en-US" sz="1200" b="0" baseline="0" dirty="0" err="1">
                <a:solidFill>
                  <a:schemeClr val="tx1"/>
                </a:solidFill>
                <a:latin typeface="+mn-lt"/>
                <a:ea typeface="Calibri"/>
                <a:cs typeface="Calibri"/>
                <a:sym typeface="Calibri"/>
              </a:rPr>
              <a:t>l’échange</a:t>
            </a:r>
            <a:r>
              <a:rPr lang="en-US" sz="1200" b="0" baseline="0" dirty="0">
                <a:solidFill>
                  <a:schemeClr val="tx1"/>
                </a:solidFill>
                <a:latin typeface="+mn-lt"/>
                <a:ea typeface="Calibri"/>
                <a:cs typeface="Calibri"/>
                <a:sym typeface="Calibri"/>
              </a:rPr>
              <a:t>, </a:t>
            </a:r>
            <a:r>
              <a:rPr lang="en-US" sz="1200" b="0" baseline="0" dirty="0" err="1">
                <a:solidFill>
                  <a:schemeClr val="tx1"/>
                </a:solidFill>
                <a:latin typeface="+mn-lt"/>
                <a:ea typeface="Calibri"/>
                <a:cs typeface="Calibri"/>
                <a:sym typeface="Calibri"/>
              </a:rPr>
              <a:t>centrer</a:t>
            </a:r>
            <a:r>
              <a:rPr lang="en-US" sz="1200" b="0" baseline="0" dirty="0">
                <a:solidFill>
                  <a:schemeClr val="tx1"/>
                </a:solidFill>
                <a:latin typeface="+mn-lt"/>
                <a:ea typeface="Calibri"/>
                <a:cs typeface="Calibri"/>
                <a:sym typeface="Calibri"/>
              </a:rPr>
              <a:t> les </a:t>
            </a:r>
            <a:r>
              <a:rPr lang="en-US" sz="1200" b="0" baseline="0" dirty="0" err="1">
                <a:solidFill>
                  <a:schemeClr val="tx1"/>
                </a:solidFill>
                <a:latin typeface="+mn-lt"/>
                <a:ea typeface="Calibri"/>
                <a:cs typeface="Calibri"/>
                <a:sym typeface="Calibri"/>
              </a:rPr>
              <a:t>remarques</a:t>
            </a:r>
            <a:r>
              <a:rPr lang="en-US" sz="1200" b="0" baseline="0" dirty="0">
                <a:solidFill>
                  <a:schemeClr val="tx1"/>
                </a:solidFill>
                <a:latin typeface="+mn-lt"/>
                <a:ea typeface="Calibri"/>
                <a:cs typeface="Calibri"/>
                <a:sym typeface="Calibri"/>
              </a:rPr>
              <a:t> sur </a:t>
            </a:r>
            <a:r>
              <a:rPr lang="en-US" sz="1200" b="0" baseline="0" dirty="0" err="1">
                <a:solidFill>
                  <a:schemeClr val="tx1"/>
                </a:solidFill>
                <a:latin typeface="+mn-lt"/>
                <a:ea typeface="Calibri"/>
                <a:cs typeface="Calibri"/>
                <a:sym typeface="Calibri"/>
              </a:rPr>
              <a:t>l’encodage</a:t>
            </a:r>
            <a:endParaRPr lang="en-US" sz="1200" b="0" dirty="0">
              <a:solidFill>
                <a:schemeClr val="tx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La production de phrases </a:t>
            </a:r>
            <a:r>
              <a:rPr lang="en-US" sz="1200" b="0" dirty="0" err="1">
                <a:solidFill>
                  <a:schemeClr val="tx1"/>
                </a:solidFill>
                <a:latin typeface="+mn-lt"/>
                <a:ea typeface="Calibri"/>
                <a:cs typeface="Calibri"/>
                <a:sym typeface="Calibri"/>
              </a:rPr>
              <a:t>reste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problématique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notamment</a:t>
            </a:r>
            <a:r>
              <a:rPr lang="en-US" sz="1200" b="0" dirty="0">
                <a:solidFill>
                  <a:schemeClr val="tx1"/>
                </a:solidFill>
                <a:latin typeface="+mn-lt"/>
                <a:ea typeface="Calibri"/>
                <a:cs typeface="Calibri"/>
                <a:sym typeface="Calibri"/>
              </a:rPr>
              <a:t> avec des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en</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difficultés</a:t>
            </a:r>
            <a:r>
              <a:rPr lang="en-US" sz="1200" b="0" dirty="0">
                <a:solidFill>
                  <a:schemeClr val="tx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Nous </a:t>
            </a:r>
            <a:r>
              <a:rPr lang="en-US" sz="1200" b="0" dirty="0" err="1">
                <a:solidFill>
                  <a:schemeClr val="tx1"/>
                </a:solidFill>
                <a:latin typeface="+mn-lt"/>
                <a:ea typeface="Calibri"/>
                <a:cs typeface="Calibri"/>
                <a:sym typeface="Calibri"/>
              </a:rPr>
              <a:t>nous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sommes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penchés</a:t>
            </a:r>
            <a:r>
              <a:rPr lang="en-US" sz="1200" b="0" dirty="0">
                <a:solidFill>
                  <a:schemeClr val="tx1"/>
                </a:solidFill>
                <a:latin typeface="+mn-lt"/>
                <a:ea typeface="Calibri"/>
                <a:cs typeface="Calibri"/>
                <a:sym typeface="Calibri"/>
              </a:rPr>
              <a:t> sur 2 types de </a:t>
            </a:r>
            <a:r>
              <a:rPr lang="en-US" sz="1200" b="0" dirty="0" err="1">
                <a:solidFill>
                  <a:schemeClr val="tx1"/>
                </a:solidFill>
                <a:latin typeface="+mn-lt"/>
                <a:ea typeface="Calibri"/>
                <a:cs typeface="Calibri"/>
                <a:sym typeface="Calibri"/>
              </a:rPr>
              <a:t>questionnements</a:t>
            </a:r>
            <a:r>
              <a:rPr lang="en-US" sz="1200" b="0" dirty="0">
                <a:solidFill>
                  <a:schemeClr val="tx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Le </a:t>
            </a:r>
            <a:r>
              <a:rPr lang="en-US" sz="1200" b="0" dirty="0" err="1">
                <a:solidFill>
                  <a:schemeClr val="tx1"/>
                </a:solidFill>
                <a:latin typeface="+mn-lt"/>
                <a:ea typeface="Calibri"/>
                <a:cs typeface="Calibri"/>
                <a:sym typeface="Calibri"/>
              </a:rPr>
              <a:t>questionnement</a:t>
            </a:r>
            <a:r>
              <a:rPr lang="en-US" sz="1200" b="0" dirty="0">
                <a:solidFill>
                  <a:schemeClr val="tx1"/>
                </a:solidFill>
                <a:latin typeface="+mn-lt"/>
                <a:ea typeface="Calibri"/>
                <a:cs typeface="Calibri"/>
                <a:sym typeface="Calibri"/>
              </a:rPr>
              <a:t> du point de </a:t>
            </a:r>
            <a:r>
              <a:rPr lang="en-US" sz="1200" b="0" dirty="0" err="1">
                <a:solidFill>
                  <a:schemeClr val="tx1"/>
                </a:solidFill>
                <a:latin typeface="+mn-lt"/>
                <a:ea typeface="Calibri"/>
                <a:cs typeface="Calibri"/>
                <a:sym typeface="Calibri"/>
              </a:rPr>
              <a:t>vue</a:t>
            </a:r>
            <a:r>
              <a:rPr lang="en-US" sz="1200" b="0" dirty="0">
                <a:solidFill>
                  <a:schemeClr val="tx1"/>
                </a:solidFill>
                <a:latin typeface="+mn-lt"/>
                <a:ea typeface="Calibri"/>
                <a:cs typeface="Calibri"/>
                <a:sym typeface="Calibri"/>
              </a:rPr>
              <a:t> des </a:t>
            </a:r>
            <a:r>
              <a:rPr lang="en-US" sz="1200" b="0" dirty="0" err="1">
                <a:solidFill>
                  <a:schemeClr val="tx1"/>
                </a:solidFill>
                <a:latin typeface="+mn-lt"/>
                <a:ea typeface="Calibri"/>
                <a:cs typeface="Calibri"/>
                <a:sym typeface="Calibri"/>
              </a:rPr>
              <a:t>enseignants</a:t>
            </a:r>
            <a:r>
              <a:rPr lang="en-US" sz="1200" b="0" dirty="0">
                <a:solidFill>
                  <a:schemeClr val="tx1"/>
                </a:solidFill>
                <a:latin typeface="+mn-lt"/>
                <a:ea typeface="Calibri"/>
                <a:cs typeface="Calibri"/>
                <a:sym typeface="Calibri"/>
              </a:rPr>
              <a:t> et </a:t>
            </a:r>
            <a:r>
              <a:rPr lang="en-US" sz="1200" b="0" dirty="0" err="1">
                <a:solidFill>
                  <a:schemeClr val="tx1"/>
                </a:solidFill>
                <a:latin typeface="+mn-lt"/>
                <a:ea typeface="Calibri"/>
                <a:cs typeface="Calibri"/>
                <a:sym typeface="Calibri"/>
              </a:rPr>
              <a:t>puis</a:t>
            </a:r>
            <a:r>
              <a:rPr lang="en-US" sz="1200" b="0" dirty="0">
                <a:solidFill>
                  <a:schemeClr val="tx1"/>
                </a:solidFill>
                <a:latin typeface="+mn-lt"/>
                <a:ea typeface="Calibri"/>
                <a:cs typeface="Calibri"/>
                <a:sym typeface="Calibri"/>
              </a:rPr>
              <a:t> de </a:t>
            </a:r>
            <a:r>
              <a:rPr lang="en-US" sz="1200" b="0" dirty="0" err="1">
                <a:solidFill>
                  <a:schemeClr val="tx1"/>
                </a:solidFill>
                <a:latin typeface="+mn-lt"/>
                <a:ea typeface="Calibri"/>
                <a:cs typeface="Calibri"/>
                <a:sym typeface="Calibri"/>
              </a:rPr>
              <a:t>l’élève</a:t>
            </a:r>
            <a:r>
              <a:rPr lang="en-US" sz="1200" b="0" dirty="0">
                <a:solidFill>
                  <a:schemeClr val="tx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Pour </a:t>
            </a:r>
            <a:r>
              <a:rPr lang="en-US" sz="1200" b="0" dirty="0" err="1">
                <a:solidFill>
                  <a:schemeClr val="tx1"/>
                </a:solidFill>
                <a:latin typeface="+mn-lt"/>
                <a:ea typeface="Calibri"/>
                <a:cs typeface="Calibri"/>
                <a:sym typeface="Calibri"/>
              </a:rPr>
              <a:t>l’enseignant</a:t>
            </a:r>
            <a:r>
              <a:rPr lang="en-US" sz="1200" b="0" dirty="0">
                <a:solidFill>
                  <a:schemeClr val="tx1"/>
                </a:solidFill>
                <a:latin typeface="+mn-lt"/>
                <a:ea typeface="Calibri"/>
                <a:cs typeface="Calibri"/>
                <a:sym typeface="Calibri"/>
              </a:rPr>
              <a:t>, tout </a:t>
            </a:r>
            <a:r>
              <a:rPr lang="en-US" sz="1200" b="0" dirty="0" err="1">
                <a:solidFill>
                  <a:schemeClr val="tx1"/>
                </a:solidFill>
                <a:latin typeface="+mn-lt"/>
                <a:ea typeface="Calibri"/>
                <a:cs typeface="Calibri"/>
                <a:sym typeface="Calibri"/>
              </a:rPr>
              <a:t>simplement</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préoccupations</a:t>
            </a:r>
            <a:r>
              <a:rPr lang="en-US" sz="1200" b="0" dirty="0">
                <a:solidFill>
                  <a:schemeClr val="tx1"/>
                </a:solidFill>
                <a:latin typeface="+mn-lt"/>
                <a:ea typeface="Calibri"/>
                <a:cs typeface="Calibri"/>
                <a:sym typeface="Calibri"/>
              </a:rPr>
              <a:t> on les </a:t>
            </a:r>
            <a:r>
              <a:rPr lang="en-US" sz="1200" b="0" dirty="0" err="1">
                <a:solidFill>
                  <a:schemeClr val="tx1"/>
                </a:solidFill>
                <a:latin typeface="+mn-lt"/>
                <a:ea typeface="Calibri"/>
                <a:cs typeface="Calibri"/>
                <a:sym typeface="Calibri"/>
              </a:rPr>
              <a:t>reçoit</a:t>
            </a:r>
            <a:r>
              <a:rPr lang="en-US" sz="1200" b="0" dirty="0">
                <a:solidFill>
                  <a:schemeClr val="tx1"/>
                </a:solidFill>
                <a:latin typeface="+mn-lt"/>
                <a:ea typeface="Calibri"/>
                <a:cs typeface="Calibri"/>
                <a:sym typeface="Calibri"/>
              </a:rPr>
              <a:t> de </a:t>
            </a:r>
            <a:r>
              <a:rPr lang="en-US" sz="1200" b="0" dirty="0" err="1">
                <a:solidFill>
                  <a:schemeClr val="tx1"/>
                </a:solidFill>
                <a:latin typeface="+mn-lt"/>
                <a:ea typeface="Calibri"/>
                <a:cs typeface="Calibri"/>
                <a:sym typeface="Calibri"/>
              </a:rPr>
              <a:t>cette</a:t>
            </a:r>
            <a:r>
              <a:rPr lang="en-US" sz="1200" b="0" dirty="0">
                <a:solidFill>
                  <a:schemeClr val="tx1"/>
                </a:solidFill>
                <a:latin typeface="+mn-lt"/>
                <a:ea typeface="Calibri"/>
                <a:cs typeface="Calibri"/>
                <a:sym typeface="Calibri"/>
              </a:rPr>
              <a:t> manière </a:t>
            </a:r>
            <a:r>
              <a:rPr lang="en-US" sz="1200" b="0" dirty="0" err="1">
                <a:solidFill>
                  <a:schemeClr val="tx1"/>
                </a:solidFill>
                <a:latin typeface="+mn-lt"/>
                <a:ea typeface="Calibri"/>
                <a:cs typeface="Calibri"/>
                <a:sym typeface="Calibri"/>
              </a:rPr>
              <a:t>quand</a:t>
            </a:r>
            <a:r>
              <a:rPr lang="en-US" sz="1200" b="0" dirty="0">
                <a:solidFill>
                  <a:schemeClr val="tx1"/>
                </a:solidFill>
                <a:latin typeface="+mn-lt"/>
                <a:ea typeface="Calibri"/>
                <a:cs typeface="Calibri"/>
                <a:sym typeface="Calibri"/>
              </a:rPr>
              <a:t> on </a:t>
            </a:r>
            <a:r>
              <a:rPr lang="en-US" sz="1200" b="0" dirty="0" err="1">
                <a:solidFill>
                  <a:schemeClr val="tx1"/>
                </a:solidFill>
                <a:latin typeface="+mn-lt"/>
                <a:ea typeface="Calibri"/>
                <a:cs typeface="Calibri"/>
                <a:sym typeface="Calibri"/>
              </a:rPr>
              <a:t>va</a:t>
            </a:r>
            <a:r>
              <a:rPr lang="en-US" sz="1200" b="0" dirty="0">
                <a:solidFill>
                  <a:schemeClr val="tx1"/>
                </a:solidFill>
                <a:latin typeface="+mn-lt"/>
                <a:ea typeface="Calibri"/>
                <a:cs typeface="Calibri"/>
                <a:sym typeface="Calibri"/>
              </a:rPr>
              <a:t> sur le terrain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Lire les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Il y a </a:t>
            </a:r>
            <a:r>
              <a:rPr lang="en-US" sz="1200" b="0" dirty="0" err="1">
                <a:solidFill>
                  <a:schemeClr val="tx1"/>
                </a:solidFill>
                <a:latin typeface="+mn-lt"/>
                <a:ea typeface="Calibri"/>
                <a:cs typeface="Calibri"/>
                <a:sym typeface="Calibri"/>
              </a:rPr>
              <a:t>aussi</a:t>
            </a:r>
            <a:r>
              <a:rPr lang="en-US" sz="1200" b="0" dirty="0">
                <a:solidFill>
                  <a:schemeClr val="tx1"/>
                </a:solidFill>
                <a:latin typeface="+mn-lt"/>
                <a:ea typeface="Calibri"/>
                <a:cs typeface="Calibri"/>
                <a:sym typeface="Calibri"/>
              </a:rPr>
              <a:t> tout </a:t>
            </a:r>
            <a:r>
              <a:rPr lang="en-US" sz="1200" b="0" dirty="0" err="1">
                <a:solidFill>
                  <a:schemeClr val="tx1"/>
                </a:solidFill>
                <a:latin typeface="+mn-lt"/>
                <a:ea typeface="Calibri"/>
                <a:cs typeface="Calibri"/>
                <a:sym typeface="Calibri"/>
              </a:rPr>
              <a:t>ce</a:t>
            </a:r>
            <a:r>
              <a:rPr lang="en-US" sz="1200" b="0" dirty="0">
                <a:solidFill>
                  <a:schemeClr val="tx1"/>
                </a:solidFill>
                <a:latin typeface="+mn-lt"/>
                <a:ea typeface="Calibri"/>
                <a:cs typeface="Calibri"/>
                <a:sym typeface="Calibri"/>
              </a:rPr>
              <a:t> qui </a:t>
            </a:r>
            <a:r>
              <a:rPr lang="en-US" sz="1200" b="0" dirty="0" err="1">
                <a:solidFill>
                  <a:schemeClr val="tx1"/>
                </a:solidFill>
                <a:latin typeface="+mn-lt"/>
                <a:ea typeface="Calibri"/>
                <a:cs typeface="Calibri"/>
                <a:sym typeface="Calibri"/>
              </a:rPr>
              <a:t>concerne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l’évaluation</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Régulation</a:t>
            </a:r>
            <a:r>
              <a:rPr lang="en-US" sz="1200" b="0" dirty="0">
                <a:solidFill>
                  <a:schemeClr val="tx1"/>
                </a:solidFill>
                <a:latin typeface="+mn-lt"/>
                <a:ea typeface="Calibri"/>
                <a:cs typeface="Calibri"/>
                <a:sym typeface="Calibri"/>
              </a:rPr>
              <a:t> pour faire </a:t>
            </a:r>
            <a:r>
              <a:rPr lang="en-US" sz="1200" b="0" dirty="0" err="1">
                <a:solidFill>
                  <a:schemeClr val="tx1"/>
                </a:solidFill>
                <a:latin typeface="+mn-lt"/>
                <a:ea typeface="Calibri"/>
                <a:cs typeface="Calibri"/>
                <a:sym typeface="Calibri"/>
              </a:rPr>
              <a:t>progresser</a:t>
            </a:r>
            <a:r>
              <a:rPr lang="en-US" sz="1200" b="0" dirty="0">
                <a:solidFill>
                  <a:schemeClr val="tx1"/>
                </a:solidFill>
                <a:latin typeface="+mn-lt"/>
                <a:ea typeface="Calibri"/>
                <a:cs typeface="Calibri"/>
                <a:sym typeface="Calibri"/>
              </a:rPr>
              <a:t> les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 </a:t>
            </a:r>
            <a:r>
              <a:rPr lang="en-US" sz="1200" b="0" dirty="0" err="1">
                <a:solidFill>
                  <a:schemeClr val="tx1"/>
                </a:solidFill>
                <a:latin typeface="+mn-lt"/>
                <a:ea typeface="Calibri"/>
                <a:cs typeface="Calibri"/>
                <a:sym typeface="Calibri"/>
              </a:rPr>
              <a:t>quels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gestes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professionnels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cela</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recoupe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quelles</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modalités</a:t>
            </a:r>
            <a:r>
              <a:rPr lang="en-US" sz="1200" b="0" dirty="0">
                <a:solidFill>
                  <a:schemeClr val="tx1"/>
                </a:solidFill>
                <a:latin typeface="+mn-lt"/>
                <a:ea typeface="Calibri"/>
                <a:cs typeface="Calibri"/>
                <a:sym typeface="Calibri"/>
              </a:rPr>
              <a:t> dans </a:t>
            </a:r>
            <a:r>
              <a:rPr lang="en-US" sz="1200" b="0" dirty="0" err="1">
                <a:solidFill>
                  <a:schemeClr val="tx1"/>
                </a:solidFill>
                <a:latin typeface="+mn-lt"/>
                <a:ea typeface="Calibri"/>
                <a:cs typeface="Calibri"/>
                <a:sym typeface="Calibri"/>
              </a:rPr>
              <a:t>une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classe</a:t>
            </a:r>
            <a:r>
              <a:rPr lang="en-US" sz="1200" b="0" dirty="0">
                <a:solidFill>
                  <a:schemeClr val="tx1"/>
                </a:solidFill>
                <a:latin typeface="+mn-lt"/>
                <a:ea typeface="Calibri"/>
                <a:cs typeface="Calibri"/>
                <a:sym typeface="Calibri"/>
              </a:rPr>
              <a:t> à 25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ea typeface="Calibri"/>
                <a:cs typeface="Calibri"/>
                <a:sym typeface="Calibri"/>
              </a:rPr>
              <a:t>Les </a:t>
            </a:r>
            <a:r>
              <a:rPr lang="en-US" sz="1200" b="0" dirty="0" err="1">
                <a:solidFill>
                  <a:schemeClr val="tx1"/>
                </a:solidFill>
                <a:latin typeface="+mn-lt"/>
                <a:ea typeface="Calibri"/>
                <a:cs typeface="Calibri"/>
                <a:sym typeface="Calibri"/>
              </a:rPr>
              <a:t>difficultés</a:t>
            </a:r>
            <a:r>
              <a:rPr lang="en-US" sz="1200" b="0" dirty="0">
                <a:solidFill>
                  <a:schemeClr val="tx1"/>
                </a:solidFill>
                <a:latin typeface="+mn-lt"/>
                <a:ea typeface="Calibri"/>
                <a:cs typeface="Calibri"/>
                <a:sym typeface="Calibri"/>
              </a:rPr>
              <a:t> des </a:t>
            </a:r>
            <a:r>
              <a:rPr lang="en-US" sz="1200" b="0" dirty="0" err="1">
                <a:solidFill>
                  <a:schemeClr val="tx1"/>
                </a:solidFill>
                <a:latin typeface="+mn-lt"/>
                <a:ea typeface="Calibri"/>
                <a:cs typeface="Calibri"/>
                <a:sym typeface="Calibri"/>
              </a:rPr>
              <a:t>élèves</a:t>
            </a:r>
            <a:r>
              <a:rPr lang="en-US" sz="1200" b="0" dirty="0">
                <a:solidFill>
                  <a:schemeClr val="tx1"/>
                </a:solidFill>
                <a:latin typeface="+mn-lt"/>
                <a:ea typeface="Calibri"/>
                <a:cs typeface="Calibri"/>
                <a:sym typeface="Calibri"/>
              </a:rPr>
              <a:t> : pour </a:t>
            </a:r>
            <a:r>
              <a:rPr lang="en-US" sz="1200" b="0" dirty="0" err="1">
                <a:solidFill>
                  <a:schemeClr val="tx1"/>
                </a:solidFill>
                <a:latin typeface="+mn-lt"/>
                <a:ea typeface="Calibri"/>
                <a:cs typeface="Calibri"/>
                <a:sym typeface="Calibri"/>
              </a:rPr>
              <a:t>ce</a:t>
            </a:r>
            <a:r>
              <a:rPr lang="en-US" sz="1200" b="0" dirty="0">
                <a:solidFill>
                  <a:schemeClr val="tx1"/>
                </a:solidFill>
                <a:latin typeface="+mn-lt"/>
                <a:ea typeface="Calibri"/>
                <a:cs typeface="Calibri"/>
                <a:sym typeface="Calibri"/>
              </a:rPr>
              <a:t> </a:t>
            </a:r>
            <a:r>
              <a:rPr lang="en-US" sz="1200" b="0" dirty="0" err="1">
                <a:solidFill>
                  <a:schemeClr val="tx1"/>
                </a:solidFill>
                <a:latin typeface="+mn-lt"/>
                <a:ea typeface="Calibri"/>
                <a:cs typeface="Calibri"/>
                <a:sym typeface="Calibri"/>
              </a:rPr>
              <a:t>scripteur</a:t>
            </a:r>
            <a:r>
              <a:rPr lang="en-US" sz="1200" b="0" dirty="0">
                <a:solidFill>
                  <a:schemeClr val="tx1"/>
                </a:solidFill>
                <a:latin typeface="+mn-lt"/>
                <a:ea typeface="Calibri"/>
                <a:cs typeface="Calibri"/>
                <a:sym typeface="Calibri"/>
              </a:rPr>
              <a:t> novice… et surtout les strategies, comment les developer ? De preparer son </a:t>
            </a:r>
            <a:r>
              <a:rPr lang="en-US" sz="1200" b="0" dirty="0" err="1">
                <a:solidFill>
                  <a:schemeClr val="tx1"/>
                </a:solidFill>
                <a:latin typeface="+mn-lt"/>
                <a:ea typeface="Calibri"/>
                <a:cs typeface="Calibri"/>
                <a:sym typeface="Calibri"/>
              </a:rPr>
              <a:t>écrit</a:t>
            </a:r>
            <a:r>
              <a:rPr lang="en-US" sz="1200" b="0" dirty="0">
                <a:solidFill>
                  <a:schemeClr val="tx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mn-lt"/>
              <a:ea typeface="Calibri"/>
              <a:cs typeface="Calibri"/>
              <a:sym typeface="Calibri"/>
            </a:endParaRPr>
          </a:p>
          <a:p>
            <a:endParaRPr lang="fr-FR" dirty="0"/>
          </a:p>
        </p:txBody>
      </p:sp>
      <p:sp>
        <p:nvSpPr>
          <p:cNvPr id="4" name="Espace réservé du numéro de diapositive 3"/>
          <p:cNvSpPr>
            <a:spLocks noGrp="1"/>
          </p:cNvSpPr>
          <p:nvPr>
            <p:ph type="sldNum" sz="quarter" idx="5"/>
          </p:nvPr>
        </p:nvSpPr>
        <p:spPr/>
        <p:txBody>
          <a:bodyPr/>
          <a:lstStyle/>
          <a:p>
            <a:fld id="{3A4F4CA1-C619-424E-A333-EFB72C1D0279}" type="slidenum">
              <a:rPr lang="fr-FR" smtClean="0"/>
              <a:pPr/>
              <a:t>7</a:t>
            </a:fld>
            <a:endParaRPr lang="fr-FR"/>
          </a:p>
        </p:txBody>
      </p:sp>
    </p:spTree>
    <p:extLst>
      <p:ext uri="{BB962C8B-B14F-4D97-AF65-F5344CB8AC3E}">
        <p14:creationId xmlns:p14="http://schemas.microsoft.com/office/powerpoint/2010/main" val="429250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Première</a:t>
            </a:r>
            <a:r>
              <a:rPr lang="fr-FR" b="1" u="sng" baseline="0" dirty="0"/>
              <a:t> proposition ou piste de réflexion pour gérer ces difficultés (lien boîte à outils)</a:t>
            </a:r>
          </a:p>
          <a:p>
            <a:r>
              <a:rPr lang="fr-FR" dirty="0"/>
              <a:t>5 diapos bleues : synthèse de Bernadette </a:t>
            </a:r>
            <a:r>
              <a:rPr lang="fr-FR" dirty="0" err="1"/>
              <a:t>Kervyn</a:t>
            </a:r>
            <a:r>
              <a:rPr lang="fr-FR" dirty="0"/>
              <a:t> sur les pratiques enseignantes en écriture, commentaire de ces diapos sur le site du CAS (conférence de </a:t>
            </a:r>
            <a:r>
              <a:rPr lang="fr-FR" dirty="0" err="1"/>
              <a:t>B.Kervyn</a:t>
            </a:r>
            <a:r>
              <a:rPr lang="fr-FR" dirty="0"/>
              <a:t>)</a:t>
            </a:r>
          </a:p>
        </p:txBody>
      </p:sp>
      <p:sp>
        <p:nvSpPr>
          <p:cNvPr id="4" name="Espace réservé du numéro de diapositive 3"/>
          <p:cNvSpPr>
            <a:spLocks noGrp="1"/>
          </p:cNvSpPr>
          <p:nvPr>
            <p:ph type="sldNum" sz="quarter" idx="10"/>
          </p:nvPr>
        </p:nvSpPr>
        <p:spPr/>
        <p:txBody>
          <a:bodyPr/>
          <a:lstStyle/>
          <a:p>
            <a:fld id="{02D58B1A-5470-4F73-B65C-AF09F0E1093E}" type="slidenum">
              <a:rPr lang="fr-FR" smtClean="0"/>
              <a:pPr/>
              <a:t>8</a:t>
            </a:fld>
            <a:endParaRPr lang="fr-FR"/>
          </a:p>
        </p:txBody>
      </p:sp>
    </p:spTree>
    <p:extLst>
      <p:ext uri="{BB962C8B-B14F-4D97-AF65-F5344CB8AC3E}">
        <p14:creationId xmlns:p14="http://schemas.microsoft.com/office/powerpoint/2010/main" val="277199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55650"/>
            <a:ext cx="6616700" cy="3722688"/>
          </a:xfrm>
        </p:spPr>
      </p:sp>
      <p:sp>
        <p:nvSpPr>
          <p:cNvPr id="3" name="Espace réservé des commentaires 2"/>
          <p:cNvSpPr>
            <a:spLocks noGrp="1"/>
          </p:cNvSpPr>
          <p:nvPr>
            <p:ph type="body" idx="1"/>
          </p:nvPr>
        </p:nvSpPr>
        <p:spPr/>
        <p:txBody>
          <a:bodyPr/>
          <a:lstStyle/>
          <a:p>
            <a:r>
              <a:rPr lang="fr-FR" b="1" u="sng" dirty="0"/>
              <a:t>Seconde piste </a:t>
            </a:r>
            <a:r>
              <a:rPr lang="fr-FR" dirty="0"/>
              <a:t>: procédures à enseigner, objectif visé</a:t>
            </a:r>
            <a:r>
              <a:rPr lang="fr-FR" baseline="0" dirty="0"/>
              <a:t> : </a:t>
            </a:r>
            <a:r>
              <a:rPr lang="fr-FR" dirty="0"/>
              <a:t>outiller l’élève pour lui</a:t>
            </a:r>
            <a:r>
              <a:rPr lang="fr-FR" baseline="0" dirty="0"/>
              <a:t> permettre de mobiliser des stratégies.</a:t>
            </a:r>
            <a:endParaRPr lang="fr-FR" dirty="0"/>
          </a:p>
          <a:p>
            <a:r>
              <a:rPr lang="fr-FR" dirty="0"/>
              <a:t>En lien avec les difficultés de métier et celles</a:t>
            </a:r>
            <a:r>
              <a:rPr lang="fr-FR" baseline="0" dirty="0"/>
              <a:t> rencontrées par les élèves</a:t>
            </a:r>
            <a:endParaRPr lang="fr-FR" dirty="0"/>
          </a:p>
          <a:p>
            <a:r>
              <a:rPr lang="fr-FR" dirty="0"/>
              <a:t>De mots écrits  (</a:t>
            </a:r>
            <a:r>
              <a:rPr lang="fr-FR" dirty="0" err="1"/>
              <a:t>orth</a:t>
            </a:r>
            <a:r>
              <a:rPr lang="fr-FR" dirty="0"/>
              <a:t> et sens entre autres avec les homophones et (en plus) est</a:t>
            </a:r>
          </a:p>
          <a:p>
            <a:endParaRPr lang="fr-FR" dirty="0"/>
          </a:p>
          <a:p>
            <a:r>
              <a:rPr lang="fr-FR" dirty="0"/>
              <a:t> 4</a:t>
            </a:r>
            <a:r>
              <a:rPr lang="fr-FR" baseline="30000" dirty="0"/>
              <a:t>e</a:t>
            </a:r>
            <a:r>
              <a:rPr lang="fr-FR" dirty="0"/>
              <a:t> outil concerne  l’encodage comment peut s’y prendre un élèv</a:t>
            </a:r>
            <a:r>
              <a:rPr lang="fr-FR" baseline="0" dirty="0"/>
              <a:t>e pour encoder</a:t>
            </a:r>
            <a:endParaRPr lang="fr-FR" dirty="0"/>
          </a:p>
          <a:p>
            <a:endParaRPr lang="fr-FR" dirty="0"/>
          </a:p>
          <a:p>
            <a:r>
              <a:rPr lang="fr-FR" dirty="0"/>
              <a:t>L’analogie permet d’observer,</a:t>
            </a:r>
            <a:r>
              <a:rPr lang="fr-FR" baseline="0" dirty="0"/>
              <a:t> de </a:t>
            </a:r>
            <a:r>
              <a:rPr lang="fr-FR" dirty="0"/>
              <a:t>construire des régularités</a:t>
            </a:r>
          </a:p>
          <a:p>
            <a:endParaRPr lang="fr-FR" dirty="0"/>
          </a:p>
          <a:p>
            <a:pPr algn="ctr"/>
            <a:r>
              <a:rPr lang="fr-FR" sz="2800" b="1" dirty="0">
                <a:solidFill>
                  <a:srgbClr val="666600"/>
                </a:solidFill>
              </a:rPr>
              <a:t>En formation : </a:t>
            </a:r>
          </a:p>
          <a:p>
            <a:endParaRPr lang="fr-FR" dirty="0">
              <a:solidFill>
                <a:srgbClr val="000000"/>
              </a:solidFill>
            </a:endParaRPr>
          </a:p>
          <a:p>
            <a:pPr marL="285395" indent="-285395">
              <a:buFont typeface="Arial" panose="020B0604020202020204" pitchFamily="34" charset="0"/>
              <a:buChar char="•"/>
            </a:pPr>
            <a:r>
              <a:rPr lang="fr-FR" dirty="0">
                <a:solidFill>
                  <a:srgbClr val="000000"/>
                </a:solidFill>
              </a:rPr>
              <a:t>rappeler combien il est important d’enseigner explicitement toutes ces procédures</a:t>
            </a:r>
          </a:p>
          <a:p>
            <a:pPr marL="285395" indent="-285395">
              <a:buFont typeface="Arial" panose="020B0604020202020204" pitchFamily="34" charset="0"/>
              <a:buChar char="•"/>
            </a:pPr>
            <a:endParaRPr lang="fr-FR" dirty="0">
              <a:solidFill>
                <a:srgbClr val="000000"/>
              </a:solidFill>
            </a:endParaRPr>
          </a:p>
          <a:p>
            <a:pPr marL="285395" indent="-285395">
              <a:buFont typeface="Arial" panose="020B0604020202020204" pitchFamily="34" charset="0"/>
              <a:buChar char="•"/>
            </a:pPr>
            <a:r>
              <a:rPr lang="fr-FR" dirty="0">
                <a:solidFill>
                  <a:srgbClr val="000000"/>
                </a:solidFill>
              </a:rPr>
              <a:t>souligner la complémentarité entre décodage et encodage pour apprendre le code </a:t>
            </a:r>
          </a:p>
          <a:p>
            <a:pPr marL="285395" indent="-285395">
              <a:buFont typeface="Arial" panose="020B0604020202020204" pitchFamily="34" charset="0"/>
              <a:buChar char="•"/>
            </a:pPr>
            <a:endParaRPr lang="fr-FR" dirty="0">
              <a:solidFill>
                <a:srgbClr val="000000"/>
              </a:solidFill>
            </a:endParaRPr>
          </a:p>
          <a:p>
            <a:pPr marL="285395" indent="-285395">
              <a:buFont typeface="Arial" panose="020B0604020202020204" pitchFamily="34" charset="0"/>
              <a:buChar char="•"/>
            </a:pPr>
            <a:r>
              <a:rPr lang="fr-FR" dirty="0">
                <a:solidFill>
                  <a:srgbClr val="000000"/>
                </a:solidFill>
              </a:rPr>
              <a:t>insister sur l’utilité de recourir à l’analogie</a:t>
            </a:r>
          </a:p>
          <a:p>
            <a:endParaRPr lang="fr-FR" dirty="0">
              <a:solidFill>
                <a:srgbClr val="000000"/>
              </a:solidFill>
            </a:endParaRPr>
          </a:p>
          <a:p>
            <a:pPr marL="285395" indent="-285395">
              <a:buFont typeface="Arial" panose="020B0604020202020204" pitchFamily="34" charset="0"/>
              <a:buChar char="•"/>
            </a:pPr>
            <a:r>
              <a:rPr lang="fr-FR" dirty="0">
                <a:solidFill>
                  <a:srgbClr val="000000"/>
                </a:solidFill>
              </a:rPr>
              <a:t>interroger la présence, la fonctionnalité et pertinence des outils pour écrire pour les élèves</a:t>
            </a:r>
          </a:p>
          <a:p>
            <a:pPr marL="285395" indent="-285395">
              <a:buFont typeface="Arial" panose="020B0604020202020204" pitchFamily="34" charset="0"/>
              <a:buChar char="•"/>
            </a:pPr>
            <a:endParaRPr lang="fr-FR" dirty="0">
              <a:solidFill>
                <a:srgbClr val="000000"/>
              </a:solidFill>
            </a:endParaRPr>
          </a:p>
          <a:p>
            <a:pPr marL="285395" indent="-285395">
              <a:buFont typeface="Arial" panose="020B0604020202020204" pitchFamily="34" charset="0"/>
              <a:buChar char="•"/>
            </a:pPr>
            <a:r>
              <a:rPr lang="fr-FR" dirty="0">
                <a:solidFill>
                  <a:srgbClr val="000000"/>
                </a:solidFill>
              </a:rPr>
              <a:t>se demander comment on passe d’outils de lecture à des outils d’écriture</a:t>
            </a:r>
          </a:p>
          <a:p>
            <a:endParaRPr lang="fr-FR" dirty="0">
              <a:solidFill>
                <a:srgbClr val="000000"/>
              </a:solidFill>
            </a:endParaRPr>
          </a:p>
          <a:p>
            <a:pPr marL="285395" indent="-285395">
              <a:buFont typeface="Arial" panose="020B0604020202020204" pitchFamily="34" charset="0"/>
              <a:buChar char="•"/>
            </a:pPr>
            <a:r>
              <a:rPr lang="fr-FR" dirty="0">
                <a:solidFill>
                  <a:srgbClr val="000000"/>
                </a:solidFill>
              </a:rPr>
              <a:t>mettre en avant la nécessité de lier sens et orthographe (surtout pour les homophones)</a:t>
            </a:r>
          </a:p>
          <a:p>
            <a:endParaRPr lang="fr-FR" dirty="0"/>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p>
        </p:txBody>
      </p:sp>
      <p:sp>
        <p:nvSpPr>
          <p:cNvPr id="4" name="Espace réservé du numéro de diapositive 3"/>
          <p:cNvSpPr>
            <a:spLocks noGrp="1"/>
          </p:cNvSpPr>
          <p:nvPr>
            <p:ph type="sldNum" sz="quarter" idx="10"/>
          </p:nvPr>
        </p:nvSpPr>
        <p:spPr/>
        <p:txBody>
          <a:bodyPr/>
          <a:lstStyle/>
          <a:p>
            <a:fld id="{B9A8816C-4248-48F0-8348-A28D64060E04}"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238727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90488" y="755650"/>
            <a:ext cx="6616700" cy="3722688"/>
          </a:xfrm>
          <a:ln/>
        </p:spPr>
      </p:sp>
      <p:sp>
        <p:nvSpPr>
          <p:cNvPr id="13315" name="Espace réservé des commentaires 2"/>
          <p:cNvSpPr>
            <a:spLocks noGrp="1"/>
          </p:cNvSpPr>
          <p:nvPr>
            <p:ph type="body" idx="1"/>
          </p:nvPr>
        </p:nvSpPr>
        <p:spPr>
          <a:noFill/>
        </p:spPr>
        <p:txBody>
          <a:bodyPr/>
          <a:lstStyle/>
          <a:p>
            <a:r>
              <a:rPr lang="fr-FR" altLang="fr-FR" sz="900" b="1" u="sng" dirty="0">
                <a:latin typeface="Arial" panose="020B0604020202020204" pitchFamily="34" charset="0"/>
                <a:cs typeface="Arial" panose="020B0604020202020204" pitchFamily="34" charset="0"/>
              </a:rPr>
              <a:t>Une représentation de la complexité que représente l’apprentissage de l’écriture pour les élèves pour mieux la prendre en charge</a:t>
            </a:r>
          </a:p>
          <a:p>
            <a:r>
              <a:rPr lang="fr-FR" altLang="fr-FR" sz="900" b="0" dirty="0">
                <a:latin typeface="Arial" panose="020B0604020202020204" pitchFamily="34" charset="0"/>
                <a:cs typeface="Arial" panose="020B0604020202020204" pitchFamily="34" charset="0"/>
              </a:rPr>
              <a:t>Le premier outil élaboré pour la formation </a:t>
            </a:r>
            <a:r>
              <a:rPr lang="fr-FR" altLang="fr-FR" sz="900" b="0" baseline="0" dirty="0">
                <a:latin typeface="Arial" panose="020B0604020202020204" pitchFamily="34" charset="0"/>
                <a:cs typeface="Arial" panose="020B0604020202020204" pitchFamily="34" charset="0"/>
              </a:rPr>
              <a:t>dans le dialogue avec la recherche c’est celui-ci</a:t>
            </a:r>
          </a:p>
          <a:p>
            <a:r>
              <a:rPr lang="fr-FR" altLang="fr-FR" sz="900" b="0" baseline="0" dirty="0">
                <a:latin typeface="Arial" panose="020B0604020202020204" pitchFamily="34" charset="0"/>
                <a:cs typeface="Arial" panose="020B0604020202020204" pitchFamily="34" charset="0"/>
              </a:rPr>
              <a:t>qui a l’avantage de proposer une vision élargie /englobante de l’écriture</a:t>
            </a:r>
          </a:p>
          <a:p>
            <a:r>
              <a:rPr lang="fr-FR" altLang="fr-FR" sz="900" b="0" dirty="0">
                <a:latin typeface="Arial" panose="020B0604020202020204" pitchFamily="34" charset="0"/>
                <a:cs typeface="Arial" panose="020B0604020202020204" pitchFamily="34" charset="0"/>
              </a:rPr>
              <a:t>ce qu’il y a derrière comme théorie ou comme modèle  (robuste du point de vue théorique)</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dirty="0">
                <a:latin typeface="Arial" panose="020B0604020202020204" pitchFamily="34" charset="0"/>
                <a:cs typeface="Arial" panose="020B0604020202020204" pitchFamily="34" charset="0"/>
              </a:rPr>
              <a:t>D’abord les travaux qui</a:t>
            </a:r>
            <a:r>
              <a:rPr lang="fr-FR" altLang="fr-FR" sz="900" baseline="0" dirty="0">
                <a:latin typeface="Arial" panose="020B0604020202020204" pitchFamily="34" charset="0"/>
                <a:cs typeface="Arial" panose="020B0604020202020204" pitchFamily="34" charset="0"/>
              </a:rPr>
              <a:t> envisage l’écriture sous l’angle de la </a:t>
            </a:r>
            <a:r>
              <a:rPr lang="fr-FR" altLang="fr-FR" sz="900" b="1" baseline="0" dirty="0">
                <a:latin typeface="Arial" panose="020B0604020202020204" pitchFamily="34" charset="0"/>
                <a:cs typeface="Arial" panose="020B0604020202020204" pitchFamily="34" charset="0"/>
              </a:rPr>
              <a:t>gestion des contraintes</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Olive, T. et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(éd.) (2010). « Traitement des contraintes de la production d’écrit : aspects linguistiques et psycholinguistiques », </a:t>
            </a:r>
            <a:r>
              <a:rPr lang="fr-FR" sz="900" b="0" i="1" u="none" strike="noStrike" kern="1200" cap="none" dirty="0">
                <a:ln>
                  <a:noFill/>
                </a:ln>
                <a:latin typeface="Arial" panose="020B0604020202020204" pitchFamily="34" charset="0"/>
                <a:cs typeface="Arial" panose="020B0604020202020204" pitchFamily="34" charset="0"/>
              </a:rPr>
              <a:t>Langage</a:t>
            </a:r>
            <a:r>
              <a:rPr lang="fr-FR" sz="900" b="0" i="0" u="none" strike="noStrike" kern="1200" cap="none" dirty="0">
                <a:ln>
                  <a:noFill/>
                </a:ln>
                <a:latin typeface="Arial" panose="020B0604020202020204" pitchFamily="34" charset="0"/>
                <a:cs typeface="Arial" panose="020B0604020202020204" pitchFamily="34" charset="0"/>
              </a:rPr>
              <a:t>, n°177.</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(2006). Approche pluridisciplinaire de la production verbale écrite, Bilan 2003-2006 Projet scientifique 2007-2010., </a:t>
            </a:r>
            <a:r>
              <a:rPr lang="fr-FR" sz="900" dirty="0">
                <a:latin typeface="Arial" panose="020B0604020202020204" pitchFamily="34" charset="0"/>
                <a:cs typeface="Arial" panose="020B0604020202020204" pitchFamily="34" charset="0"/>
                <a:hlinkClick r:id="rId3"/>
              </a:rPr>
              <a:t>http://www.gdr-pve.fr/sites/www.gdr-pve.fr/IMG/pdf/GDR2657_bilan_projet.pdf</a:t>
            </a:r>
            <a:endParaRPr lang="fr-FR" sz="900" dirty="0">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600"/>
              </a:spcBef>
              <a:spcAft>
                <a:spcPts val="600"/>
              </a:spcAft>
              <a:buClrTx/>
              <a:buSzTx/>
              <a:buFontTx/>
              <a:buNone/>
              <a:tabLst/>
              <a:defRPr/>
            </a:pPr>
            <a:r>
              <a:rPr lang="en-US" altLang="fr-FR" sz="900" b="0" i="0" u="none" strike="noStrike" kern="1200" cap="small" dirty="0" err="1">
                <a:ln>
                  <a:noFill/>
                </a:ln>
                <a:latin typeface="Arial" panose="020B0604020202020204" pitchFamily="34" charset="0"/>
                <a:cs typeface="Arial" panose="020B0604020202020204" pitchFamily="34" charset="0"/>
              </a:rPr>
              <a:t>Crinon</a:t>
            </a:r>
            <a:r>
              <a:rPr lang="en-US" altLang="fr-FR" sz="900" b="0" i="0" u="none" strike="noStrike" kern="1200" cap="small" dirty="0">
                <a:ln>
                  <a:noFill/>
                </a:ln>
                <a:latin typeface="Arial" panose="020B0604020202020204" pitchFamily="34" charset="0"/>
                <a:cs typeface="Arial" panose="020B0604020202020204" pitchFamily="34" charset="0"/>
              </a:rPr>
              <a:t>, J. et Marin, B. </a:t>
            </a:r>
            <a:r>
              <a:rPr lang="en-US" altLang="fr-FR" sz="900" b="0" i="0" u="none" strike="noStrike" kern="1200" cap="none" dirty="0">
                <a:ln>
                  <a:noFill/>
                </a:ln>
                <a:latin typeface="Arial" panose="020B0604020202020204" pitchFamily="34" charset="0"/>
                <a:cs typeface="Arial" panose="020B0604020202020204" pitchFamily="34" charset="0"/>
              </a:rPr>
              <a:t>(2014). </a:t>
            </a:r>
            <a:r>
              <a:rPr lang="fr-FR" sz="900" b="0" i="1" u="none" strike="noStrike" kern="1200" cap="none" dirty="0">
                <a:ln>
                  <a:noFill/>
                </a:ln>
                <a:latin typeface="Arial" panose="020B0604020202020204" pitchFamily="34" charset="0"/>
                <a:cs typeface="Arial" panose="020B0604020202020204" pitchFamily="34" charset="0"/>
              </a:rPr>
              <a:t>La production écrite, entre contraintes et expression - Cycle 3,</a:t>
            </a:r>
            <a:r>
              <a:rPr lang="fr-FR" sz="900" i="1" dirty="0">
                <a:latin typeface="Arial" panose="020B0604020202020204" pitchFamily="34" charset="0"/>
                <a:cs typeface="Arial" panose="020B0604020202020204" pitchFamily="34" charset="0"/>
              </a:rPr>
              <a:t> </a:t>
            </a:r>
            <a:r>
              <a:rPr lang="fr-FR" sz="900" b="0" i="0" u="none" strike="noStrike" kern="1200" cap="small" dirty="0">
                <a:ln>
                  <a:noFill/>
                </a:ln>
                <a:latin typeface="Arial" panose="020B0604020202020204" pitchFamily="34" charset="0"/>
                <a:cs typeface="Arial" panose="020B0604020202020204" pitchFamily="34" charset="0"/>
              </a:rPr>
              <a:t>Paris : Nathan.</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Ce schéma permet aussi d’englober et de situer les divers travaux sur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Permet</a:t>
            </a:r>
            <a:r>
              <a:rPr lang="fr-FR" sz="900" b="1" baseline="0" dirty="0">
                <a:latin typeface="Arial" panose="020B0604020202020204" pitchFamily="34" charset="0"/>
                <a:cs typeface="Arial" panose="020B0604020202020204" pitchFamily="34" charset="0"/>
              </a:rPr>
              <a:t> aussi de situer les discours et les travaux  </a:t>
            </a:r>
            <a:r>
              <a:rPr lang="fr-FR" sz="900" b="1" baseline="0" dirty="0" err="1">
                <a:latin typeface="Arial" panose="020B0604020202020204" pitchFamily="34" charset="0"/>
                <a:cs typeface="Arial" panose="020B0604020202020204" pitchFamily="34" charset="0"/>
              </a:rPr>
              <a:t>qd</a:t>
            </a:r>
            <a:r>
              <a:rPr lang="fr-FR" sz="900" b="1" baseline="0" dirty="0">
                <a:latin typeface="Arial" panose="020B0604020202020204" pitchFamily="34" charset="0"/>
                <a:cs typeface="Arial" panose="020B0604020202020204" pitchFamily="34" charset="0"/>
              </a:rPr>
              <a:t> on nous dit que les élèves ne savent plus écrire </a:t>
            </a: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Aussi ceux qui mettent en avant </a:t>
            </a:r>
            <a:r>
              <a:rPr lang="fr-FR" altLang="fr-FR" sz="900" b="1" i="0" u="none" strike="noStrike" kern="1200" cap="none" dirty="0">
                <a:ln>
                  <a:noFill/>
                </a:ln>
                <a:latin typeface="Arial" panose="020B0604020202020204" pitchFamily="34" charset="0"/>
                <a:cs typeface="Arial" panose="020B0604020202020204" pitchFamily="34" charset="0"/>
              </a:rPr>
              <a:t>l’interaction lecture-écriture </a:t>
            </a:r>
            <a:r>
              <a:rPr lang="fr-FR" altLang="fr-FR" sz="900" b="0" i="0" u="none" strike="noStrike" kern="1200" cap="none" dirty="0">
                <a:ln>
                  <a:noFill/>
                </a:ln>
                <a:latin typeface="Arial" panose="020B0604020202020204" pitchFamily="34" charset="0"/>
                <a:cs typeface="Arial" panose="020B0604020202020204" pitchFamily="34" charset="0"/>
              </a:rPr>
              <a:t>(</a:t>
            </a:r>
            <a:r>
              <a:rPr lang="fr-FR" altLang="fr-FR" sz="900" b="0" i="0" u="none" strike="noStrike" kern="1200" cap="none" dirty="0" err="1">
                <a:ln>
                  <a:noFill/>
                </a:ln>
                <a:latin typeface="Arial" panose="020B0604020202020204" pitchFamily="34" charset="0"/>
                <a:cs typeface="Arial" panose="020B0604020202020204" pitchFamily="34" charset="0"/>
              </a:rPr>
              <a:t>littéracie</a:t>
            </a:r>
            <a:r>
              <a:rPr lang="fr-FR" altLang="fr-FR" sz="900" b="0" i="0" u="none" strike="noStrike" kern="1200" cap="none" dirty="0">
                <a:ln>
                  <a:noFill/>
                </a:ln>
                <a:latin typeface="Arial" panose="020B0604020202020204" pitchFamily="34" charset="0"/>
                <a:cs typeface="Arial" panose="020B0604020202020204" pitchFamily="34" charset="0"/>
              </a:rPr>
              <a:t>)</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S</a:t>
            </a:r>
            <a:r>
              <a:rPr lang="fr-FR" altLang="fr-FR" sz="900" b="0" i="0" u="none" strike="noStrike" kern="1200" cap="small" dirty="0">
                <a:ln>
                  <a:noFill/>
                </a:ln>
                <a:latin typeface="Arial" panose="020B0604020202020204" pitchFamily="34" charset="0"/>
                <a:cs typeface="Arial" panose="020B0604020202020204" pitchFamily="34" charset="0"/>
              </a:rPr>
              <a:t>aada-Robert </a:t>
            </a:r>
            <a:r>
              <a:rPr lang="fr-FR" altLang="fr-FR" sz="900" b="0" i="0" u="none" strike="noStrike" kern="1200" cap="none" dirty="0">
                <a:ln>
                  <a:noFill/>
                </a:ln>
                <a:latin typeface="Arial" panose="020B0604020202020204" pitchFamily="34" charset="0"/>
                <a:cs typeface="Arial" panose="020B0604020202020204" pitchFamily="34" charset="0"/>
              </a:rPr>
              <a:t>M. (2007). Produire des écrits pour apprendre à lire. In </a:t>
            </a:r>
            <a:r>
              <a:rPr lang="fr-FR" altLang="fr-FR" sz="900" b="0" i="1" u="none" strike="noStrike" kern="1200" cap="none" dirty="0">
                <a:ln>
                  <a:noFill/>
                </a:ln>
                <a:latin typeface="Arial" panose="020B0604020202020204" pitchFamily="34" charset="0"/>
                <a:cs typeface="Arial" panose="020B0604020202020204" pitchFamily="34" charset="0"/>
              </a:rPr>
              <a:t>Écrire des textes, l’apprentissage et le plaisir</a:t>
            </a:r>
            <a:r>
              <a:rPr lang="fr-FR" altLang="fr-FR" sz="900" b="0" i="0" u="none" strike="noStrike" kern="1200" cap="none" dirty="0">
                <a:ln>
                  <a:noFill/>
                </a:ln>
                <a:latin typeface="Arial" panose="020B0604020202020204" pitchFamily="34" charset="0"/>
                <a:cs typeface="Arial" panose="020B0604020202020204" pitchFamily="34" charset="0"/>
              </a:rPr>
              <a:t>. Actes Journées de l’Observatoire National de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r>
              <a:rPr lang="fr-FR" altLang="fr-FR" sz="900" baseline="0" dirty="0">
                <a:latin typeface="Arial" panose="020B0604020202020204" pitchFamily="34" charset="0"/>
                <a:cs typeface="Arial" panose="020B0604020202020204" pitchFamily="34" charset="0"/>
              </a:rPr>
              <a:t>Ceux qui soulignent </a:t>
            </a:r>
            <a:r>
              <a:rPr lang="fr-FR" altLang="fr-FR" sz="900" b="1" baseline="0" dirty="0">
                <a:latin typeface="Arial" panose="020B0604020202020204" pitchFamily="34" charset="0"/>
                <a:cs typeface="Arial" panose="020B0604020202020204" pitchFamily="34" charset="0"/>
              </a:rPr>
              <a:t>l’importance de la mémoire de travail, le poids du geste </a:t>
            </a:r>
            <a:r>
              <a:rPr lang="fr-FR" altLang="fr-FR" sz="900" b="1" baseline="0" dirty="0" err="1">
                <a:latin typeface="Arial" panose="020B0604020202020204" pitchFamily="34" charset="0"/>
                <a:cs typeface="Arial" panose="020B0604020202020204" pitchFamily="34" charset="0"/>
              </a:rPr>
              <a:t>graphomoteur</a:t>
            </a:r>
            <a:r>
              <a:rPr lang="fr-FR" altLang="fr-FR" sz="900" b="1" baseline="0" dirty="0">
                <a:latin typeface="Arial" panose="020B0604020202020204" pitchFamily="34" charset="0"/>
                <a:cs typeface="Arial" panose="020B0604020202020204" pitchFamily="34" charset="0"/>
              </a:rPr>
              <a:t>, de l’encodage phonographique et orthographique, l’importance du sujet scripteur, du rapport à l’écriture, des situations et fonctions  de l’écrit (</a:t>
            </a:r>
            <a:r>
              <a:rPr lang="fr-FR" altLang="fr-FR" sz="900" b="1" baseline="0" dirty="0" err="1">
                <a:latin typeface="Arial" panose="020B0604020202020204" pitchFamily="34" charset="0"/>
                <a:cs typeface="Arial" panose="020B0604020202020204" pitchFamily="34" charset="0"/>
              </a:rPr>
              <a:t>littéracie</a:t>
            </a:r>
            <a:r>
              <a:rPr lang="fr-FR" altLang="fr-FR" sz="900" baseline="0" dirty="0">
                <a:latin typeface="Arial" panose="020B0604020202020204" pitchFamily="34" charset="0"/>
                <a:cs typeface="Arial" panose="020B0604020202020204" pitchFamily="34" charset="0"/>
              </a:rPr>
              <a:t>)</a:t>
            </a:r>
          </a:p>
          <a:p>
            <a:r>
              <a:rPr lang="fr-FR" altLang="fr-FR" sz="900" baseline="0" dirty="0" err="1">
                <a:latin typeface="Arial" panose="020B0604020202020204" pitchFamily="34" charset="0"/>
                <a:cs typeface="Arial" panose="020B0604020202020204" pitchFamily="34" charset="0"/>
              </a:rPr>
              <a:t>Piolat</a:t>
            </a:r>
            <a:r>
              <a:rPr lang="fr-FR" altLang="fr-FR" sz="900" baseline="0" dirty="0">
                <a:latin typeface="Arial" panose="020B0604020202020204" pitchFamily="34" charset="0"/>
                <a:cs typeface="Arial" panose="020B0604020202020204" pitchFamily="34" charset="0"/>
              </a:rPr>
              <a:t>, Fayol</a:t>
            </a:r>
          </a:p>
          <a:p>
            <a:r>
              <a:rPr lang="fr-FR" altLang="fr-FR" sz="900" baseline="0" dirty="0">
                <a:latin typeface="Arial" panose="020B0604020202020204" pitchFamily="34" charset="0"/>
                <a:cs typeface="Arial" panose="020B0604020202020204" pitchFamily="34" charset="0"/>
              </a:rPr>
              <a:t>Je ne vais pas chercher à tous les citer car les travaux sur l’écriture que ce soit en didactique et dans les disciplines contributoires sont très nombreux, (champ foisonnant)</a:t>
            </a:r>
          </a:p>
          <a:p>
            <a:r>
              <a:rPr lang="fr-FR" altLang="fr-FR" sz="900" baseline="0" dirty="0">
                <a:latin typeface="Arial" panose="020B0604020202020204" pitchFamily="34" charset="0"/>
                <a:cs typeface="Arial" panose="020B0604020202020204" pitchFamily="34" charset="0"/>
              </a:rPr>
              <a:t>Mettre en avant  l’utilité de ce schéma</a:t>
            </a:r>
          </a:p>
          <a:p>
            <a:r>
              <a:rPr lang="fr-FR" sz="900" b="1" i="1" baseline="0" dirty="0">
                <a:solidFill>
                  <a:schemeClr val="accent1">
                    <a:lumMod val="50000"/>
                  </a:schemeClr>
                </a:solidFill>
                <a:latin typeface="Arial" panose="020B0604020202020204" pitchFamily="34" charset="0"/>
                <a:cs typeface="Arial" panose="020B0604020202020204" pitchFamily="34" charset="0"/>
              </a:rPr>
              <a:t>En quoi ce schéma est intéressant pour la formation ?</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c’est apprendre toutes ces dimensions</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à gérer +- simultanément un nombre important</a:t>
            </a:r>
            <a:r>
              <a:rPr lang="fr-FR" sz="900" b="1" baseline="0" dirty="0">
                <a:solidFill>
                  <a:schemeClr val="accent1">
                    <a:lumMod val="50000"/>
                  </a:schemeClr>
                </a:solidFill>
                <a:latin typeface="Arial" panose="020B0604020202020204" pitchFamily="34" charset="0"/>
                <a:cs typeface="Arial" panose="020B0604020202020204" pitchFamily="34" charset="0"/>
              </a:rPr>
              <a:t> de ces contraintes </a:t>
            </a:r>
            <a:r>
              <a:rPr lang="fr-FR" sz="900" b="1" dirty="0">
                <a:solidFill>
                  <a:schemeClr val="accent1">
                    <a:lumMod val="50000"/>
                  </a:schemeClr>
                </a:solidFill>
                <a:latin typeface="Arial" panose="020B0604020202020204" pitchFamily="34" charset="0"/>
                <a:cs typeface="Arial" panose="020B0604020202020204" pitchFamily="34" charset="0"/>
              </a:rPr>
              <a:t> est long et difficile</a:t>
            </a:r>
          </a:p>
          <a:p>
            <a:r>
              <a:rPr lang="fr-FR" sz="900" b="1" dirty="0">
                <a:solidFill>
                  <a:schemeClr val="accent1">
                    <a:lumMod val="50000"/>
                  </a:schemeClr>
                </a:solidFill>
                <a:latin typeface="Arial" panose="020B0604020202020204" pitchFamily="34" charset="0"/>
                <a:cs typeface="Arial" panose="020B0604020202020204" pitchFamily="34" charset="0"/>
              </a:rPr>
              <a:t>Enseigner l’écriture est long et complexe</a:t>
            </a:r>
          </a:p>
          <a:p>
            <a:r>
              <a:rPr lang="fr-FR" sz="900" b="1" dirty="0">
                <a:solidFill>
                  <a:schemeClr val="accent1">
                    <a:lumMod val="50000"/>
                  </a:schemeClr>
                </a:solidFill>
                <a:latin typeface="Arial" panose="020B0604020202020204" pitchFamily="34" charset="0"/>
                <a:cs typeface="Arial" panose="020B0604020202020204" pitchFamily="34" charset="0"/>
              </a:rPr>
              <a:t>Outil qui permet d’analyser</a:t>
            </a:r>
            <a:r>
              <a:rPr lang="fr-FR" sz="900" b="1" baseline="0" dirty="0">
                <a:solidFill>
                  <a:schemeClr val="accent1">
                    <a:lumMod val="50000"/>
                  </a:schemeClr>
                </a:solidFill>
                <a:latin typeface="Arial" panose="020B0604020202020204" pitchFamily="34" charset="0"/>
                <a:cs typeface="Arial" panose="020B0604020202020204" pitchFamily="34" charset="0"/>
              </a:rPr>
              <a:t> et de situer les pratiques  et les discours</a:t>
            </a:r>
            <a:endParaRPr lang="fr-FR" sz="900" b="1" dirty="0">
              <a:solidFill>
                <a:schemeClr val="accent1">
                  <a:lumMod val="50000"/>
                </a:schemeClr>
              </a:solidFill>
              <a:latin typeface="Arial" panose="020B0604020202020204" pitchFamily="34" charset="0"/>
              <a:cs typeface="Arial" panose="020B0604020202020204" pitchFamily="34" charset="0"/>
            </a:endParaRPr>
          </a:p>
          <a:p>
            <a:pPr marL="211235" marR="0" lvl="1" indent="-211235"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d’abord enseigner les dimensions techniques puis les usages de l’écriture</a:t>
            </a:r>
          </a:p>
          <a:p>
            <a:pPr marL="211235" marR="0" lvl="1" indent="-211235" algn="l"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&gt;&lt; </a:t>
            </a:r>
            <a:r>
              <a:rPr lang="fr-FR" sz="900" b="1" dirty="0" err="1">
                <a:solidFill>
                  <a:schemeClr val="accent1">
                    <a:lumMod val="50000"/>
                  </a:schemeClr>
                </a:solidFill>
                <a:latin typeface="Arial" panose="020B0604020202020204" pitchFamily="34" charset="0"/>
                <a:cs typeface="Arial" panose="020B0604020202020204" pitchFamily="34" charset="0"/>
              </a:rPr>
              <a:t>freinet</a:t>
            </a:r>
            <a:r>
              <a:rPr lang="fr-FR" sz="900" b="1" dirty="0">
                <a:solidFill>
                  <a:schemeClr val="accent1">
                    <a:lumMod val="50000"/>
                  </a:schemeClr>
                </a:solidFill>
                <a:latin typeface="Arial" panose="020B0604020202020204" pitchFamily="34" charset="0"/>
                <a:cs typeface="Arial" panose="020B0604020202020204" pitchFamily="34" charset="0"/>
              </a:rPr>
              <a:t> (</a:t>
            </a:r>
            <a:r>
              <a:rPr lang="fr-FR" sz="900" b="1" dirty="0" err="1">
                <a:solidFill>
                  <a:schemeClr val="accent1">
                    <a:lumMod val="50000"/>
                  </a:schemeClr>
                </a:solidFill>
                <a:latin typeface="Arial" panose="020B0604020202020204" pitchFamily="34" charset="0"/>
                <a:cs typeface="Arial" panose="020B0604020202020204" pitchFamily="34" charset="0"/>
              </a:rPr>
              <a:t>pr</a:t>
            </a:r>
            <a:r>
              <a:rPr lang="fr-FR" sz="900" b="1" dirty="0">
                <a:solidFill>
                  <a:schemeClr val="accent1">
                    <a:lumMod val="50000"/>
                  </a:schemeClr>
                </a:solidFill>
                <a:latin typeface="Arial" panose="020B0604020202020204" pitchFamily="34" charset="0"/>
                <a:cs typeface="Arial" panose="020B0604020202020204" pitchFamily="34" charset="0"/>
              </a:rPr>
              <a:t> moi un des pères de la </a:t>
            </a:r>
            <a:r>
              <a:rPr lang="fr-FR" sz="900" b="1" dirty="0" err="1">
                <a:solidFill>
                  <a:schemeClr val="accent1">
                    <a:lumMod val="50000"/>
                  </a:schemeClr>
                </a:solidFill>
                <a:latin typeface="Arial" panose="020B0604020202020204" pitchFamily="34" charset="0"/>
                <a:cs typeface="Arial" panose="020B0604020202020204" pitchFamily="34" charset="0"/>
              </a:rPr>
              <a:t>did</a:t>
            </a:r>
            <a:r>
              <a:rPr lang="fr-FR" sz="900" b="1" dirty="0">
                <a:solidFill>
                  <a:schemeClr val="accent1">
                    <a:lumMod val="50000"/>
                  </a:schemeClr>
                </a:solidFill>
                <a:latin typeface="Arial" panose="020B0604020202020204" pitchFamily="34" charset="0"/>
                <a:cs typeface="Arial" panose="020B0604020202020204" pitchFamily="34" charset="0"/>
              </a:rPr>
              <a:t> de l’écriture </a:t>
            </a:r>
            <a:r>
              <a:rPr lang="fr-FR" sz="900" b="1" baseline="0" dirty="0">
                <a:solidFill>
                  <a:schemeClr val="accent1">
                    <a:lumMod val="50000"/>
                  </a:schemeClr>
                </a:solidFill>
                <a:latin typeface="Arial" panose="020B0604020202020204" pitchFamily="34" charset="0"/>
                <a:cs typeface="Arial" panose="020B0604020202020204" pitchFamily="34" charset="0"/>
              </a:rPr>
              <a:t> </a:t>
            </a:r>
            <a:r>
              <a:rPr lang="fr-FR" sz="900" b="1" baseline="0" dirty="0">
                <a:solidFill>
                  <a:srgbClr val="C00000"/>
                </a:solidFill>
                <a:latin typeface="Arial" panose="020B0604020202020204" pitchFamily="34" charset="0"/>
                <a:cs typeface="Arial" panose="020B0604020202020204" pitchFamily="34" charset="0"/>
              </a:rPr>
              <a:t>: </a:t>
            </a:r>
            <a:r>
              <a:rPr lang="fr-FR" sz="900" dirty="0">
                <a:solidFill>
                  <a:srgbClr val="C00000"/>
                </a:solidFill>
                <a:latin typeface="Arial" panose="020B0604020202020204" pitchFamily="34" charset="0"/>
                <a:cs typeface="Arial" panose="020B0604020202020204" pitchFamily="34" charset="0"/>
              </a:rPr>
              <a:t>La technique découle de la nécessité de l’écrit et s’ancre dans cette nécessité.</a:t>
            </a:r>
          </a:p>
          <a:p>
            <a:r>
              <a:rPr lang="fr-FR" altLang="fr-FR" sz="900" baseline="0" dirty="0">
                <a:latin typeface="Arial" panose="020B0604020202020204" pitchFamily="34" charset="0"/>
                <a:cs typeface="Arial" panose="020B0604020202020204" pitchFamily="34" charset="0"/>
              </a:rPr>
              <a:t>Schéma qui gagne aussi à ê </a:t>
            </a:r>
            <a:r>
              <a:rPr lang="fr-FR" altLang="fr-FR" sz="900" baseline="0" dirty="0" err="1">
                <a:latin typeface="Arial" panose="020B0604020202020204" pitchFamily="34" charset="0"/>
                <a:cs typeface="Arial" panose="020B0604020202020204" pitchFamily="34" charset="0"/>
              </a:rPr>
              <a:t>tre</a:t>
            </a:r>
            <a:r>
              <a:rPr lang="fr-FR" altLang="fr-FR" sz="900" baseline="0" dirty="0">
                <a:latin typeface="Arial" panose="020B0604020202020204" pitchFamily="34" charset="0"/>
                <a:cs typeface="Arial" panose="020B0604020202020204" pitchFamily="34" charset="0"/>
              </a:rPr>
              <a:t> utilisé </a:t>
            </a:r>
            <a:r>
              <a:rPr lang="fr-FR" altLang="fr-FR" sz="900" baseline="0" dirty="0" err="1">
                <a:latin typeface="Arial" panose="020B0604020202020204" pitchFamily="34" charset="0"/>
                <a:cs typeface="Arial" panose="020B0604020202020204" pitchFamily="34" charset="0"/>
              </a:rPr>
              <a:t>pr</a:t>
            </a:r>
            <a:r>
              <a:rPr lang="fr-FR" altLang="fr-FR" sz="900" baseline="0" dirty="0">
                <a:latin typeface="Arial" panose="020B0604020202020204" pitchFamily="34" charset="0"/>
                <a:cs typeface="Arial" panose="020B0604020202020204" pitchFamily="34" charset="0"/>
              </a:rPr>
              <a:t>  répondre aux propos du type  : </a:t>
            </a:r>
            <a:r>
              <a:rPr lang="fr-FR" sz="900" b="1" dirty="0">
                <a:solidFill>
                  <a:schemeClr val="accent1">
                    <a:lumMod val="50000"/>
                  </a:schemeClr>
                </a:solidFill>
                <a:latin typeface="Arial" panose="020B0604020202020204" pitchFamily="34" charset="0"/>
                <a:cs typeface="Arial" panose="020B0604020202020204" pitchFamily="34" charset="0"/>
              </a:rPr>
              <a:t>Les élèves n’écrivent plus / ne savent plus écrire. </a:t>
            </a: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Peu d’études sur les compétences en écriture </a:t>
            </a:r>
          </a:p>
          <a:p>
            <a:pPr>
              <a:spcAft>
                <a:spcPts val="1800"/>
              </a:spcAft>
            </a:pPr>
            <a:r>
              <a:rPr lang="fr-FR" sz="900" dirty="0">
                <a:latin typeface="Arial" panose="020B0604020202020204" pitchFamily="34" charset="0"/>
                <a:cs typeface="Arial" panose="020B0604020202020204" pitchFamily="34" charset="0"/>
              </a:rPr>
              <a:t>    (beaucoup moins que sur la lecture/fluence ou la compréhension,</a:t>
            </a:r>
            <a:r>
              <a:rPr lang="fr-FR" sz="900" baseline="0" dirty="0">
                <a:latin typeface="Arial" panose="020B0604020202020204" pitchFamily="34" charset="0"/>
                <a:cs typeface="Arial" panose="020B0604020202020204" pitchFamily="34" charset="0"/>
              </a:rPr>
              <a:t> ce qui est notamment rappelé </a:t>
            </a:r>
            <a:r>
              <a:rPr lang="fr-FR" sz="900" baseline="0" dirty="0" err="1">
                <a:latin typeface="Arial" panose="020B0604020202020204" pitchFamily="34" charset="0"/>
                <a:cs typeface="Arial" panose="020B0604020202020204" pitchFamily="34" charset="0"/>
              </a:rPr>
              <a:t>ds</a:t>
            </a:r>
            <a:r>
              <a:rPr lang="fr-FR" sz="900" baseline="0" dirty="0">
                <a:latin typeface="Arial" panose="020B0604020202020204" pitchFamily="34" charset="0"/>
                <a:cs typeface="Arial" panose="020B0604020202020204" pitchFamily="34" charset="0"/>
              </a:rPr>
              <a:t> la conférence de consensus sur l’écriture</a:t>
            </a:r>
            <a:endParaRPr lang="fr-FR"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342900" indent="-342900">
              <a:spcBef>
                <a:spcPts val="1200"/>
              </a:spcBef>
              <a:spcAft>
                <a:spcPts val="1200"/>
              </a:spcAft>
              <a:buFont typeface="Arial" panose="020B0604020202020204" pitchFamily="34" charset="0"/>
              <a:buChar char="•"/>
            </a:pPr>
            <a:r>
              <a:rPr lang="fr-FR" sz="900" b="1" dirty="0">
                <a:latin typeface="Arial" panose="020B0604020202020204" pitchFamily="34" charset="0"/>
                <a:cs typeface="Arial" panose="020B0604020202020204" pitchFamily="34" charset="0"/>
              </a:rPr>
              <a:t>Côté fonction de l’écriture : </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Résultats </a:t>
            </a:r>
            <a:r>
              <a:rPr lang="fr-FR" sz="900" dirty="0" err="1">
                <a:latin typeface="Arial" panose="020B0604020202020204" pitchFamily="34" charset="0"/>
                <a:cs typeface="Arial" panose="020B0604020202020204" pitchFamily="34" charset="0"/>
              </a:rPr>
              <a:t>Pirls</a:t>
            </a:r>
            <a:r>
              <a:rPr lang="fr-FR" sz="900" dirty="0">
                <a:latin typeface="Arial" panose="020B0604020202020204" pitchFamily="34" charset="0"/>
                <a:cs typeface="Arial" panose="020B0604020202020204" pitchFamily="34" charset="0"/>
              </a:rPr>
              <a:t> (CM1): </a:t>
            </a:r>
            <a:r>
              <a:rPr lang="fr-FR" sz="900" i="1" dirty="0">
                <a:latin typeface="Arial" panose="020B0604020202020204" pitchFamily="34" charset="0"/>
                <a:cs typeface="Arial" panose="020B0604020202020204" pitchFamily="34" charset="0"/>
              </a:rPr>
              <a:t>Les élèves français se caractérisent par leur taux important de non réponse dès qu'il faut rédiger </a:t>
            </a:r>
            <a:r>
              <a:rPr lang="fr-FR" sz="900" dirty="0">
                <a:latin typeface="Arial" panose="020B0604020202020204" pitchFamily="34" charset="0"/>
                <a:cs typeface="Arial" panose="020B0604020202020204" pitchFamily="34" charset="0"/>
              </a:rPr>
              <a:t>(paragraphe explicatif, argumentatif)</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DEPP </a:t>
            </a:r>
            <a:r>
              <a:rPr lang="fr-FR" sz="900" i="1" dirty="0">
                <a:latin typeface="Arial" panose="020B0604020202020204" pitchFamily="34" charset="0"/>
                <a:cs typeface="Arial" panose="020B0604020202020204" pitchFamily="34" charset="0"/>
              </a:rPr>
              <a:t>: 40% des collégiens français ne rédigent pas ou très peu, avec un fort écart entre filles et garçon</a:t>
            </a:r>
          </a:p>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10</a:t>
            </a:fld>
            <a:endParaRPr lang="fr-FR" altLang="fr-FR">
              <a:solidFill>
                <a:prstClr val="black"/>
              </a:solidFill>
            </a:endParaRPr>
          </a:p>
        </p:txBody>
      </p:sp>
    </p:spTree>
    <p:extLst>
      <p:ext uri="{BB962C8B-B14F-4D97-AF65-F5344CB8AC3E}">
        <p14:creationId xmlns:p14="http://schemas.microsoft.com/office/powerpoint/2010/main" val="2276989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90488" y="755650"/>
            <a:ext cx="6616700" cy="3722688"/>
          </a:xfrm>
          <a:ln/>
        </p:spPr>
      </p:sp>
      <p:sp>
        <p:nvSpPr>
          <p:cNvPr id="13315" name="Espace réservé des commentaires 2"/>
          <p:cNvSpPr>
            <a:spLocks noGrp="1"/>
          </p:cNvSpPr>
          <p:nvPr>
            <p:ph type="body" idx="1"/>
          </p:nvPr>
        </p:nvSpPr>
        <p:spPr>
          <a:noFill/>
        </p:spPr>
        <p:txBody>
          <a:bodyPr/>
          <a:lstStyle/>
          <a:p>
            <a:r>
              <a:rPr lang="fr-FR" altLang="fr-FR" sz="900" b="0" dirty="0">
                <a:latin typeface="Arial" panose="020B0604020202020204" pitchFamily="34" charset="0"/>
                <a:cs typeface="Arial" panose="020B0604020202020204" pitchFamily="34" charset="0"/>
              </a:rPr>
              <a:t>Le premier outil élaboré pour la formation </a:t>
            </a:r>
            <a:r>
              <a:rPr lang="fr-FR" altLang="fr-FR" sz="900" b="0" baseline="0" dirty="0">
                <a:latin typeface="Arial" panose="020B0604020202020204" pitchFamily="34" charset="0"/>
                <a:cs typeface="Arial" panose="020B0604020202020204" pitchFamily="34" charset="0"/>
              </a:rPr>
              <a:t>dans le dialogue avec la recherche c’est celui-ci</a:t>
            </a:r>
          </a:p>
          <a:p>
            <a:r>
              <a:rPr lang="fr-FR" altLang="fr-FR" sz="900" b="0" baseline="0" dirty="0">
                <a:latin typeface="Arial" panose="020B0604020202020204" pitchFamily="34" charset="0"/>
                <a:cs typeface="Arial" panose="020B0604020202020204" pitchFamily="34" charset="0"/>
              </a:rPr>
              <a:t>Qui a l’avantage de proposer une vision élargie /englobante de l’écriture</a:t>
            </a:r>
          </a:p>
          <a:p>
            <a:r>
              <a:rPr lang="fr-FR" altLang="fr-FR" sz="900" b="0" dirty="0">
                <a:latin typeface="Arial" panose="020B0604020202020204" pitchFamily="34" charset="0"/>
                <a:cs typeface="Arial" panose="020B0604020202020204" pitchFamily="34" charset="0"/>
              </a:rPr>
              <a:t>ce qu’il y a derrière comme théorie ou comme modèle  (robuste du point de vue théorique)</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dirty="0">
                <a:latin typeface="Arial" panose="020B0604020202020204" pitchFamily="34" charset="0"/>
                <a:cs typeface="Arial" panose="020B0604020202020204" pitchFamily="34" charset="0"/>
              </a:rPr>
              <a:t>D’abord les travaux qui</a:t>
            </a:r>
            <a:r>
              <a:rPr lang="fr-FR" altLang="fr-FR" sz="900" baseline="0" dirty="0">
                <a:latin typeface="Arial" panose="020B0604020202020204" pitchFamily="34" charset="0"/>
                <a:cs typeface="Arial" panose="020B0604020202020204" pitchFamily="34" charset="0"/>
              </a:rPr>
              <a:t> envisage l’écriture sous l’angle de la </a:t>
            </a:r>
            <a:r>
              <a:rPr lang="fr-FR" altLang="fr-FR" sz="900" b="1" baseline="0" dirty="0">
                <a:latin typeface="Arial" panose="020B0604020202020204" pitchFamily="34" charset="0"/>
                <a:cs typeface="Arial" panose="020B0604020202020204" pitchFamily="34" charset="0"/>
              </a:rPr>
              <a:t>gestion des contraintes</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Olive, T. et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(éd.) (2010). « Traitement des contraintes de la production d’écrit : aspects linguistiques et psycholinguistiques », </a:t>
            </a:r>
            <a:r>
              <a:rPr lang="fr-FR" sz="900" b="0" i="1" u="none" strike="noStrike" kern="1200" cap="none" dirty="0">
                <a:ln>
                  <a:noFill/>
                </a:ln>
                <a:latin typeface="Arial" panose="020B0604020202020204" pitchFamily="34" charset="0"/>
                <a:cs typeface="Arial" panose="020B0604020202020204" pitchFamily="34" charset="0"/>
              </a:rPr>
              <a:t>Langage</a:t>
            </a:r>
            <a:r>
              <a:rPr lang="fr-FR" sz="900" b="0" i="0" u="none" strike="noStrike" kern="1200" cap="none" dirty="0">
                <a:ln>
                  <a:noFill/>
                </a:ln>
                <a:latin typeface="Arial" panose="020B0604020202020204" pitchFamily="34" charset="0"/>
                <a:cs typeface="Arial" panose="020B0604020202020204" pitchFamily="34" charset="0"/>
              </a:rPr>
              <a:t>, n°177.</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(2006). Approche pluridisciplinaire de la production verbale écrite, Bilan 2003-2006 Projet scientifique 2007-2010., </a:t>
            </a:r>
            <a:r>
              <a:rPr lang="fr-FR" sz="900" dirty="0">
                <a:latin typeface="Arial" panose="020B0604020202020204" pitchFamily="34" charset="0"/>
                <a:cs typeface="Arial" panose="020B0604020202020204" pitchFamily="34" charset="0"/>
                <a:hlinkClick r:id="rId3"/>
              </a:rPr>
              <a:t>http://www.gdr-pve.fr/sites/www.gdr-pve.fr/IMG/pdf/GDR2657_bilan_projet.pdf</a:t>
            </a:r>
            <a:endParaRPr lang="fr-FR" sz="900" dirty="0">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600"/>
              </a:spcBef>
              <a:spcAft>
                <a:spcPts val="600"/>
              </a:spcAft>
              <a:buClrTx/>
              <a:buSzTx/>
              <a:buFontTx/>
              <a:buNone/>
              <a:tabLst/>
              <a:defRPr/>
            </a:pPr>
            <a:r>
              <a:rPr lang="en-US" altLang="fr-FR" sz="900" b="0" i="0" u="none" strike="noStrike" kern="1200" cap="small" dirty="0" err="1">
                <a:ln>
                  <a:noFill/>
                </a:ln>
                <a:latin typeface="Arial" panose="020B0604020202020204" pitchFamily="34" charset="0"/>
                <a:cs typeface="Arial" panose="020B0604020202020204" pitchFamily="34" charset="0"/>
              </a:rPr>
              <a:t>Crinon</a:t>
            </a:r>
            <a:r>
              <a:rPr lang="en-US" altLang="fr-FR" sz="900" b="0" i="0" u="none" strike="noStrike" kern="1200" cap="small" dirty="0">
                <a:ln>
                  <a:noFill/>
                </a:ln>
                <a:latin typeface="Arial" panose="020B0604020202020204" pitchFamily="34" charset="0"/>
                <a:cs typeface="Arial" panose="020B0604020202020204" pitchFamily="34" charset="0"/>
              </a:rPr>
              <a:t>, J. et Marin, B. </a:t>
            </a:r>
            <a:r>
              <a:rPr lang="en-US" altLang="fr-FR" sz="900" b="0" i="0" u="none" strike="noStrike" kern="1200" cap="none" dirty="0">
                <a:ln>
                  <a:noFill/>
                </a:ln>
                <a:latin typeface="Arial" panose="020B0604020202020204" pitchFamily="34" charset="0"/>
                <a:cs typeface="Arial" panose="020B0604020202020204" pitchFamily="34" charset="0"/>
              </a:rPr>
              <a:t>(2014). </a:t>
            </a:r>
            <a:r>
              <a:rPr lang="fr-FR" sz="900" b="0" i="1" u="none" strike="noStrike" kern="1200" cap="none" dirty="0">
                <a:ln>
                  <a:noFill/>
                </a:ln>
                <a:latin typeface="Arial" panose="020B0604020202020204" pitchFamily="34" charset="0"/>
                <a:cs typeface="Arial" panose="020B0604020202020204" pitchFamily="34" charset="0"/>
              </a:rPr>
              <a:t>La production écrite, entre contraintes et expression - Cycle 3,</a:t>
            </a:r>
            <a:r>
              <a:rPr lang="fr-FR" sz="900" i="1" dirty="0">
                <a:latin typeface="Arial" panose="020B0604020202020204" pitchFamily="34" charset="0"/>
                <a:cs typeface="Arial" panose="020B0604020202020204" pitchFamily="34" charset="0"/>
              </a:rPr>
              <a:t> </a:t>
            </a:r>
            <a:r>
              <a:rPr lang="fr-FR" sz="900" b="0" i="0" u="none" strike="noStrike" kern="1200" cap="small" dirty="0">
                <a:ln>
                  <a:noFill/>
                </a:ln>
                <a:latin typeface="Arial" panose="020B0604020202020204" pitchFamily="34" charset="0"/>
                <a:cs typeface="Arial" panose="020B0604020202020204" pitchFamily="34" charset="0"/>
              </a:rPr>
              <a:t>Paris : Nathan.</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Ce schéma permet aussi d’englober et de situer les divers travaux sur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Permet</a:t>
            </a:r>
            <a:r>
              <a:rPr lang="fr-FR" sz="900" b="1" baseline="0" dirty="0">
                <a:latin typeface="Arial" panose="020B0604020202020204" pitchFamily="34" charset="0"/>
                <a:cs typeface="Arial" panose="020B0604020202020204" pitchFamily="34" charset="0"/>
              </a:rPr>
              <a:t> aussi de situer les discours et les </a:t>
            </a:r>
            <a:r>
              <a:rPr lang="fr-FR" sz="900" b="1" baseline="0" dirty="0" err="1">
                <a:latin typeface="Arial" panose="020B0604020202020204" pitchFamily="34" charset="0"/>
                <a:cs typeface="Arial" panose="020B0604020202020204" pitchFamily="34" charset="0"/>
              </a:rPr>
              <a:t>travux</a:t>
            </a:r>
            <a:r>
              <a:rPr lang="fr-FR" sz="900" b="1" baseline="0" dirty="0">
                <a:latin typeface="Arial" panose="020B0604020202020204" pitchFamily="34" charset="0"/>
                <a:cs typeface="Arial" panose="020B0604020202020204" pitchFamily="34" charset="0"/>
              </a:rPr>
              <a:t>  </a:t>
            </a:r>
            <a:r>
              <a:rPr lang="fr-FR" sz="900" b="1" baseline="0" dirty="0" err="1">
                <a:latin typeface="Arial" panose="020B0604020202020204" pitchFamily="34" charset="0"/>
                <a:cs typeface="Arial" panose="020B0604020202020204" pitchFamily="34" charset="0"/>
              </a:rPr>
              <a:t>qd</a:t>
            </a:r>
            <a:r>
              <a:rPr lang="fr-FR" sz="900" b="1" baseline="0" dirty="0">
                <a:latin typeface="Arial" panose="020B0604020202020204" pitchFamily="34" charset="0"/>
                <a:cs typeface="Arial" panose="020B0604020202020204" pitchFamily="34" charset="0"/>
              </a:rPr>
              <a:t> on nous dit que les élèves ne savent </a:t>
            </a:r>
            <a:r>
              <a:rPr lang="fr-FR" sz="900" b="1" baseline="0" dirty="0" err="1">
                <a:latin typeface="Arial" panose="020B0604020202020204" pitchFamily="34" charset="0"/>
                <a:cs typeface="Arial" panose="020B0604020202020204" pitchFamily="34" charset="0"/>
              </a:rPr>
              <a:t>plsu</a:t>
            </a:r>
            <a:r>
              <a:rPr lang="fr-FR" sz="900" b="1" baseline="0" dirty="0">
                <a:latin typeface="Arial" panose="020B0604020202020204" pitchFamily="34" charset="0"/>
                <a:cs typeface="Arial" panose="020B0604020202020204" pitchFamily="34" charset="0"/>
              </a:rPr>
              <a:t> écrire </a:t>
            </a: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Aussi ceux qui mettent en avant </a:t>
            </a:r>
            <a:r>
              <a:rPr lang="fr-FR" altLang="fr-FR" sz="900" b="1" i="0" u="none" strike="noStrike" kern="1200" cap="none" dirty="0">
                <a:ln>
                  <a:noFill/>
                </a:ln>
                <a:latin typeface="Arial" panose="020B0604020202020204" pitchFamily="34" charset="0"/>
                <a:cs typeface="Arial" panose="020B0604020202020204" pitchFamily="34" charset="0"/>
              </a:rPr>
              <a:t>l’interaction lecture-écriture </a:t>
            </a:r>
            <a:r>
              <a:rPr lang="fr-FR" altLang="fr-FR" sz="900" b="0" i="0" u="none" strike="noStrike" kern="1200" cap="none" dirty="0">
                <a:ln>
                  <a:noFill/>
                </a:ln>
                <a:latin typeface="Arial" panose="020B0604020202020204" pitchFamily="34" charset="0"/>
                <a:cs typeface="Arial" panose="020B0604020202020204" pitchFamily="34" charset="0"/>
              </a:rPr>
              <a:t>(</a:t>
            </a:r>
            <a:r>
              <a:rPr lang="fr-FR" altLang="fr-FR" sz="900" b="0" i="0" u="none" strike="noStrike" kern="1200" cap="none" dirty="0" err="1">
                <a:ln>
                  <a:noFill/>
                </a:ln>
                <a:latin typeface="Arial" panose="020B0604020202020204" pitchFamily="34" charset="0"/>
                <a:cs typeface="Arial" panose="020B0604020202020204" pitchFamily="34" charset="0"/>
              </a:rPr>
              <a:t>littéracie</a:t>
            </a:r>
            <a:r>
              <a:rPr lang="fr-FR" altLang="fr-FR" sz="900" b="0" i="0" u="none" strike="noStrike" kern="1200" cap="none" dirty="0">
                <a:ln>
                  <a:noFill/>
                </a:ln>
                <a:latin typeface="Arial" panose="020B0604020202020204" pitchFamily="34" charset="0"/>
                <a:cs typeface="Arial" panose="020B0604020202020204" pitchFamily="34" charset="0"/>
              </a:rPr>
              <a:t>)</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S</a:t>
            </a:r>
            <a:r>
              <a:rPr lang="fr-FR" altLang="fr-FR" sz="900" b="0" i="0" u="none" strike="noStrike" kern="1200" cap="small" dirty="0">
                <a:ln>
                  <a:noFill/>
                </a:ln>
                <a:latin typeface="Arial" panose="020B0604020202020204" pitchFamily="34" charset="0"/>
                <a:cs typeface="Arial" panose="020B0604020202020204" pitchFamily="34" charset="0"/>
              </a:rPr>
              <a:t>aada-Robert </a:t>
            </a:r>
            <a:r>
              <a:rPr lang="fr-FR" altLang="fr-FR" sz="900" b="0" i="0" u="none" strike="noStrike" kern="1200" cap="none" dirty="0">
                <a:ln>
                  <a:noFill/>
                </a:ln>
                <a:latin typeface="Arial" panose="020B0604020202020204" pitchFamily="34" charset="0"/>
                <a:cs typeface="Arial" panose="020B0604020202020204" pitchFamily="34" charset="0"/>
              </a:rPr>
              <a:t>M. (2007). Produire des écrits pour apprendre à lire. In </a:t>
            </a:r>
            <a:r>
              <a:rPr lang="fr-FR" altLang="fr-FR" sz="900" b="0" i="1" u="none" strike="noStrike" kern="1200" cap="none" dirty="0">
                <a:ln>
                  <a:noFill/>
                </a:ln>
                <a:latin typeface="Arial" panose="020B0604020202020204" pitchFamily="34" charset="0"/>
                <a:cs typeface="Arial" panose="020B0604020202020204" pitchFamily="34" charset="0"/>
              </a:rPr>
              <a:t>Écrire des textes, l’apprentissage et le plaisir</a:t>
            </a:r>
            <a:r>
              <a:rPr lang="fr-FR" altLang="fr-FR" sz="900" b="0" i="0" u="none" strike="noStrike" kern="1200" cap="none" dirty="0">
                <a:ln>
                  <a:noFill/>
                </a:ln>
                <a:latin typeface="Arial" panose="020B0604020202020204" pitchFamily="34" charset="0"/>
                <a:cs typeface="Arial" panose="020B0604020202020204" pitchFamily="34" charset="0"/>
              </a:rPr>
              <a:t>. Actes Journées de l’Observatoire National de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r>
              <a:rPr lang="fr-FR" altLang="fr-FR" sz="900" baseline="0" dirty="0">
                <a:latin typeface="Arial" panose="020B0604020202020204" pitchFamily="34" charset="0"/>
                <a:cs typeface="Arial" panose="020B0604020202020204" pitchFamily="34" charset="0"/>
              </a:rPr>
              <a:t>Ceux qui soulignent </a:t>
            </a:r>
            <a:r>
              <a:rPr lang="fr-FR" altLang="fr-FR" sz="900" b="1" baseline="0" dirty="0">
                <a:latin typeface="Arial" panose="020B0604020202020204" pitchFamily="34" charset="0"/>
                <a:cs typeface="Arial" panose="020B0604020202020204" pitchFamily="34" charset="0"/>
              </a:rPr>
              <a:t>l’importance de la mémoire de travail, le poids du geste </a:t>
            </a:r>
            <a:r>
              <a:rPr lang="fr-FR" altLang="fr-FR" sz="900" b="1" baseline="0" dirty="0" err="1">
                <a:latin typeface="Arial" panose="020B0604020202020204" pitchFamily="34" charset="0"/>
                <a:cs typeface="Arial" panose="020B0604020202020204" pitchFamily="34" charset="0"/>
              </a:rPr>
              <a:t>graphomoteur</a:t>
            </a:r>
            <a:r>
              <a:rPr lang="fr-FR" altLang="fr-FR" sz="900" b="1" baseline="0" dirty="0">
                <a:latin typeface="Arial" panose="020B0604020202020204" pitchFamily="34" charset="0"/>
                <a:cs typeface="Arial" panose="020B0604020202020204" pitchFamily="34" charset="0"/>
              </a:rPr>
              <a:t>, de l’encodage phonographique et orthographique, l’importance du sujet scripteur, du rapport à l’écriture, des situations et fonctions  de l’écrit (</a:t>
            </a:r>
            <a:r>
              <a:rPr lang="fr-FR" altLang="fr-FR" sz="900" b="1" baseline="0" dirty="0" err="1">
                <a:latin typeface="Arial" panose="020B0604020202020204" pitchFamily="34" charset="0"/>
                <a:cs typeface="Arial" panose="020B0604020202020204" pitchFamily="34" charset="0"/>
              </a:rPr>
              <a:t>littéracie</a:t>
            </a:r>
            <a:r>
              <a:rPr lang="fr-FR" altLang="fr-FR" sz="900" baseline="0" dirty="0">
                <a:latin typeface="Arial" panose="020B0604020202020204" pitchFamily="34" charset="0"/>
                <a:cs typeface="Arial" panose="020B0604020202020204" pitchFamily="34" charset="0"/>
              </a:rPr>
              <a:t>)</a:t>
            </a:r>
          </a:p>
          <a:p>
            <a:r>
              <a:rPr lang="fr-FR" altLang="fr-FR" sz="900" baseline="0" dirty="0" err="1">
                <a:latin typeface="Arial" panose="020B0604020202020204" pitchFamily="34" charset="0"/>
                <a:cs typeface="Arial" panose="020B0604020202020204" pitchFamily="34" charset="0"/>
              </a:rPr>
              <a:t>Piolat</a:t>
            </a:r>
            <a:r>
              <a:rPr lang="fr-FR" altLang="fr-FR" sz="900" baseline="0" dirty="0">
                <a:latin typeface="Arial" panose="020B0604020202020204" pitchFamily="34" charset="0"/>
                <a:cs typeface="Arial" panose="020B0604020202020204" pitchFamily="34" charset="0"/>
              </a:rPr>
              <a:t>, Fayol</a:t>
            </a:r>
          </a:p>
          <a:p>
            <a:r>
              <a:rPr lang="fr-FR" altLang="fr-FR" sz="900" baseline="0" dirty="0">
                <a:latin typeface="Arial" panose="020B0604020202020204" pitchFamily="34" charset="0"/>
                <a:cs typeface="Arial" panose="020B0604020202020204" pitchFamily="34" charset="0"/>
              </a:rPr>
              <a:t>Je ne vais pas chercher à tous les citer car les travaux sur l’écriture que ce soit en didactique et dans les disciplines contributoires sont très nombreux, (champ foisonnant)</a:t>
            </a:r>
          </a:p>
          <a:p>
            <a:r>
              <a:rPr lang="fr-FR" altLang="fr-FR" sz="900" baseline="0" dirty="0">
                <a:latin typeface="Arial" panose="020B0604020202020204" pitchFamily="34" charset="0"/>
                <a:cs typeface="Arial" panose="020B0604020202020204" pitchFamily="34" charset="0"/>
              </a:rPr>
              <a:t>Mettre en avant  l’utilité de ce schéma</a:t>
            </a:r>
          </a:p>
          <a:p>
            <a:r>
              <a:rPr lang="fr-FR" sz="900" b="1" i="1" baseline="0" dirty="0">
                <a:solidFill>
                  <a:schemeClr val="accent1">
                    <a:lumMod val="50000"/>
                  </a:schemeClr>
                </a:solidFill>
                <a:latin typeface="Arial" panose="020B0604020202020204" pitchFamily="34" charset="0"/>
                <a:cs typeface="Arial" panose="020B0604020202020204" pitchFamily="34" charset="0"/>
              </a:rPr>
              <a:t>En quoi ce schéma est intéressant pour la formation ?</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c’est apprendre toutes ces dimensions</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à gérer +- simultanément un nombre important</a:t>
            </a:r>
            <a:r>
              <a:rPr lang="fr-FR" sz="900" b="1" baseline="0" dirty="0">
                <a:solidFill>
                  <a:schemeClr val="accent1">
                    <a:lumMod val="50000"/>
                  </a:schemeClr>
                </a:solidFill>
                <a:latin typeface="Arial" panose="020B0604020202020204" pitchFamily="34" charset="0"/>
                <a:cs typeface="Arial" panose="020B0604020202020204" pitchFamily="34" charset="0"/>
              </a:rPr>
              <a:t> de ces contraintes </a:t>
            </a:r>
            <a:r>
              <a:rPr lang="fr-FR" sz="900" b="1" dirty="0">
                <a:solidFill>
                  <a:schemeClr val="accent1">
                    <a:lumMod val="50000"/>
                  </a:schemeClr>
                </a:solidFill>
                <a:latin typeface="Arial" panose="020B0604020202020204" pitchFamily="34" charset="0"/>
                <a:cs typeface="Arial" panose="020B0604020202020204" pitchFamily="34" charset="0"/>
              </a:rPr>
              <a:t> est long et difficile</a:t>
            </a:r>
          </a:p>
          <a:p>
            <a:r>
              <a:rPr lang="fr-FR" sz="900" b="1" dirty="0">
                <a:solidFill>
                  <a:schemeClr val="accent1">
                    <a:lumMod val="50000"/>
                  </a:schemeClr>
                </a:solidFill>
                <a:latin typeface="Arial" panose="020B0604020202020204" pitchFamily="34" charset="0"/>
                <a:cs typeface="Arial" panose="020B0604020202020204" pitchFamily="34" charset="0"/>
              </a:rPr>
              <a:t>Enseigner l’écriture est long et complexe</a:t>
            </a:r>
          </a:p>
          <a:p>
            <a:r>
              <a:rPr lang="fr-FR" sz="900" b="1" dirty="0">
                <a:solidFill>
                  <a:schemeClr val="accent1">
                    <a:lumMod val="50000"/>
                  </a:schemeClr>
                </a:solidFill>
                <a:latin typeface="Arial" panose="020B0604020202020204" pitchFamily="34" charset="0"/>
                <a:cs typeface="Arial" panose="020B0604020202020204" pitchFamily="34" charset="0"/>
              </a:rPr>
              <a:t>Outil qui permet d’analyser</a:t>
            </a:r>
            <a:r>
              <a:rPr lang="fr-FR" sz="900" b="1" baseline="0" dirty="0">
                <a:solidFill>
                  <a:schemeClr val="accent1">
                    <a:lumMod val="50000"/>
                  </a:schemeClr>
                </a:solidFill>
                <a:latin typeface="Arial" panose="020B0604020202020204" pitchFamily="34" charset="0"/>
                <a:cs typeface="Arial" panose="020B0604020202020204" pitchFamily="34" charset="0"/>
              </a:rPr>
              <a:t> et de situer les pratiques  et les discours</a:t>
            </a:r>
            <a:endParaRPr lang="fr-FR" sz="900" b="1" dirty="0">
              <a:solidFill>
                <a:schemeClr val="accent1">
                  <a:lumMod val="50000"/>
                </a:schemeClr>
              </a:solidFill>
              <a:latin typeface="Arial" panose="020B0604020202020204" pitchFamily="34" charset="0"/>
              <a:cs typeface="Arial" panose="020B0604020202020204" pitchFamily="34" charset="0"/>
            </a:endParaRPr>
          </a:p>
          <a:p>
            <a:pPr marL="211235" marR="0" lvl="1" indent="-211235"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d’abord enseigner les dimensions techniques puis les usages de l’écriture</a:t>
            </a:r>
          </a:p>
          <a:p>
            <a:pPr marL="211235" marR="0" lvl="1" indent="-211235" algn="l"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&gt;&lt; </a:t>
            </a:r>
            <a:r>
              <a:rPr lang="fr-FR" sz="900" b="1" dirty="0" err="1">
                <a:solidFill>
                  <a:schemeClr val="accent1">
                    <a:lumMod val="50000"/>
                  </a:schemeClr>
                </a:solidFill>
                <a:latin typeface="Arial" panose="020B0604020202020204" pitchFamily="34" charset="0"/>
                <a:cs typeface="Arial" panose="020B0604020202020204" pitchFamily="34" charset="0"/>
              </a:rPr>
              <a:t>freinet</a:t>
            </a:r>
            <a:r>
              <a:rPr lang="fr-FR" sz="900" b="1" dirty="0">
                <a:solidFill>
                  <a:schemeClr val="accent1">
                    <a:lumMod val="50000"/>
                  </a:schemeClr>
                </a:solidFill>
                <a:latin typeface="Arial" panose="020B0604020202020204" pitchFamily="34" charset="0"/>
                <a:cs typeface="Arial" panose="020B0604020202020204" pitchFamily="34" charset="0"/>
              </a:rPr>
              <a:t> (</a:t>
            </a:r>
            <a:r>
              <a:rPr lang="fr-FR" sz="900" b="1" dirty="0" err="1">
                <a:solidFill>
                  <a:schemeClr val="accent1">
                    <a:lumMod val="50000"/>
                  </a:schemeClr>
                </a:solidFill>
                <a:latin typeface="Arial" panose="020B0604020202020204" pitchFamily="34" charset="0"/>
                <a:cs typeface="Arial" panose="020B0604020202020204" pitchFamily="34" charset="0"/>
              </a:rPr>
              <a:t>pr</a:t>
            </a:r>
            <a:r>
              <a:rPr lang="fr-FR" sz="900" b="1" dirty="0">
                <a:solidFill>
                  <a:schemeClr val="accent1">
                    <a:lumMod val="50000"/>
                  </a:schemeClr>
                </a:solidFill>
                <a:latin typeface="Arial" panose="020B0604020202020204" pitchFamily="34" charset="0"/>
                <a:cs typeface="Arial" panose="020B0604020202020204" pitchFamily="34" charset="0"/>
              </a:rPr>
              <a:t> moi un des pères de la </a:t>
            </a:r>
            <a:r>
              <a:rPr lang="fr-FR" sz="900" b="1" dirty="0" err="1">
                <a:solidFill>
                  <a:schemeClr val="accent1">
                    <a:lumMod val="50000"/>
                  </a:schemeClr>
                </a:solidFill>
                <a:latin typeface="Arial" panose="020B0604020202020204" pitchFamily="34" charset="0"/>
                <a:cs typeface="Arial" panose="020B0604020202020204" pitchFamily="34" charset="0"/>
              </a:rPr>
              <a:t>did</a:t>
            </a:r>
            <a:r>
              <a:rPr lang="fr-FR" sz="900" b="1" dirty="0">
                <a:solidFill>
                  <a:schemeClr val="accent1">
                    <a:lumMod val="50000"/>
                  </a:schemeClr>
                </a:solidFill>
                <a:latin typeface="Arial" panose="020B0604020202020204" pitchFamily="34" charset="0"/>
                <a:cs typeface="Arial" panose="020B0604020202020204" pitchFamily="34" charset="0"/>
              </a:rPr>
              <a:t> de l’écriture </a:t>
            </a:r>
            <a:r>
              <a:rPr lang="fr-FR" sz="900" b="1" baseline="0" dirty="0">
                <a:solidFill>
                  <a:schemeClr val="accent1">
                    <a:lumMod val="50000"/>
                  </a:schemeClr>
                </a:solidFill>
                <a:latin typeface="Arial" panose="020B0604020202020204" pitchFamily="34" charset="0"/>
                <a:cs typeface="Arial" panose="020B0604020202020204" pitchFamily="34" charset="0"/>
              </a:rPr>
              <a:t> </a:t>
            </a:r>
            <a:r>
              <a:rPr lang="fr-FR" sz="900" b="1" baseline="0" dirty="0">
                <a:solidFill>
                  <a:srgbClr val="C00000"/>
                </a:solidFill>
                <a:latin typeface="Arial" panose="020B0604020202020204" pitchFamily="34" charset="0"/>
                <a:cs typeface="Arial" panose="020B0604020202020204" pitchFamily="34" charset="0"/>
              </a:rPr>
              <a:t>: </a:t>
            </a:r>
            <a:r>
              <a:rPr lang="fr-FR" sz="900" dirty="0">
                <a:solidFill>
                  <a:srgbClr val="C00000"/>
                </a:solidFill>
                <a:latin typeface="Arial" panose="020B0604020202020204" pitchFamily="34" charset="0"/>
                <a:cs typeface="Arial" panose="020B0604020202020204" pitchFamily="34" charset="0"/>
              </a:rPr>
              <a:t>La technique découle de la nécessité de l’écrit et s’ancre dans cette nécessité.</a:t>
            </a:r>
          </a:p>
          <a:p>
            <a:r>
              <a:rPr lang="fr-FR" altLang="fr-FR" sz="900" baseline="0" dirty="0">
                <a:latin typeface="Arial" panose="020B0604020202020204" pitchFamily="34" charset="0"/>
                <a:cs typeface="Arial" panose="020B0604020202020204" pitchFamily="34" charset="0"/>
              </a:rPr>
              <a:t>Schéma qui gagne aussi à ê </a:t>
            </a:r>
            <a:r>
              <a:rPr lang="fr-FR" altLang="fr-FR" sz="900" baseline="0" dirty="0" err="1">
                <a:latin typeface="Arial" panose="020B0604020202020204" pitchFamily="34" charset="0"/>
                <a:cs typeface="Arial" panose="020B0604020202020204" pitchFamily="34" charset="0"/>
              </a:rPr>
              <a:t>tre</a:t>
            </a:r>
            <a:r>
              <a:rPr lang="fr-FR" altLang="fr-FR" sz="900" baseline="0" dirty="0">
                <a:latin typeface="Arial" panose="020B0604020202020204" pitchFamily="34" charset="0"/>
                <a:cs typeface="Arial" panose="020B0604020202020204" pitchFamily="34" charset="0"/>
              </a:rPr>
              <a:t> utilisé </a:t>
            </a:r>
            <a:r>
              <a:rPr lang="fr-FR" altLang="fr-FR" sz="900" baseline="0" dirty="0" err="1">
                <a:latin typeface="Arial" panose="020B0604020202020204" pitchFamily="34" charset="0"/>
                <a:cs typeface="Arial" panose="020B0604020202020204" pitchFamily="34" charset="0"/>
              </a:rPr>
              <a:t>pr</a:t>
            </a:r>
            <a:r>
              <a:rPr lang="fr-FR" altLang="fr-FR" sz="900" baseline="0" dirty="0">
                <a:latin typeface="Arial" panose="020B0604020202020204" pitchFamily="34" charset="0"/>
                <a:cs typeface="Arial" panose="020B0604020202020204" pitchFamily="34" charset="0"/>
              </a:rPr>
              <a:t>  répondre aux propos du type  : </a:t>
            </a:r>
            <a:r>
              <a:rPr lang="fr-FR" sz="900" b="1" dirty="0">
                <a:solidFill>
                  <a:schemeClr val="accent1">
                    <a:lumMod val="50000"/>
                  </a:schemeClr>
                </a:solidFill>
                <a:latin typeface="Arial" panose="020B0604020202020204" pitchFamily="34" charset="0"/>
                <a:cs typeface="Arial" panose="020B0604020202020204" pitchFamily="34" charset="0"/>
              </a:rPr>
              <a:t>Les élèves n’écrivent plus / ne savent plus écrire. </a:t>
            </a: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Peu d’études sur les compétences en écriture </a:t>
            </a:r>
          </a:p>
          <a:p>
            <a:pPr>
              <a:spcAft>
                <a:spcPts val="1800"/>
              </a:spcAft>
            </a:pPr>
            <a:r>
              <a:rPr lang="fr-FR" sz="900" dirty="0">
                <a:latin typeface="Arial" panose="020B0604020202020204" pitchFamily="34" charset="0"/>
                <a:cs typeface="Arial" panose="020B0604020202020204" pitchFamily="34" charset="0"/>
              </a:rPr>
              <a:t>    (beaucoup moins que sur la lecture/fluence ou la compréhension,</a:t>
            </a:r>
            <a:r>
              <a:rPr lang="fr-FR" sz="900" baseline="0" dirty="0">
                <a:latin typeface="Arial" panose="020B0604020202020204" pitchFamily="34" charset="0"/>
                <a:cs typeface="Arial" panose="020B0604020202020204" pitchFamily="34" charset="0"/>
              </a:rPr>
              <a:t> ce qui est notamment rappelé </a:t>
            </a:r>
            <a:r>
              <a:rPr lang="fr-FR" sz="900" baseline="0" dirty="0" err="1">
                <a:latin typeface="Arial" panose="020B0604020202020204" pitchFamily="34" charset="0"/>
                <a:cs typeface="Arial" panose="020B0604020202020204" pitchFamily="34" charset="0"/>
              </a:rPr>
              <a:t>ds</a:t>
            </a:r>
            <a:r>
              <a:rPr lang="fr-FR" sz="900" baseline="0" dirty="0">
                <a:latin typeface="Arial" panose="020B0604020202020204" pitchFamily="34" charset="0"/>
                <a:cs typeface="Arial" panose="020B0604020202020204" pitchFamily="34" charset="0"/>
              </a:rPr>
              <a:t> la conférence de consensus sur l’écriture</a:t>
            </a:r>
            <a:endParaRPr lang="fr-FR"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342900" indent="-342900">
              <a:spcBef>
                <a:spcPts val="1200"/>
              </a:spcBef>
              <a:spcAft>
                <a:spcPts val="1200"/>
              </a:spcAft>
              <a:buFont typeface="Arial" panose="020B0604020202020204" pitchFamily="34" charset="0"/>
              <a:buChar char="•"/>
            </a:pPr>
            <a:r>
              <a:rPr lang="fr-FR" sz="900" b="1" dirty="0">
                <a:latin typeface="Arial" panose="020B0604020202020204" pitchFamily="34" charset="0"/>
                <a:cs typeface="Arial" panose="020B0604020202020204" pitchFamily="34" charset="0"/>
              </a:rPr>
              <a:t>Côté fonction de l’écriture : </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Résultats </a:t>
            </a:r>
            <a:r>
              <a:rPr lang="fr-FR" sz="900" dirty="0" err="1">
                <a:latin typeface="Arial" panose="020B0604020202020204" pitchFamily="34" charset="0"/>
                <a:cs typeface="Arial" panose="020B0604020202020204" pitchFamily="34" charset="0"/>
              </a:rPr>
              <a:t>Pirls</a:t>
            </a:r>
            <a:r>
              <a:rPr lang="fr-FR" sz="900" dirty="0">
                <a:latin typeface="Arial" panose="020B0604020202020204" pitchFamily="34" charset="0"/>
                <a:cs typeface="Arial" panose="020B0604020202020204" pitchFamily="34" charset="0"/>
              </a:rPr>
              <a:t> (CM1): </a:t>
            </a:r>
            <a:r>
              <a:rPr lang="fr-FR" sz="900" i="1" dirty="0">
                <a:latin typeface="Arial" panose="020B0604020202020204" pitchFamily="34" charset="0"/>
                <a:cs typeface="Arial" panose="020B0604020202020204" pitchFamily="34" charset="0"/>
              </a:rPr>
              <a:t>Les élèves français se caractérisent par leur taux important de non réponse dès qu'il faut rédiger </a:t>
            </a:r>
            <a:r>
              <a:rPr lang="fr-FR" sz="900" dirty="0">
                <a:latin typeface="Arial" panose="020B0604020202020204" pitchFamily="34" charset="0"/>
                <a:cs typeface="Arial" panose="020B0604020202020204" pitchFamily="34" charset="0"/>
              </a:rPr>
              <a:t>(paragraphe explicatif, argumentatif)</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DEPP </a:t>
            </a:r>
            <a:r>
              <a:rPr lang="fr-FR" sz="900" i="1" dirty="0">
                <a:latin typeface="Arial" panose="020B0604020202020204" pitchFamily="34" charset="0"/>
                <a:cs typeface="Arial" panose="020B0604020202020204" pitchFamily="34" charset="0"/>
              </a:rPr>
              <a:t>: 40% des collégiens français ne rédigent pas ou très peu, avec un fort écart entre filles et garçon</a:t>
            </a:r>
          </a:p>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11</a:t>
            </a:fld>
            <a:endParaRPr lang="fr-FR" altLang="fr-FR">
              <a:solidFill>
                <a:prstClr val="black"/>
              </a:solidFill>
            </a:endParaRPr>
          </a:p>
        </p:txBody>
      </p:sp>
    </p:spTree>
    <p:extLst>
      <p:ext uri="{BB962C8B-B14F-4D97-AF65-F5344CB8AC3E}">
        <p14:creationId xmlns:p14="http://schemas.microsoft.com/office/powerpoint/2010/main" val="294949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90488" y="755650"/>
            <a:ext cx="6616700" cy="3722688"/>
          </a:xfrm>
          <a:ln/>
        </p:spPr>
      </p:sp>
      <p:sp>
        <p:nvSpPr>
          <p:cNvPr id="13315" name="Espace réservé des commentaires 2"/>
          <p:cNvSpPr>
            <a:spLocks noGrp="1"/>
          </p:cNvSpPr>
          <p:nvPr>
            <p:ph type="body" idx="1"/>
          </p:nvPr>
        </p:nvSpPr>
        <p:spPr>
          <a:noFill/>
        </p:spPr>
        <p:txBody>
          <a:bodyPr/>
          <a:lstStyle/>
          <a:p>
            <a:r>
              <a:rPr lang="fr-FR" altLang="fr-FR" sz="900" b="0" dirty="0">
                <a:latin typeface="Arial" panose="020B0604020202020204" pitchFamily="34" charset="0"/>
                <a:cs typeface="Arial" panose="020B0604020202020204" pitchFamily="34" charset="0"/>
              </a:rPr>
              <a:t>Le premier outil élaboré pour la formation </a:t>
            </a:r>
            <a:r>
              <a:rPr lang="fr-FR" altLang="fr-FR" sz="900" b="0" baseline="0" dirty="0">
                <a:latin typeface="Arial" panose="020B0604020202020204" pitchFamily="34" charset="0"/>
                <a:cs typeface="Arial" panose="020B0604020202020204" pitchFamily="34" charset="0"/>
              </a:rPr>
              <a:t>dans le dialogue avec la recherche c’est celui-ci</a:t>
            </a:r>
          </a:p>
          <a:p>
            <a:r>
              <a:rPr lang="fr-FR" altLang="fr-FR" sz="900" b="0" baseline="0" dirty="0">
                <a:latin typeface="Arial" panose="020B0604020202020204" pitchFamily="34" charset="0"/>
                <a:cs typeface="Arial" panose="020B0604020202020204" pitchFamily="34" charset="0"/>
              </a:rPr>
              <a:t>Qui a l’avantage de proposer une vision élargie /englobante de l’écriture</a:t>
            </a:r>
          </a:p>
          <a:p>
            <a:r>
              <a:rPr lang="fr-FR" altLang="fr-FR" sz="900" b="0" dirty="0">
                <a:latin typeface="Arial" panose="020B0604020202020204" pitchFamily="34" charset="0"/>
                <a:cs typeface="Arial" panose="020B0604020202020204" pitchFamily="34" charset="0"/>
              </a:rPr>
              <a:t>ce qu’il y a derrière comme théorie ou comme modèle  (robuste du point de vue théorique)</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dirty="0">
                <a:latin typeface="Arial" panose="020B0604020202020204" pitchFamily="34" charset="0"/>
                <a:cs typeface="Arial" panose="020B0604020202020204" pitchFamily="34" charset="0"/>
              </a:rPr>
              <a:t>D’abord les travaux qui</a:t>
            </a:r>
            <a:r>
              <a:rPr lang="fr-FR" altLang="fr-FR" sz="900" baseline="0" dirty="0">
                <a:latin typeface="Arial" panose="020B0604020202020204" pitchFamily="34" charset="0"/>
                <a:cs typeface="Arial" panose="020B0604020202020204" pitchFamily="34" charset="0"/>
              </a:rPr>
              <a:t> envisage l’écriture sous l’angle de la </a:t>
            </a:r>
            <a:r>
              <a:rPr lang="fr-FR" altLang="fr-FR" sz="900" b="1" baseline="0" dirty="0">
                <a:latin typeface="Arial" panose="020B0604020202020204" pitchFamily="34" charset="0"/>
                <a:cs typeface="Arial" panose="020B0604020202020204" pitchFamily="34" charset="0"/>
              </a:rPr>
              <a:t>gestion des contraintes</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Olive, T. et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(éd.) (2010). « Traitement des contraintes de la production d’écrit : aspects linguistiques et psycholinguistiques », </a:t>
            </a:r>
            <a:r>
              <a:rPr lang="fr-FR" sz="900" b="0" i="1" u="none" strike="noStrike" kern="1200" cap="none" dirty="0">
                <a:ln>
                  <a:noFill/>
                </a:ln>
                <a:latin typeface="Arial" panose="020B0604020202020204" pitchFamily="34" charset="0"/>
                <a:cs typeface="Arial" panose="020B0604020202020204" pitchFamily="34" charset="0"/>
              </a:rPr>
              <a:t>Langage</a:t>
            </a:r>
            <a:r>
              <a:rPr lang="fr-FR" sz="900" b="0" i="0" u="none" strike="noStrike" kern="1200" cap="none" dirty="0">
                <a:ln>
                  <a:noFill/>
                </a:ln>
                <a:latin typeface="Arial" panose="020B0604020202020204" pitchFamily="34" charset="0"/>
                <a:cs typeface="Arial" panose="020B0604020202020204" pitchFamily="34" charset="0"/>
              </a:rPr>
              <a:t>, n°177.</a:t>
            </a:r>
          </a:p>
          <a:p>
            <a:pPr>
              <a:spcBef>
                <a:spcPts val="600"/>
              </a:spcBef>
              <a:spcAft>
                <a:spcPts val="600"/>
              </a:spcAft>
            </a:pPr>
            <a:r>
              <a:rPr lang="fr-FR" sz="900" b="0" i="0" u="none" strike="noStrike" kern="1200" cap="small" dirty="0">
                <a:ln>
                  <a:noFill/>
                </a:ln>
                <a:latin typeface="Arial" panose="020B0604020202020204" pitchFamily="34" charset="0"/>
                <a:cs typeface="Arial" panose="020B0604020202020204" pitchFamily="34" charset="0"/>
              </a:rPr>
              <a:t>Plane, S. , </a:t>
            </a:r>
            <a:r>
              <a:rPr lang="fr-FR" sz="900" b="0" i="0" u="none" strike="noStrike" kern="1200" cap="small" dirty="0" err="1">
                <a:ln>
                  <a:noFill/>
                </a:ln>
                <a:latin typeface="Arial" panose="020B0604020202020204" pitchFamily="34" charset="0"/>
                <a:cs typeface="Arial" panose="020B0604020202020204" pitchFamily="34" charset="0"/>
              </a:rPr>
              <a:t>Alamargot</a:t>
            </a:r>
            <a:r>
              <a:rPr lang="fr-FR" sz="900" b="0" i="0" u="none" strike="noStrike" kern="1200" cap="small" dirty="0">
                <a:ln>
                  <a:noFill/>
                </a:ln>
                <a:latin typeface="Arial" panose="020B0604020202020204" pitchFamily="34" charset="0"/>
                <a:cs typeface="Arial" panose="020B0604020202020204" pitchFamily="34" charset="0"/>
              </a:rPr>
              <a:t>, D. </a:t>
            </a:r>
            <a:r>
              <a:rPr lang="fr-FR" sz="900" b="0" i="0" u="none" strike="noStrike" kern="1200" cap="none" dirty="0">
                <a:ln>
                  <a:noFill/>
                </a:ln>
                <a:latin typeface="Arial" panose="020B0604020202020204" pitchFamily="34" charset="0"/>
                <a:cs typeface="Arial" panose="020B0604020202020204" pitchFamily="34" charset="0"/>
              </a:rPr>
              <a:t>(2006). Approche pluridisciplinaire de la production verbale écrite, Bilan 2003-2006 Projet scientifique 2007-2010., </a:t>
            </a:r>
            <a:r>
              <a:rPr lang="fr-FR" sz="900" dirty="0">
                <a:latin typeface="Arial" panose="020B0604020202020204" pitchFamily="34" charset="0"/>
                <a:cs typeface="Arial" panose="020B0604020202020204" pitchFamily="34" charset="0"/>
                <a:hlinkClick r:id="rId3"/>
              </a:rPr>
              <a:t>http://www.gdr-pve.fr/sites/www.gdr-pve.fr/IMG/pdf/GDR2657_bilan_projet.pdf</a:t>
            </a:r>
            <a:endParaRPr lang="fr-FR" sz="900" dirty="0">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600"/>
              </a:spcBef>
              <a:spcAft>
                <a:spcPts val="600"/>
              </a:spcAft>
              <a:buClrTx/>
              <a:buSzTx/>
              <a:buFontTx/>
              <a:buNone/>
              <a:tabLst/>
              <a:defRPr/>
            </a:pPr>
            <a:r>
              <a:rPr lang="en-US" altLang="fr-FR" sz="900" b="0" i="0" u="none" strike="noStrike" kern="1200" cap="small" dirty="0" err="1">
                <a:ln>
                  <a:noFill/>
                </a:ln>
                <a:latin typeface="Arial" panose="020B0604020202020204" pitchFamily="34" charset="0"/>
                <a:cs typeface="Arial" panose="020B0604020202020204" pitchFamily="34" charset="0"/>
              </a:rPr>
              <a:t>Crinon</a:t>
            </a:r>
            <a:r>
              <a:rPr lang="en-US" altLang="fr-FR" sz="900" b="0" i="0" u="none" strike="noStrike" kern="1200" cap="small" dirty="0">
                <a:ln>
                  <a:noFill/>
                </a:ln>
                <a:latin typeface="Arial" panose="020B0604020202020204" pitchFamily="34" charset="0"/>
                <a:cs typeface="Arial" panose="020B0604020202020204" pitchFamily="34" charset="0"/>
              </a:rPr>
              <a:t>, J. et Marin, B. </a:t>
            </a:r>
            <a:r>
              <a:rPr lang="en-US" altLang="fr-FR" sz="900" b="0" i="0" u="none" strike="noStrike" kern="1200" cap="none" dirty="0">
                <a:ln>
                  <a:noFill/>
                </a:ln>
                <a:latin typeface="Arial" panose="020B0604020202020204" pitchFamily="34" charset="0"/>
                <a:cs typeface="Arial" panose="020B0604020202020204" pitchFamily="34" charset="0"/>
              </a:rPr>
              <a:t>(2014). </a:t>
            </a:r>
            <a:r>
              <a:rPr lang="fr-FR" sz="900" b="0" i="1" u="none" strike="noStrike" kern="1200" cap="none" dirty="0">
                <a:ln>
                  <a:noFill/>
                </a:ln>
                <a:latin typeface="Arial" panose="020B0604020202020204" pitchFamily="34" charset="0"/>
                <a:cs typeface="Arial" panose="020B0604020202020204" pitchFamily="34" charset="0"/>
              </a:rPr>
              <a:t>La production écrite, entre contraintes et expression - Cycle 3,</a:t>
            </a:r>
            <a:r>
              <a:rPr lang="fr-FR" sz="900" i="1" dirty="0">
                <a:latin typeface="Arial" panose="020B0604020202020204" pitchFamily="34" charset="0"/>
                <a:cs typeface="Arial" panose="020B0604020202020204" pitchFamily="34" charset="0"/>
              </a:rPr>
              <a:t> </a:t>
            </a:r>
            <a:r>
              <a:rPr lang="fr-FR" sz="900" b="0" i="0" u="none" strike="noStrike" kern="1200" cap="small" dirty="0">
                <a:ln>
                  <a:noFill/>
                </a:ln>
                <a:latin typeface="Arial" panose="020B0604020202020204" pitchFamily="34" charset="0"/>
                <a:cs typeface="Arial" panose="020B0604020202020204" pitchFamily="34" charset="0"/>
              </a:rPr>
              <a:t>Paris : Nathan.</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Ce schéma permet aussi d’englober et de situer les divers travaux sur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Permet</a:t>
            </a:r>
            <a:r>
              <a:rPr lang="fr-FR" sz="900" b="1" baseline="0" dirty="0">
                <a:latin typeface="Arial" panose="020B0604020202020204" pitchFamily="34" charset="0"/>
                <a:cs typeface="Arial" panose="020B0604020202020204" pitchFamily="34" charset="0"/>
              </a:rPr>
              <a:t> aussi de situer les discours et les </a:t>
            </a:r>
            <a:r>
              <a:rPr lang="fr-FR" sz="900" b="1" baseline="0" dirty="0" err="1">
                <a:latin typeface="Arial" panose="020B0604020202020204" pitchFamily="34" charset="0"/>
                <a:cs typeface="Arial" panose="020B0604020202020204" pitchFamily="34" charset="0"/>
              </a:rPr>
              <a:t>travux</a:t>
            </a:r>
            <a:r>
              <a:rPr lang="fr-FR" sz="900" b="1" baseline="0" dirty="0">
                <a:latin typeface="Arial" panose="020B0604020202020204" pitchFamily="34" charset="0"/>
                <a:cs typeface="Arial" panose="020B0604020202020204" pitchFamily="34" charset="0"/>
              </a:rPr>
              <a:t>  </a:t>
            </a:r>
            <a:r>
              <a:rPr lang="fr-FR" sz="900" b="1" baseline="0" dirty="0" err="1">
                <a:latin typeface="Arial" panose="020B0604020202020204" pitchFamily="34" charset="0"/>
                <a:cs typeface="Arial" panose="020B0604020202020204" pitchFamily="34" charset="0"/>
              </a:rPr>
              <a:t>qd</a:t>
            </a:r>
            <a:r>
              <a:rPr lang="fr-FR" sz="900" b="1" baseline="0" dirty="0">
                <a:latin typeface="Arial" panose="020B0604020202020204" pitchFamily="34" charset="0"/>
                <a:cs typeface="Arial" panose="020B0604020202020204" pitchFamily="34" charset="0"/>
              </a:rPr>
              <a:t> on nous dit que les élèves ne savent </a:t>
            </a:r>
            <a:r>
              <a:rPr lang="fr-FR" sz="900" b="1" baseline="0" dirty="0" err="1">
                <a:latin typeface="Arial" panose="020B0604020202020204" pitchFamily="34" charset="0"/>
                <a:cs typeface="Arial" panose="020B0604020202020204" pitchFamily="34" charset="0"/>
              </a:rPr>
              <a:t>plsu</a:t>
            </a:r>
            <a:r>
              <a:rPr lang="fr-FR" sz="900" b="1" baseline="0" dirty="0">
                <a:latin typeface="Arial" panose="020B0604020202020204" pitchFamily="34" charset="0"/>
                <a:cs typeface="Arial" panose="020B0604020202020204" pitchFamily="34" charset="0"/>
              </a:rPr>
              <a:t> écrire </a:t>
            </a: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Aussi ceux qui mettent en avant </a:t>
            </a:r>
            <a:r>
              <a:rPr lang="fr-FR" altLang="fr-FR" sz="900" b="1" i="0" u="none" strike="noStrike" kern="1200" cap="none" dirty="0">
                <a:ln>
                  <a:noFill/>
                </a:ln>
                <a:latin typeface="Arial" panose="020B0604020202020204" pitchFamily="34" charset="0"/>
                <a:cs typeface="Arial" panose="020B0604020202020204" pitchFamily="34" charset="0"/>
              </a:rPr>
              <a:t>l’interaction lecture-écriture </a:t>
            </a:r>
            <a:r>
              <a:rPr lang="fr-FR" altLang="fr-FR" sz="900" b="0" i="0" u="none" strike="noStrike" kern="1200" cap="none" dirty="0">
                <a:ln>
                  <a:noFill/>
                </a:ln>
                <a:latin typeface="Arial" panose="020B0604020202020204" pitchFamily="34" charset="0"/>
                <a:cs typeface="Arial" panose="020B0604020202020204" pitchFamily="34" charset="0"/>
              </a:rPr>
              <a:t>(</a:t>
            </a:r>
            <a:r>
              <a:rPr lang="fr-FR" altLang="fr-FR" sz="900" b="0" i="0" u="none" strike="noStrike" kern="1200" cap="none" dirty="0" err="1">
                <a:ln>
                  <a:noFill/>
                </a:ln>
                <a:latin typeface="Arial" panose="020B0604020202020204" pitchFamily="34" charset="0"/>
                <a:cs typeface="Arial" panose="020B0604020202020204" pitchFamily="34" charset="0"/>
              </a:rPr>
              <a:t>littéracie</a:t>
            </a:r>
            <a:r>
              <a:rPr lang="fr-FR" altLang="fr-FR" sz="900" b="0" i="0" u="none" strike="noStrike" kern="1200" cap="none" dirty="0">
                <a:ln>
                  <a:noFill/>
                </a:ln>
                <a:latin typeface="Arial" panose="020B0604020202020204" pitchFamily="34" charset="0"/>
                <a:cs typeface="Arial" panose="020B0604020202020204" pitchFamily="34" charset="0"/>
              </a:rPr>
              <a:t>)</a:t>
            </a:r>
          </a:p>
          <a:p>
            <a:pPr marL="211235" marR="0" indent="-211235" defTabSz="914400" rtl="0" eaLnBrk="1" fontAlgn="auto" latinLnBrk="0" hangingPunct="0">
              <a:lnSpc>
                <a:spcPct val="100000"/>
              </a:lnSpc>
              <a:spcBef>
                <a:spcPts val="0"/>
              </a:spcBef>
              <a:spcAft>
                <a:spcPts val="0"/>
              </a:spcAft>
              <a:buClrTx/>
              <a:buSzTx/>
              <a:buFontTx/>
              <a:buNone/>
              <a:tabLst/>
              <a:defRPr/>
            </a:pPr>
            <a:r>
              <a:rPr lang="fr-FR" altLang="fr-FR" sz="900" b="0" i="0" u="none" strike="noStrike" kern="1200" cap="none" dirty="0">
                <a:ln>
                  <a:noFill/>
                </a:ln>
                <a:latin typeface="Arial" panose="020B0604020202020204" pitchFamily="34" charset="0"/>
                <a:cs typeface="Arial" panose="020B0604020202020204" pitchFamily="34" charset="0"/>
              </a:rPr>
              <a:t>S</a:t>
            </a:r>
            <a:r>
              <a:rPr lang="fr-FR" altLang="fr-FR" sz="900" b="0" i="0" u="none" strike="noStrike" kern="1200" cap="small" dirty="0">
                <a:ln>
                  <a:noFill/>
                </a:ln>
                <a:latin typeface="Arial" panose="020B0604020202020204" pitchFamily="34" charset="0"/>
                <a:cs typeface="Arial" panose="020B0604020202020204" pitchFamily="34" charset="0"/>
              </a:rPr>
              <a:t>aada-Robert </a:t>
            </a:r>
            <a:r>
              <a:rPr lang="fr-FR" altLang="fr-FR" sz="900" b="0" i="0" u="none" strike="noStrike" kern="1200" cap="none" dirty="0">
                <a:ln>
                  <a:noFill/>
                </a:ln>
                <a:latin typeface="Arial" panose="020B0604020202020204" pitchFamily="34" charset="0"/>
                <a:cs typeface="Arial" panose="020B0604020202020204" pitchFamily="34" charset="0"/>
              </a:rPr>
              <a:t>M. (2007). Produire des écrits pour apprendre à lire. In </a:t>
            </a:r>
            <a:r>
              <a:rPr lang="fr-FR" altLang="fr-FR" sz="900" b="0" i="1" u="none" strike="noStrike" kern="1200" cap="none" dirty="0">
                <a:ln>
                  <a:noFill/>
                </a:ln>
                <a:latin typeface="Arial" panose="020B0604020202020204" pitchFamily="34" charset="0"/>
                <a:cs typeface="Arial" panose="020B0604020202020204" pitchFamily="34" charset="0"/>
              </a:rPr>
              <a:t>Écrire des textes, l’apprentissage et le plaisir</a:t>
            </a:r>
            <a:r>
              <a:rPr lang="fr-FR" altLang="fr-FR" sz="900" b="0" i="0" u="none" strike="noStrike" kern="1200" cap="none" dirty="0">
                <a:ln>
                  <a:noFill/>
                </a:ln>
                <a:latin typeface="Arial" panose="020B0604020202020204" pitchFamily="34" charset="0"/>
                <a:cs typeface="Arial" panose="020B0604020202020204" pitchFamily="34" charset="0"/>
              </a:rPr>
              <a:t>. Actes Journées de l’Observatoire National de l’écriture.</a:t>
            </a:r>
          </a:p>
          <a:p>
            <a:pPr marL="211235" marR="0" indent="-211235" defTabSz="914400" rtl="0" eaLnBrk="1" fontAlgn="auto" latinLnBrk="0" hangingPunct="0">
              <a:lnSpc>
                <a:spcPct val="100000"/>
              </a:lnSpc>
              <a:spcBef>
                <a:spcPts val="0"/>
              </a:spcBef>
              <a:spcAft>
                <a:spcPts val="0"/>
              </a:spcAft>
              <a:buClrTx/>
              <a:buSzTx/>
              <a:buFontTx/>
              <a:buNone/>
              <a:tabLst/>
              <a:defRPr/>
            </a:pPr>
            <a:endParaRPr lang="fr-FR" altLang="fr-FR" sz="900" b="0" i="0" u="none" strike="noStrike" kern="1200" cap="none" dirty="0">
              <a:ln>
                <a:noFill/>
              </a:ln>
              <a:latin typeface="Arial" panose="020B0604020202020204" pitchFamily="34" charset="0"/>
              <a:cs typeface="Arial" panose="020B0604020202020204" pitchFamily="34" charset="0"/>
            </a:endParaRPr>
          </a:p>
          <a:p>
            <a:r>
              <a:rPr lang="fr-FR" altLang="fr-FR" sz="900" baseline="0" dirty="0">
                <a:latin typeface="Arial" panose="020B0604020202020204" pitchFamily="34" charset="0"/>
                <a:cs typeface="Arial" panose="020B0604020202020204" pitchFamily="34" charset="0"/>
              </a:rPr>
              <a:t>Ceux qui soulignent </a:t>
            </a:r>
            <a:r>
              <a:rPr lang="fr-FR" altLang="fr-FR" sz="900" b="1" baseline="0" dirty="0">
                <a:latin typeface="Arial" panose="020B0604020202020204" pitchFamily="34" charset="0"/>
                <a:cs typeface="Arial" panose="020B0604020202020204" pitchFamily="34" charset="0"/>
              </a:rPr>
              <a:t>l’importance de la mémoire de travail, le poids du geste </a:t>
            </a:r>
            <a:r>
              <a:rPr lang="fr-FR" altLang="fr-FR" sz="900" b="1" baseline="0" dirty="0" err="1">
                <a:latin typeface="Arial" panose="020B0604020202020204" pitchFamily="34" charset="0"/>
                <a:cs typeface="Arial" panose="020B0604020202020204" pitchFamily="34" charset="0"/>
              </a:rPr>
              <a:t>graphomoteur</a:t>
            </a:r>
            <a:r>
              <a:rPr lang="fr-FR" altLang="fr-FR" sz="900" b="1" baseline="0" dirty="0">
                <a:latin typeface="Arial" panose="020B0604020202020204" pitchFamily="34" charset="0"/>
                <a:cs typeface="Arial" panose="020B0604020202020204" pitchFamily="34" charset="0"/>
              </a:rPr>
              <a:t>, de l’encodage phonographique et orthographique, l’importance du sujet scripteur, du rapport à l’écriture, des situations et fonctions  de l’écrit (</a:t>
            </a:r>
            <a:r>
              <a:rPr lang="fr-FR" altLang="fr-FR" sz="900" b="1" baseline="0" dirty="0" err="1">
                <a:latin typeface="Arial" panose="020B0604020202020204" pitchFamily="34" charset="0"/>
                <a:cs typeface="Arial" panose="020B0604020202020204" pitchFamily="34" charset="0"/>
              </a:rPr>
              <a:t>littéracie</a:t>
            </a:r>
            <a:r>
              <a:rPr lang="fr-FR" altLang="fr-FR" sz="900" baseline="0" dirty="0">
                <a:latin typeface="Arial" panose="020B0604020202020204" pitchFamily="34" charset="0"/>
                <a:cs typeface="Arial" panose="020B0604020202020204" pitchFamily="34" charset="0"/>
              </a:rPr>
              <a:t>)</a:t>
            </a:r>
          </a:p>
          <a:p>
            <a:r>
              <a:rPr lang="fr-FR" altLang="fr-FR" sz="900" baseline="0" dirty="0" err="1">
                <a:latin typeface="Arial" panose="020B0604020202020204" pitchFamily="34" charset="0"/>
                <a:cs typeface="Arial" panose="020B0604020202020204" pitchFamily="34" charset="0"/>
              </a:rPr>
              <a:t>Piolat</a:t>
            </a:r>
            <a:r>
              <a:rPr lang="fr-FR" altLang="fr-FR" sz="900" baseline="0" dirty="0">
                <a:latin typeface="Arial" panose="020B0604020202020204" pitchFamily="34" charset="0"/>
                <a:cs typeface="Arial" panose="020B0604020202020204" pitchFamily="34" charset="0"/>
              </a:rPr>
              <a:t>, Fayol</a:t>
            </a:r>
          </a:p>
          <a:p>
            <a:r>
              <a:rPr lang="fr-FR" altLang="fr-FR" sz="900" baseline="0" dirty="0">
                <a:latin typeface="Arial" panose="020B0604020202020204" pitchFamily="34" charset="0"/>
                <a:cs typeface="Arial" panose="020B0604020202020204" pitchFamily="34" charset="0"/>
              </a:rPr>
              <a:t>Je ne vais pas chercher à tous les citer car les travaux sur l’écriture que ce soit en didactique et dans les disciplines contributoires sont très nombreux, (champ foisonnant)</a:t>
            </a:r>
          </a:p>
          <a:p>
            <a:r>
              <a:rPr lang="fr-FR" altLang="fr-FR" sz="900" baseline="0" dirty="0">
                <a:latin typeface="Arial" panose="020B0604020202020204" pitchFamily="34" charset="0"/>
                <a:cs typeface="Arial" panose="020B0604020202020204" pitchFamily="34" charset="0"/>
              </a:rPr>
              <a:t>Mettre en avant  l’utilité de ce schéma</a:t>
            </a:r>
          </a:p>
          <a:p>
            <a:r>
              <a:rPr lang="fr-FR" sz="900" b="1" i="1" baseline="0" dirty="0">
                <a:solidFill>
                  <a:schemeClr val="accent1">
                    <a:lumMod val="50000"/>
                  </a:schemeClr>
                </a:solidFill>
                <a:latin typeface="Arial" panose="020B0604020202020204" pitchFamily="34" charset="0"/>
                <a:cs typeface="Arial" panose="020B0604020202020204" pitchFamily="34" charset="0"/>
              </a:rPr>
              <a:t>En quoi ce schéma est intéressant pour la formation ?</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c’est apprendre toutes ces dimensions</a:t>
            </a:r>
          </a:p>
          <a:p>
            <a:r>
              <a:rPr lang="fr-FR" sz="900" b="1" dirty="0">
                <a:solidFill>
                  <a:schemeClr val="accent1">
                    <a:lumMod val="50000"/>
                  </a:schemeClr>
                </a:solidFill>
                <a:latin typeface="Arial" panose="020B0604020202020204" pitchFamily="34" charset="0"/>
                <a:cs typeface="Arial" panose="020B0604020202020204" pitchFamily="34" charset="0"/>
              </a:rPr>
              <a:t>Apprendre à écrire, à gérer +- simultanément un nombre important</a:t>
            </a:r>
            <a:r>
              <a:rPr lang="fr-FR" sz="900" b="1" baseline="0" dirty="0">
                <a:solidFill>
                  <a:schemeClr val="accent1">
                    <a:lumMod val="50000"/>
                  </a:schemeClr>
                </a:solidFill>
                <a:latin typeface="Arial" panose="020B0604020202020204" pitchFamily="34" charset="0"/>
                <a:cs typeface="Arial" panose="020B0604020202020204" pitchFamily="34" charset="0"/>
              </a:rPr>
              <a:t> de ces contraintes </a:t>
            </a:r>
            <a:r>
              <a:rPr lang="fr-FR" sz="900" b="1" dirty="0">
                <a:solidFill>
                  <a:schemeClr val="accent1">
                    <a:lumMod val="50000"/>
                  </a:schemeClr>
                </a:solidFill>
                <a:latin typeface="Arial" panose="020B0604020202020204" pitchFamily="34" charset="0"/>
                <a:cs typeface="Arial" panose="020B0604020202020204" pitchFamily="34" charset="0"/>
              </a:rPr>
              <a:t> est long et difficile</a:t>
            </a:r>
          </a:p>
          <a:p>
            <a:r>
              <a:rPr lang="fr-FR" sz="900" b="1" dirty="0">
                <a:solidFill>
                  <a:schemeClr val="accent1">
                    <a:lumMod val="50000"/>
                  </a:schemeClr>
                </a:solidFill>
                <a:latin typeface="Arial" panose="020B0604020202020204" pitchFamily="34" charset="0"/>
                <a:cs typeface="Arial" panose="020B0604020202020204" pitchFamily="34" charset="0"/>
              </a:rPr>
              <a:t>Enseigner l’écriture est long et complexe</a:t>
            </a:r>
          </a:p>
          <a:p>
            <a:r>
              <a:rPr lang="fr-FR" sz="900" b="1" dirty="0">
                <a:solidFill>
                  <a:schemeClr val="accent1">
                    <a:lumMod val="50000"/>
                  </a:schemeClr>
                </a:solidFill>
                <a:latin typeface="Arial" panose="020B0604020202020204" pitchFamily="34" charset="0"/>
                <a:cs typeface="Arial" panose="020B0604020202020204" pitchFamily="34" charset="0"/>
              </a:rPr>
              <a:t>Outil qui permet d’analyser</a:t>
            </a:r>
            <a:r>
              <a:rPr lang="fr-FR" sz="900" b="1" baseline="0" dirty="0">
                <a:solidFill>
                  <a:schemeClr val="accent1">
                    <a:lumMod val="50000"/>
                  </a:schemeClr>
                </a:solidFill>
                <a:latin typeface="Arial" panose="020B0604020202020204" pitchFamily="34" charset="0"/>
                <a:cs typeface="Arial" panose="020B0604020202020204" pitchFamily="34" charset="0"/>
              </a:rPr>
              <a:t> et de situer les pratiques  et les discours</a:t>
            </a:r>
            <a:endParaRPr lang="fr-FR" sz="900" b="1" dirty="0">
              <a:solidFill>
                <a:schemeClr val="accent1">
                  <a:lumMod val="50000"/>
                </a:schemeClr>
              </a:solidFill>
              <a:latin typeface="Arial" panose="020B0604020202020204" pitchFamily="34" charset="0"/>
              <a:cs typeface="Arial" panose="020B0604020202020204" pitchFamily="34" charset="0"/>
            </a:endParaRPr>
          </a:p>
          <a:p>
            <a:pPr marL="211235" marR="0" lvl="1" indent="-211235"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d’abord enseigner les dimensions techniques puis les usages de l’écriture</a:t>
            </a:r>
          </a:p>
          <a:p>
            <a:pPr marL="211235" marR="0" lvl="1" indent="-211235" algn="l" defTabSz="914400" rtl="0" eaLnBrk="1" fontAlgn="auto" latinLnBrk="0" hangingPunct="0">
              <a:lnSpc>
                <a:spcPct val="100000"/>
              </a:lnSpc>
              <a:spcBef>
                <a:spcPts val="0"/>
              </a:spcBef>
              <a:spcAft>
                <a:spcPts val="0"/>
              </a:spcAft>
              <a:buClrTx/>
              <a:buSzTx/>
              <a:buFontTx/>
              <a:buNone/>
              <a:tabLst/>
              <a:defRPr/>
            </a:pPr>
            <a:r>
              <a:rPr lang="fr-FR" sz="900" b="1" dirty="0">
                <a:solidFill>
                  <a:schemeClr val="accent1">
                    <a:lumMod val="50000"/>
                  </a:schemeClr>
                </a:solidFill>
                <a:latin typeface="Arial" panose="020B0604020202020204" pitchFamily="34" charset="0"/>
                <a:cs typeface="Arial" panose="020B0604020202020204" pitchFamily="34" charset="0"/>
              </a:rPr>
              <a:t>&gt;&lt; </a:t>
            </a:r>
            <a:r>
              <a:rPr lang="fr-FR" sz="900" b="1" dirty="0" err="1">
                <a:solidFill>
                  <a:schemeClr val="accent1">
                    <a:lumMod val="50000"/>
                  </a:schemeClr>
                </a:solidFill>
                <a:latin typeface="Arial" panose="020B0604020202020204" pitchFamily="34" charset="0"/>
                <a:cs typeface="Arial" panose="020B0604020202020204" pitchFamily="34" charset="0"/>
              </a:rPr>
              <a:t>freinet</a:t>
            </a:r>
            <a:r>
              <a:rPr lang="fr-FR" sz="900" b="1" dirty="0">
                <a:solidFill>
                  <a:schemeClr val="accent1">
                    <a:lumMod val="50000"/>
                  </a:schemeClr>
                </a:solidFill>
                <a:latin typeface="Arial" panose="020B0604020202020204" pitchFamily="34" charset="0"/>
                <a:cs typeface="Arial" panose="020B0604020202020204" pitchFamily="34" charset="0"/>
              </a:rPr>
              <a:t> (</a:t>
            </a:r>
            <a:r>
              <a:rPr lang="fr-FR" sz="900" b="1" dirty="0" err="1">
                <a:solidFill>
                  <a:schemeClr val="accent1">
                    <a:lumMod val="50000"/>
                  </a:schemeClr>
                </a:solidFill>
                <a:latin typeface="Arial" panose="020B0604020202020204" pitchFamily="34" charset="0"/>
                <a:cs typeface="Arial" panose="020B0604020202020204" pitchFamily="34" charset="0"/>
              </a:rPr>
              <a:t>pr</a:t>
            </a:r>
            <a:r>
              <a:rPr lang="fr-FR" sz="900" b="1" dirty="0">
                <a:solidFill>
                  <a:schemeClr val="accent1">
                    <a:lumMod val="50000"/>
                  </a:schemeClr>
                </a:solidFill>
                <a:latin typeface="Arial" panose="020B0604020202020204" pitchFamily="34" charset="0"/>
                <a:cs typeface="Arial" panose="020B0604020202020204" pitchFamily="34" charset="0"/>
              </a:rPr>
              <a:t> moi un des pères de la </a:t>
            </a:r>
            <a:r>
              <a:rPr lang="fr-FR" sz="900" b="1" dirty="0" err="1">
                <a:solidFill>
                  <a:schemeClr val="accent1">
                    <a:lumMod val="50000"/>
                  </a:schemeClr>
                </a:solidFill>
                <a:latin typeface="Arial" panose="020B0604020202020204" pitchFamily="34" charset="0"/>
                <a:cs typeface="Arial" panose="020B0604020202020204" pitchFamily="34" charset="0"/>
              </a:rPr>
              <a:t>did</a:t>
            </a:r>
            <a:r>
              <a:rPr lang="fr-FR" sz="900" b="1" dirty="0">
                <a:solidFill>
                  <a:schemeClr val="accent1">
                    <a:lumMod val="50000"/>
                  </a:schemeClr>
                </a:solidFill>
                <a:latin typeface="Arial" panose="020B0604020202020204" pitchFamily="34" charset="0"/>
                <a:cs typeface="Arial" panose="020B0604020202020204" pitchFamily="34" charset="0"/>
              </a:rPr>
              <a:t> de l’écriture </a:t>
            </a:r>
            <a:r>
              <a:rPr lang="fr-FR" sz="900" b="1" baseline="0" dirty="0">
                <a:solidFill>
                  <a:schemeClr val="accent1">
                    <a:lumMod val="50000"/>
                  </a:schemeClr>
                </a:solidFill>
                <a:latin typeface="Arial" panose="020B0604020202020204" pitchFamily="34" charset="0"/>
                <a:cs typeface="Arial" panose="020B0604020202020204" pitchFamily="34" charset="0"/>
              </a:rPr>
              <a:t> </a:t>
            </a:r>
            <a:r>
              <a:rPr lang="fr-FR" sz="900" b="1" baseline="0" dirty="0">
                <a:solidFill>
                  <a:srgbClr val="C00000"/>
                </a:solidFill>
                <a:latin typeface="Arial" panose="020B0604020202020204" pitchFamily="34" charset="0"/>
                <a:cs typeface="Arial" panose="020B0604020202020204" pitchFamily="34" charset="0"/>
              </a:rPr>
              <a:t>: </a:t>
            </a:r>
            <a:r>
              <a:rPr lang="fr-FR" sz="900" dirty="0">
                <a:solidFill>
                  <a:srgbClr val="C00000"/>
                </a:solidFill>
                <a:latin typeface="Arial" panose="020B0604020202020204" pitchFamily="34" charset="0"/>
                <a:cs typeface="Arial" panose="020B0604020202020204" pitchFamily="34" charset="0"/>
              </a:rPr>
              <a:t>La technique découle de la nécessité de l’écrit et s’ancre dans cette nécessité.</a:t>
            </a:r>
          </a:p>
          <a:p>
            <a:r>
              <a:rPr lang="fr-FR" altLang="fr-FR" sz="900" baseline="0" dirty="0">
                <a:latin typeface="Arial" panose="020B0604020202020204" pitchFamily="34" charset="0"/>
                <a:cs typeface="Arial" panose="020B0604020202020204" pitchFamily="34" charset="0"/>
              </a:rPr>
              <a:t>Schéma qui gagne aussi à ê </a:t>
            </a:r>
            <a:r>
              <a:rPr lang="fr-FR" altLang="fr-FR" sz="900" baseline="0" dirty="0" err="1">
                <a:latin typeface="Arial" panose="020B0604020202020204" pitchFamily="34" charset="0"/>
                <a:cs typeface="Arial" panose="020B0604020202020204" pitchFamily="34" charset="0"/>
              </a:rPr>
              <a:t>tre</a:t>
            </a:r>
            <a:r>
              <a:rPr lang="fr-FR" altLang="fr-FR" sz="900" baseline="0" dirty="0">
                <a:latin typeface="Arial" panose="020B0604020202020204" pitchFamily="34" charset="0"/>
                <a:cs typeface="Arial" panose="020B0604020202020204" pitchFamily="34" charset="0"/>
              </a:rPr>
              <a:t> utilisé </a:t>
            </a:r>
            <a:r>
              <a:rPr lang="fr-FR" altLang="fr-FR" sz="900" baseline="0" dirty="0" err="1">
                <a:latin typeface="Arial" panose="020B0604020202020204" pitchFamily="34" charset="0"/>
                <a:cs typeface="Arial" panose="020B0604020202020204" pitchFamily="34" charset="0"/>
              </a:rPr>
              <a:t>pr</a:t>
            </a:r>
            <a:r>
              <a:rPr lang="fr-FR" altLang="fr-FR" sz="900" baseline="0" dirty="0">
                <a:latin typeface="Arial" panose="020B0604020202020204" pitchFamily="34" charset="0"/>
                <a:cs typeface="Arial" panose="020B0604020202020204" pitchFamily="34" charset="0"/>
              </a:rPr>
              <a:t>  répondre aux propos du type  : </a:t>
            </a:r>
            <a:r>
              <a:rPr lang="fr-FR" sz="900" b="1" dirty="0">
                <a:solidFill>
                  <a:schemeClr val="accent1">
                    <a:lumMod val="50000"/>
                  </a:schemeClr>
                </a:solidFill>
                <a:latin typeface="Arial" panose="020B0604020202020204" pitchFamily="34" charset="0"/>
                <a:cs typeface="Arial" panose="020B0604020202020204" pitchFamily="34" charset="0"/>
              </a:rPr>
              <a:t>Les élèves n’écrivent plus / ne savent plus écrire. </a:t>
            </a: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Peu d’études sur les compétences en écriture </a:t>
            </a:r>
          </a:p>
          <a:p>
            <a:pPr>
              <a:spcAft>
                <a:spcPts val="1800"/>
              </a:spcAft>
            </a:pPr>
            <a:r>
              <a:rPr lang="fr-FR" sz="900" dirty="0">
                <a:latin typeface="Arial" panose="020B0604020202020204" pitchFamily="34" charset="0"/>
                <a:cs typeface="Arial" panose="020B0604020202020204" pitchFamily="34" charset="0"/>
              </a:rPr>
              <a:t>    (beaucoup moins que sur la lecture/fluence ou la compréhension,</a:t>
            </a:r>
            <a:r>
              <a:rPr lang="fr-FR" sz="900" baseline="0" dirty="0">
                <a:latin typeface="Arial" panose="020B0604020202020204" pitchFamily="34" charset="0"/>
                <a:cs typeface="Arial" panose="020B0604020202020204" pitchFamily="34" charset="0"/>
              </a:rPr>
              <a:t> ce qui est notamment rappelé </a:t>
            </a:r>
            <a:r>
              <a:rPr lang="fr-FR" sz="900" baseline="0" dirty="0" err="1">
                <a:latin typeface="Arial" panose="020B0604020202020204" pitchFamily="34" charset="0"/>
                <a:cs typeface="Arial" panose="020B0604020202020204" pitchFamily="34" charset="0"/>
              </a:rPr>
              <a:t>ds</a:t>
            </a:r>
            <a:r>
              <a:rPr lang="fr-FR" sz="900" baseline="0" dirty="0">
                <a:latin typeface="Arial" panose="020B0604020202020204" pitchFamily="34" charset="0"/>
                <a:cs typeface="Arial" panose="020B0604020202020204" pitchFamily="34" charset="0"/>
              </a:rPr>
              <a:t> la conférence de consensus sur l’écriture</a:t>
            </a:r>
            <a:endParaRPr lang="fr-FR" sz="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900" b="1" dirty="0">
                <a:latin typeface="Arial" panose="020B0604020202020204" pitchFamily="34" charset="0"/>
                <a:cs typeface="Arial" panose="020B0604020202020204" pitchFamily="34" charset="0"/>
              </a:rPr>
              <a:t>Côté </a:t>
            </a:r>
            <a:r>
              <a:rPr lang="fr-FR" sz="900" dirty="0">
                <a:latin typeface="Arial" panose="020B0604020202020204" pitchFamily="34" charset="0"/>
                <a:cs typeface="Arial" panose="020B0604020202020204" pitchFamily="34" charset="0"/>
              </a:rPr>
              <a:t>linguistique /</a:t>
            </a:r>
            <a:r>
              <a:rPr lang="fr-FR" sz="900" b="1" dirty="0">
                <a:latin typeface="Arial" panose="020B0604020202020204" pitchFamily="34" charset="0"/>
                <a:cs typeface="Arial" panose="020B0604020202020204" pitchFamily="34" charset="0"/>
              </a:rPr>
              <a:t>orthographique : net recul sur 30 ans </a:t>
            </a:r>
            <a:endParaRPr lang="fr-FR" sz="900" dirty="0">
              <a:latin typeface="Arial" panose="020B0604020202020204" pitchFamily="34" charset="0"/>
              <a:cs typeface="Arial" panose="020B0604020202020204" pitchFamily="34" charset="0"/>
            </a:endParaRPr>
          </a:p>
          <a:p>
            <a:pPr>
              <a:spcAft>
                <a:spcPts val="1800"/>
              </a:spcAft>
            </a:pPr>
            <a:r>
              <a:rPr lang="fr-FR" sz="900" dirty="0">
                <a:latin typeface="Arial" panose="020B0604020202020204" pitchFamily="34" charset="0"/>
                <a:cs typeface="Arial" panose="020B0604020202020204" pitchFamily="34" charset="0"/>
              </a:rPr>
              <a:t>    (En 1987, les élèves de CM2 faisaient en moyenne 11 fautes sur une   </a:t>
            </a:r>
            <a:r>
              <a:rPr lang="fr-FR" sz="900" dirty="0">
                <a:solidFill>
                  <a:schemeClr val="bg1"/>
                </a:solidFill>
                <a:latin typeface="Arial" panose="020B0604020202020204" pitchFamily="34" charset="0"/>
                <a:cs typeface="Arial" panose="020B0604020202020204" pitchFamily="34" charset="0"/>
              </a:rPr>
              <a:t>……</a:t>
            </a:r>
            <a:r>
              <a:rPr lang="fr-FR" sz="900" dirty="0">
                <a:latin typeface="Arial" panose="020B0604020202020204" pitchFamily="34" charset="0"/>
                <a:cs typeface="Arial" panose="020B0604020202020204" pitchFamily="34" charset="0"/>
              </a:rPr>
              <a:t>dictée. En 2015 on en est à 18 erreurs)</a:t>
            </a:r>
          </a:p>
          <a:p>
            <a:pPr marL="342900" indent="-342900">
              <a:spcBef>
                <a:spcPts val="1200"/>
              </a:spcBef>
              <a:spcAft>
                <a:spcPts val="1200"/>
              </a:spcAft>
              <a:buFont typeface="Arial" panose="020B0604020202020204" pitchFamily="34" charset="0"/>
              <a:buChar char="•"/>
            </a:pPr>
            <a:r>
              <a:rPr lang="fr-FR" sz="900" b="1" dirty="0">
                <a:latin typeface="Arial" panose="020B0604020202020204" pitchFamily="34" charset="0"/>
                <a:cs typeface="Arial" panose="020B0604020202020204" pitchFamily="34" charset="0"/>
              </a:rPr>
              <a:t>Côté fonction de l’écriture : </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Résultats </a:t>
            </a:r>
            <a:r>
              <a:rPr lang="fr-FR" sz="900" dirty="0" err="1">
                <a:latin typeface="Arial" panose="020B0604020202020204" pitchFamily="34" charset="0"/>
                <a:cs typeface="Arial" panose="020B0604020202020204" pitchFamily="34" charset="0"/>
              </a:rPr>
              <a:t>Pirls</a:t>
            </a:r>
            <a:r>
              <a:rPr lang="fr-FR" sz="900" dirty="0">
                <a:latin typeface="Arial" panose="020B0604020202020204" pitchFamily="34" charset="0"/>
                <a:cs typeface="Arial" panose="020B0604020202020204" pitchFamily="34" charset="0"/>
              </a:rPr>
              <a:t> (CM1): </a:t>
            </a:r>
            <a:r>
              <a:rPr lang="fr-FR" sz="900" i="1" dirty="0">
                <a:latin typeface="Arial" panose="020B0604020202020204" pitchFamily="34" charset="0"/>
                <a:cs typeface="Arial" panose="020B0604020202020204" pitchFamily="34" charset="0"/>
              </a:rPr>
              <a:t>Les élèves français se caractérisent par leur taux important de non réponse dès qu'il faut rédiger </a:t>
            </a:r>
            <a:r>
              <a:rPr lang="fr-FR" sz="900" dirty="0">
                <a:latin typeface="Arial" panose="020B0604020202020204" pitchFamily="34" charset="0"/>
                <a:cs typeface="Arial" panose="020B0604020202020204" pitchFamily="34" charset="0"/>
              </a:rPr>
              <a:t>(paragraphe explicatif, argumentatif)</a:t>
            </a:r>
          </a:p>
          <a:p>
            <a:pPr marL="794777" lvl="1" indent="-342900">
              <a:spcBef>
                <a:spcPts val="1200"/>
              </a:spcBef>
              <a:spcAft>
                <a:spcPts val="1200"/>
              </a:spcAft>
              <a:buFont typeface="Wingdings" panose="05000000000000000000" pitchFamily="2" charset="2"/>
              <a:buChar char="Ø"/>
            </a:pPr>
            <a:r>
              <a:rPr lang="fr-FR" sz="900" dirty="0">
                <a:latin typeface="Arial" panose="020B0604020202020204" pitchFamily="34" charset="0"/>
                <a:cs typeface="Arial" panose="020B0604020202020204" pitchFamily="34" charset="0"/>
              </a:rPr>
              <a:t>DEPP </a:t>
            </a:r>
            <a:r>
              <a:rPr lang="fr-FR" sz="900" i="1" dirty="0">
                <a:latin typeface="Arial" panose="020B0604020202020204" pitchFamily="34" charset="0"/>
                <a:cs typeface="Arial" panose="020B0604020202020204" pitchFamily="34" charset="0"/>
              </a:rPr>
              <a:t>: 40% des collégiens français ne rédigent pas ou très peu, avec un fort écart entre filles et garçon</a:t>
            </a:r>
          </a:p>
          <a:p>
            <a:endParaRPr lang="fr-FR" altLang="fr-FR" sz="900" dirty="0"/>
          </a:p>
        </p:txBody>
      </p:sp>
      <p:sp>
        <p:nvSpPr>
          <p:cNvPr id="13316" name="Espace réservé du numéro de diapositive 3"/>
          <p:cNvSpPr>
            <a:spLocks noGrp="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253DFE7-0F29-4308-9608-3A5FE92F9081}" type="slidenum">
              <a:rPr lang="fr-FR" altLang="fr-FR">
                <a:solidFill>
                  <a:prstClr val="black"/>
                </a:solidFill>
              </a:rPr>
              <a:pPr/>
              <a:t>12</a:t>
            </a:fld>
            <a:endParaRPr lang="fr-FR" altLang="fr-FR">
              <a:solidFill>
                <a:prstClr val="black"/>
              </a:solidFill>
            </a:endParaRPr>
          </a:p>
        </p:txBody>
      </p:sp>
    </p:spTree>
    <p:extLst>
      <p:ext uri="{BB962C8B-B14F-4D97-AF65-F5344CB8AC3E}">
        <p14:creationId xmlns:p14="http://schemas.microsoft.com/office/powerpoint/2010/main" val="53512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CFB77A1-8C30-4EB5-B356-48E2B352908F}" type="datetime1">
              <a:rPr lang="fr-FR" smtClean="0"/>
              <a:t>09/07/2019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3663654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878C160-022A-488A-81C7-714456800254}" type="datetime1">
              <a:rPr lang="fr-FR" smtClean="0"/>
              <a:t>09/07/2019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204820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4CAD4C2-2EE9-464F-A4D4-6D3025A2F722}" type="datetime1">
              <a:rPr lang="fr-FR" smtClean="0"/>
              <a:t>09/07/2019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313213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0C70AE8-2574-4120-97D4-50649E59112B}" type="datetime1">
              <a:rPr lang="fr-FR" smtClean="0"/>
              <a:t>09/07/2019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2999682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920FCA7-9692-44A3-8808-FD9A495C83CA}" type="datetime1">
              <a:rPr lang="fr-FR" smtClean="0"/>
              <a:t>09/07/2019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391473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09D1FC9-B5CD-4C4E-B0DB-EA3A3580A4BC}" type="datetime1">
              <a:rPr lang="fr-FR" smtClean="0"/>
              <a:t>09/07/2019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86492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5FBD4D1-606B-4BD8-BE4A-5EA3ABC36DA4}" type="datetime1">
              <a:rPr lang="fr-FR" smtClean="0"/>
              <a:t>09/07/2019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426220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B44B6ECC-FD95-4043-B685-9EB669E46654}" type="datetime1">
              <a:rPr lang="fr-FR" smtClean="0"/>
              <a:t>09/07/2019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56053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FB8F203-DCE4-4B49-B0BD-6AF995A9D793}" type="datetime1">
              <a:rPr lang="fr-FR" smtClean="0"/>
              <a:t>09/07/2019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7285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9BB52F1-C3CB-498E-A209-2AD4F2D99BBE}" type="datetime1">
              <a:rPr lang="fr-FR" smtClean="0"/>
              <a:t>09/07/2019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301406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EE8B963-274A-4AB8-BFE0-99B7988B2A1D}" type="datetime1">
              <a:rPr lang="fr-FR" smtClean="0"/>
              <a:t>09/07/2019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C87D0A1-FEBA-4F98-A511-3418EEFDB462}" type="slidenum">
              <a:rPr lang="fr-FR" smtClean="0"/>
              <a:pPr/>
              <a:t>‹N°›</a:t>
            </a:fld>
            <a:endParaRPr lang="fr-FR"/>
          </a:p>
        </p:txBody>
      </p:sp>
    </p:spTree>
    <p:extLst>
      <p:ext uri="{BB962C8B-B14F-4D97-AF65-F5344CB8AC3E}">
        <p14:creationId xmlns:p14="http://schemas.microsoft.com/office/powerpoint/2010/main" val="34992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7FA18-0B0C-42EE-B9C8-D75D1E0B1172}" type="datetime1">
              <a:rPr lang="fr-FR" smtClean="0"/>
              <a:t>09/07/2019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7D0A1-FEBA-4F98-A511-3418EEFDB462}" type="slidenum">
              <a:rPr lang="fr-FR" smtClean="0"/>
              <a:pPr/>
              <a:t>‹N°›</a:t>
            </a:fld>
            <a:endParaRPr lang="fr-FR"/>
          </a:p>
        </p:txBody>
      </p:sp>
    </p:spTree>
    <p:extLst>
      <p:ext uri="{BB962C8B-B14F-4D97-AF65-F5344CB8AC3E}">
        <p14:creationId xmlns:p14="http://schemas.microsoft.com/office/powerpoint/2010/main" val="1486255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a:solidFill>
                  <a:srgbClr val="0070C0"/>
                </a:solidFill>
              </a:rPr>
              <a:t>PPT Module « Encoder une phrase » au CP</a:t>
            </a:r>
          </a:p>
        </p:txBody>
      </p:sp>
      <p:sp>
        <p:nvSpPr>
          <p:cNvPr id="3" name="Sous-titre 2"/>
          <p:cNvSpPr>
            <a:spLocks noGrp="1"/>
          </p:cNvSpPr>
          <p:nvPr>
            <p:ph type="subTitle" idx="1"/>
          </p:nvPr>
        </p:nvSpPr>
        <p:spPr>
          <a:xfrm>
            <a:off x="2209800" y="4883150"/>
            <a:ext cx="9144000" cy="1655762"/>
          </a:xfrm>
        </p:spPr>
        <p:txBody>
          <a:bodyPr>
            <a:normAutofit/>
          </a:bodyPr>
          <a:lstStyle/>
          <a:p>
            <a:r>
              <a:rPr lang="fr-FR" sz="2000" dirty="0"/>
              <a:t>Bernadette </a:t>
            </a:r>
            <a:r>
              <a:rPr lang="fr-FR" sz="2000" dirty="0" err="1"/>
              <a:t>Kervyn</a:t>
            </a:r>
            <a:r>
              <a:rPr lang="fr-FR" sz="2000" dirty="0"/>
              <a:t> (PESPE Aquitaine)</a:t>
            </a:r>
          </a:p>
          <a:p>
            <a:r>
              <a:rPr lang="fr-FR" sz="2000" dirty="0"/>
              <a:t>Groupe Lormont et pôle formation DSDEN33</a:t>
            </a:r>
          </a:p>
          <a:p>
            <a:r>
              <a:rPr lang="fr-FR" sz="1800" dirty="0"/>
              <a:t>(Sylvie </a:t>
            </a:r>
            <a:r>
              <a:rPr lang="fr-FR" sz="1800" dirty="0" err="1"/>
              <a:t>Rebeschini</a:t>
            </a:r>
            <a:r>
              <a:rPr lang="fr-FR" sz="1800" dirty="0"/>
              <a:t> (IEN), Nathalie </a:t>
            </a:r>
            <a:r>
              <a:rPr lang="fr-FR" sz="1800" dirty="0" err="1"/>
              <a:t>Larroque</a:t>
            </a:r>
            <a:r>
              <a:rPr lang="fr-FR" sz="1800" dirty="0"/>
              <a:t> (CPC), Véronique Rousseau (CPC) )</a:t>
            </a:r>
          </a:p>
          <a:p>
            <a:endParaRPr lang="fr-FR" dirty="0"/>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1</a:t>
            </a:fld>
            <a:endParaRPr lang="fr-FR"/>
          </a:p>
        </p:txBody>
      </p:sp>
    </p:spTree>
    <p:extLst>
      <p:ext uri="{BB962C8B-B14F-4D97-AF65-F5344CB8AC3E}">
        <p14:creationId xmlns:p14="http://schemas.microsoft.com/office/powerpoint/2010/main" val="302619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5348157" y="3357678"/>
            <a:ext cx="1503403" cy="1224136"/>
          </a:xfrm>
          <a:prstGeom prst="roundRect">
            <a:avLst/>
          </a:prstGeom>
        </p:spPr>
        <p:style>
          <a:lnRef idx="0">
            <a:schemeClr val="accent5"/>
          </a:lnRef>
          <a:fillRef idx="3">
            <a:schemeClr val="accent5"/>
          </a:fillRef>
          <a:effectRef idx="3">
            <a:schemeClr val="accent5"/>
          </a:effectRef>
          <a:fontRef idx="minor">
            <a:schemeClr val="lt1"/>
          </a:fontRef>
        </p:style>
        <p:txBody>
          <a:bodyPr lIns="88594" tIns="44300" rIns="88594" bIns="44300" anchor="ctr"/>
          <a:lstStyle/>
          <a:p>
            <a:pPr algn="ctr" defTabSz="798155">
              <a:defRPr/>
            </a:pPr>
            <a:r>
              <a:rPr lang="fr-FR" sz="2177" b="1" cap="all" dirty="0">
                <a:solidFill>
                  <a:srgbClr val="FFFFFF"/>
                </a:solidFill>
              </a:rPr>
              <a:t>écrire</a:t>
            </a:r>
          </a:p>
        </p:txBody>
      </p:sp>
      <p:sp>
        <p:nvSpPr>
          <p:cNvPr id="5" name="Rectangle à coins arrondis 4"/>
          <p:cNvSpPr/>
          <p:nvPr/>
        </p:nvSpPr>
        <p:spPr>
          <a:xfrm>
            <a:off x="4920171" y="1700324"/>
            <a:ext cx="2664900" cy="8572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a:solidFill>
                  <a:srgbClr val="FFFFFF"/>
                </a:solidFill>
              </a:rPr>
              <a:t>linguistique</a:t>
            </a:r>
          </a:p>
        </p:txBody>
      </p:sp>
      <p:sp>
        <p:nvSpPr>
          <p:cNvPr id="6" name="Rectangle à coins arrondis 5"/>
          <p:cNvSpPr/>
          <p:nvPr/>
        </p:nvSpPr>
        <p:spPr>
          <a:xfrm>
            <a:off x="8041220" y="2528202"/>
            <a:ext cx="2232260" cy="792163"/>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cognitiF</a:t>
            </a:r>
            <a:endParaRPr lang="fr-FR" sz="1996" b="1" cap="all" dirty="0">
              <a:solidFill>
                <a:srgbClr val="FFFFFF"/>
              </a:solidFill>
            </a:endParaRPr>
          </a:p>
        </p:txBody>
      </p:sp>
      <p:sp>
        <p:nvSpPr>
          <p:cNvPr id="7" name="Rectangle à coins arrondis 6"/>
          <p:cNvSpPr/>
          <p:nvPr/>
        </p:nvSpPr>
        <p:spPr>
          <a:xfrm>
            <a:off x="7861022" y="3968860"/>
            <a:ext cx="2592660" cy="973138"/>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a:solidFill>
                  <a:srgbClr val="FFFFFF"/>
                </a:solidFill>
              </a:rPr>
              <a:t>situations</a:t>
            </a:r>
            <a:r>
              <a:rPr lang="fr-FR" sz="1996" b="1" cap="all" dirty="0">
                <a:solidFill>
                  <a:srgbClr val="000000"/>
                </a:solidFill>
              </a:rPr>
              <a:t> </a:t>
            </a:r>
            <a:r>
              <a:rPr lang="fr-FR" sz="1996" b="1" cap="all" dirty="0">
                <a:solidFill>
                  <a:srgbClr val="FFFFFF"/>
                </a:solidFill>
              </a:rPr>
              <a:t>langagières</a:t>
            </a:r>
          </a:p>
        </p:txBody>
      </p:sp>
      <p:sp>
        <p:nvSpPr>
          <p:cNvPr id="8" name="Rectangle à coins arrondis 7"/>
          <p:cNvSpPr/>
          <p:nvPr/>
        </p:nvSpPr>
        <p:spPr>
          <a:xfrm>
            <a:off x="6203601" y="5550395"/>
            <a:ext cx="2520545" cy="880409"/>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dirty="0">
                <a:solidFill>
                  <a:srgbClr val="FFFFFF"/>
                </a:solidFill>
              </a:rPr>
              <a:t>LECTURE</a:t>
            </a:r>
            <a:endParaRPr lang="fr-FR" sz="1996" b="1" cap="all" dirty="0">
              <a:solidFill>
                <a:srgbClr val="FFFFFF"/>
              </a:solidFill>
            </a:endParaRPr>
          </a:p>
        </p:txBody>
      </p:sp>
      <p:sp>
        <p:nvSpPr>
          <p:cNvPr id="9" name="Rectangle à coins arrondis 8"/>
          <p:cNvSpPr/>
          <p:nvPr/>
        </p:nvSpPr>
        <p:spPr>
          <a:xfrm>
            <a:off x="2960432" y="5459418"/>
            <a:ext cx="2450623" cy="778530"/>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affectiF</a:t>
            </a:r>
            <a:endParaRPr lang="fr-FR" sz="1996" b="1" cap="all" dirty="0">
              <a:solidFill>
                <a:srgbClr val="FFFFFF"/>
              </a:solidFill>
            </a:endParaRPr>
          </a:p>
        </p:txBody>
      </p:sp>
      <p:sp>
        <p:nvSpPr>
          <p:cNvPr id="11" name="Rectangle à coins arrondis 10"/>
          <p:cNvSpPr/>
          <p:nvPr/>
        </p:nvSpPr>
        <p:spPr>
          <a:xfrm>
            <a:off x="1953783" y="2571485"/>
            <a:ext cx="2733038" cy="790575"/>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graphomoteur</a:t>
            </a:r>
            <a:endParaRPr lang="fr-FR" sz="1996" b="1" cap="all" dirty="0">
              <a:solidFill>
                <a:srgbClr val="FFFFFF"/>
              </a:solidFill>
            </a:endParaRPr>
          </a:p>
        </p:txBody>
      </p:sp>
      <p:sp>
        <p:nvSpPr>
          <p:cNvPr id="13" name="Rectangle à coins arrondis 12"/>
          <p:cNvSpPr/>
          <p:nvPr/>
        </p:nvSpPr>
        <p:spPr>
          <a:xfrm>
            <a:off x="2167650" y="3969838"/>
            <a:ext cx="2162402" cy="896391"/>
          </a:xfrm>
          <a:prstGeom prst="round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lIns="88594" tIns="44300" rIns="88594" bIns="44300" anchor="ctr"/>
          <a:lstStyle/>
          <a:p>
            <a:pPr algn="ctr" defTabSz="798155">
              <a:defRPr/>
            </a:pPr>
            <a:r>
              <a:rPr lang="fr-FR" sz="1996" b="1" cap="all" dirty="0">
                <a:solidFill>
                  <a:srgbClr val="FFFFFF"/>
                </a:solidFill>
              </a:rPr>
              <a:t>supports et outils</a:t>
            </a:r>
            <a:endParaRPr lang="fr-FR" sz="1996" cap="all" dirty="0">
              <a:solidFill>
                <a:srgbClr val="FFFFFF"/>
              </a:solidFill>
            </a:endParaRPr>
          </a:p>
        </p:txBody>
      </p:sp>
      <p:cxnSp>
        <p:nvCxnSpPr>
          <p:cNvPr id="15" name="Connecteur droit 14"/>
          <p:cNvCxnSpPr>
            <a:cxnSpLocks/>
          </p:cNvCxnSpPr>
          <p:nvPr/>
        </p:nvCxnSpPr>
        <p:spPr>
          <a:xfrm>
            <a:off x="6024556" y="2557573"/>
            <a:ext cx="0" cy="799995"/>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p:cNvCxnSpPr>
            <a:cxnSpLocks/>
            <a:endCxn id="6" idx="1"/>
          </p:cNvCxnSpPr>
          <p:nvPr/>
        </p:nvCxnSpPr>
        <p:spPr>
          <a:xfrm flipV="1">
            <a:off x="6860023" y="2924100"/>
            <a:ext cx="1181197" cy="688959"/>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p:cNvCxnSpPr>
            <a:cxnSpLocks/>
          </p:cNvCxnSpPr>
          <p:nvPr/>
        </p:nvCxnSpPr>
        <p:spPr>
          <a:xfrm>
            <a:off x="6860023" y="4144384"/>
            <a:ext cx="1000998" cy="308774"/>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p:cNvCxnSpPr>
            <a:cxnSpLocks/>
            <a:endCxn id="8" idx="0"/>
          </p:cNvCxnSpPr>
          <p:nvPr/>
        </p:nvCxnSpPr>
        <p:spPr>
          <a:xfrm>
            <a:off x="6555550" y="4573524"/>
            <a:ext cx="908326" cy="976874"/>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p:cNvCxnSpPr>
            <a:cxnSpLocks/>
            <a:endCxn id="9" idx="0"/>
          </p:cNvCxnSpPr>
          <p:nvPr/>
        </p:nvCxnSpPr>
        <p:spPr>
          <a:xfrm flipH="1">
            <a:off x="4185744" y="4581635"/>
            <a:ext cx="1360345" cy="877782"/>
          </a:xfrm>
          <a:prstGeom prst="line">
            <a:avLst/>
          </a:prstGeom>
        </p:spPr>
        <p:style>
          <a:lnRef idx="1">
            <a:schemeClr val="dk1"/>
          </a:lnRef>
          <a:fillRef idx="0">
            <a:schemeClr val="dk1"/>
          </a:fillRef>
          <a:effectRef idx="0">
            <a:schemeClr val="dk1"/>
          </a:effectRef>
          <a:fontRef idx="minor">
            <a:schemeClr val="tx1"/>
          </a:fontRef>
        </p:style>
      </p:cxnSp>
      <p:cxnSp>
        <p:nvCxnSpPr>
          <p:cNvPr id="26" name="Connecteur droit 25"/>
          <p:cNvCxnSpPr>
            <a:cxnSpLocks/>
            <a:stCxn id="13" idx="3"/>
          </p:cNvCxnSpPr>
          <p:nvPr/>
        </p:nvCxnSpPr>
        <p:spPr>
          <a:xfrm flipV="1">
            <a:off x="4330053" y="4090987"/>
            <a:ext cx="1009460" cy="326954"/>
          </a:xfrm>
          <a:prstGeom prst="line">
            <a:avLst/>
          </a:prstGeom>
        </p:spPr>
        <p:style>
          <a:lnRef idx="1">
            <a:schemeClr val="dk1"/>
          </a:lnRef>
          <a:fillRef idx="0">
            <a:schemeClr val="dk1"/>
          </a:fillRef>
          <a:effectRef idx="0">
            <a:schemeClr val="dk1"/>
          </a:effectRef>
          <a:fontRef idx="minor">
            <a:schemeClr val="tx1"/>
          </a:fontRef>
        </p:style>
      </p:cxnSp>
      <p:cxnSp>
        <p:nvCxnSpPr>
          <p:cNvPr id="28" name="Connecteur droit 27"/>
          <p:cNvCxnSpPr>
            <a:cxnSpLocks/>
            <a:stCxn id="11" idx="3"/>
          </p:cNvCxnSpPr>
          <p:nvPr/>
        </p:nvCxnSpPr>
        <p:spPr>
          <a:xfrm>
            <a:off x="4686821" y="2966586"/>
            <a:ext cx="645340" cy="562244"/>
          </a:xfrm>
          <a:prstGeom prst="line">
            <a:avLst/>
          </a:prstGeom>
        </p:spPr>
        <p:style>
          <a:lnRef idx="1">
            <a:schemeClr val="dk1"/>
          </a:lnRef>
          <a:fillRef idx="0">
            <a:schemeClr val="dk1"/>
          </a:fillRef>
          <a:effectRef idx="0">
            <a:schemeClr val="dk1"/>
          </a:effectRef>
          <a:fontRef idx="minor">
            <a:schemeClr val="tx1"/>
          </a:fontRef>
        </p:style>
      </p:cxnSp>
      <p:sp>
        <p:nvSpPr>
          <p:cNvPr id="12310" name="ZoneTexte 28"/>
          <p:cNvSpPr txBox="1">
            <a:spLocks noChangeArrowheads="1"/>
          </p:cNvSpPr>
          <p:nvPr/>
        </p:nvSpPr>
        <p:spPr bwMode="auto">
          <a:xfrm>
            <a:off x="4295587" y="6597858"/>
            <a:ext cx="4177152" cy="27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94" tIns="44300" rIns="88594" bIns="4430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798155"/>
            <a:r>
              <a:rPr lang="fr-FR" altLang="fr-FR" sz="1179" b="1" dirty="0">
                <a:solidFill>
                  <a:srgbClr val="000000"/>
                </a:solidFill>
              </a:rPr>
              <a:t>Bernadette </a:t>
            </a:r>
            <a:r>
              <a:rPr lang="fr-FR" altLang="fr-FR" sz="1179" b="1" dirty="0" err="1">
                <a:solidFill>
                  <a:srgbClr val="000000"/>
                </a:solidFill>
              </a:rPr>
              <a:t>Kervyn</a:t>
            </a:r>
            <a:r>
              <a:rPr lang="fr-FR" altLang="fr-FR" sz="1179" b="1" dirty="0">
                <a:solidFill>
                  <a:srgbClr val="000000"/>
                </a:solidFill>
              </a:rPr>
              <a:t> – Université de Bordeaux </a:t>
            </a:r>
          </a:p>
        </p:txBody>
      </p:sp>
      <p:sp>
        <p:nvSpPr>
          <p:cNvPr id="21" name="ZoneTexte 20">
            <a:extLst>
              <a:ext uri="{FF2B5EF4-FFF2-40B4-BE49-F238E27FC236}">
                <a16:creationId xmlns:a16="http://schemas.microsoft.com/office/drawing/2014/main" id="{FF61D248-D951-4FA9-B6A2-D52192AC6766}"/>
              </a:ext>
            </a:extLst>
          </p:cNvPr>
          <p:cNvSpPr txBox="1"/>
          <p:nvPr/>
        </p:nvSpPr>
        <p:spPr>
          <a:xfrm>
            <a:off x="2067832" y="135341"/>
            <a:ext cx="8200021" cy="1199149"/>
          </a:xfrm>
          <a:prstGeom prst="rect">
            <a:avLst/>
          </a:prstGeom>
          <a:noFill/>
          <a:ln w="28575">
            <a:solidFill>
              <a:schemeClr val="accent1"/>
            </a:solidFill>
          </a:ln>
        </p:spPr>
        <p:txBody>
          <a:bodyPr wrap="square" lIns="81373" tIns="40691" rIns="81373" bIns="40691" rtlCol="0">
            <a:spAutoFit/>
          </a:bodyPr>
          <a:lstStyle/>
          <a:p>
            <a:pPr algn="ctr" defTabSz="798155"/>
            <a:r>
              <a:rPr lang="fr-FR" sz="3629" b="1" cap="all" dirty="0">
                <a:solidFill>
                  <a:srgbClr val="0070C0"/>
                </a:solidFill>
                <a:latin typeface="Garamond"/>
              </a:rPr>
              <a:t>1. é</a:t>
            </a:r>
            <a:r>
              <a:rPr lang="fr-FR" sz="3629" b="1" dirty="0">
                <a:solidFill>
                  <a:srgbClr val="0070C0"/>
                </a:solidFill>
                <a:latin typeface="Garamond"/>
              </a:rPr>
              <a:t>crire, c’est mettre en œuvre de nombreuses dimensions en interaction</a:t>
            </a:r>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10</a:t>
            </a:fld>
            <a:endParaRPr lang="fr-FR"/>
          </a:p>
        </p:txBody>
      </p:sp>
    </p:spTree>
    <p:extLst>
      <p:ext uri="{BB962C8B-B14F-4D97-AF65-F5344CB8AC3E}">
        <p14:creationId xmlns:p14="http://schemas.microsoft.com/office/powerpoint/2010/main" val="3367163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054211" y="1730570"/>
            <a:ext cx="2664900" cy="8572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a:solidFill>
                  <a:srgbClr val="FFFFFF"/>
                </a:solidFill>
              </a:rPr>
              <a:t>linguistique</a:t>
            </a:r>
          </a:p>
        </p:txBody>
      </p:sp>
      <p:sp>
        <p:nvSpPr>
          <p:cNvPr id="9" name="Rectangle à coins arrondis 8"/>
          <p:cNvSpPr/>
          <p:nvPr/>
        </p:nvSpPr>
        <p:spPr>
          <a:xfrm>
            <a:off x="2031430" y="5911325"/>
            <a:ext cx="2560280" cy="71856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affectiF</a:t>
            </a:r>
            <a:endParaRPr lang="fr-FR" sz="1996" b="1" cap="all" dirty="0">
              <a:solidFill>
                <a:srgbClr val="FFFFFF"/>
              </a:solidFill>
            </a:endParaRPr>
          </a:p>
        </p:txBody>
      </p:sp>
      <p:sp>
        <p:nvSpPr>
          <p:cNvPr id="11" name="Rectangle à coins arrondis 10"/>
          <p:cNvSpPr/>
          <p:nvPr/>
        </p:nvSpPr>
        <p:spPr>
          <a:xfrm>
            <a:off x="1945054" y="3008867"/>
            <a:ext cx="2733038" cy="790575"/>
          </a:xfrm>
          <a:prstGeom prst="round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graphomoteur</a:t>
            </a:r>
            <a:endParaRPr lang="fr-FR" sz="1996" b="1" cap="all" dirty="0">
              <a:solidFill>
                <a:srgbClr val="FFFFFF"/>
              </a:solidFill>
            </a:endParaRPr>
          </a:p>
        </p:txBody>
      </p:sp>
      <p:sp>
        <p:nvSpPr>
          <p:cNvPr id="13" name="Rectangle à coins arrondis 12"/>
          <p:cNvSpPr/>
          <p:nvPr/>
        </p:nvSpPr>
        <p:spPr>
          <a:xfrm>
            <a:off x="2022013" y="4278218"/>
            <a:ext cx="2618990" cy="941810"/>
          </a:xfrm>
          <a:prstGeom prst="roundRect">
            <a:avLst/>
          </a:prstGeom>
          <a:gradFill flip="none" rotWithShape="1">
            <a:gsLst>
              <a:gs pos="0">
                <a:schemeClr val="accent3">
                  <a:lumMod val="85000"/>
                  <a:shade val="30000"/>
                  <a:satMod val="115000"/>
                </a:schemeClr>
              </a:gs>
              <a:gs pos="50000">
                <a:schemeClr val="accent3">
                  <a:lumMod val="85000"/>
                  <a:shade val="67500"/>
                  <a:satMod val="115000"/>
                </a:schemeClr>
              </a:gs>
              <a:gs pos="100000">
                <a:schemeClr val="accent3">
                  <a:lumMod val="85000"/>
                  <a:shade val="100000"/>
                  <a:satMod val="115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lIns="88594" tIns="44300" rIns="88594" bIns="44300" anchor="ctr"/>
          <a:lstStyle/>
          <a:p>
            <a:pPr algn="ctr" defTabSz="798155">
              <a:defRPr/>
            </a:pPr>
            <a:r>
              <a:rPr lang="fr-FR" sz="1996" b="1" cap="all" dirty="0">
                <a:solidFill>
                  <a:srgbClr val="FFFFFF"/>
                </a:solidFill>
              </a:rPr>
              <a:t>supports et outils</a:t>
            </a:r>
            <a:endParaRPr lang="fr-FR" sz="1996" cap="all" dirty="0">
              <a:solidFill>
                <a:srgbClr val="FFFFFF"/>
              </a:solidFill>
            </a:endParaRPr>
          </a:p>
        </p:txBody>
      </p:sp>
      <p:sp>
        <p:nvSpPr>
          <p:cNvPr id="21" name="ZoneTexte 20">
            <a:extLst>
              <a:ext uri="{FF2B5EF4-FFF2-40B4-BE49-F238E27FC236}">
                <a16:creationId xmlns:a16="http://schemas.microsoft.com/office/drawing/2014/main" id="{FF61D248-D951-4FA9-B6A2-D52192AC6766}"/>
              </a:ext>
            </a:extLst>
          </p:cNvPr>
          <p:cNvSpPr txBox="1"/>
          <p:nvPr/>
        </p:nvSpPr>
        <p:spPr>
          <a:xfrm>
            <a:off x="2067836" y="414546"/>
            <a:ext cx="8470225" cy="1087388"/>
          </a:xfrm>
          <a:prstGeom prst="rect">
            <a:avLst/>
          </a:prstGeom>
          <a:noFill/>
          <a:ln w="28575">
            <a:solidFill>
              <a:schemeClr val="accent1"/>
            </a:solidFill>
          </a:ln>
        </p:spPr>
        <p:txBody>
          <a:bodyPr wrap="square" lIns="81373" tIns="40691" rIns="81373" bIns="40691" rtlCol="0">
            <a:spAutoFit/>
          </a:bodyPr>
          <a:lstStyle/>
          <a:p>
            <a:pPr algn="ctr" defTabSz="798155"/>
            <a:r>
              <a:rPr lang="fr-FR" sz="2903" dirty="0">
                <a:solidFill>
                  <a:srgbClr val="0070C0"/>
                </a:solidFill>
              </a:rPr>
              <a:t>Quelques exemples pour chaque dimension</a:t>
            </a:r>
          </a:p>
          <a:p>
            <a:pPr algn="ctr" defTabSz="798155"/>
            <a:endParaRPr lang="fr-FR" sz="3629" b="1" dirty="0">
              <a:solidFill>
                <a:srgbClr val="0070C0"/>
              </a:solidFill>
              <a:latin typeface="Garamond"/>
            </a:endParaRPr>
          </a:p>
        </p:txBody>
      </p:sp>
      <p:sp>
        <p:nvSpPr>
          <p:cNvPr id="4" name="ZoneTexte 3"/>
          <p:cNvSpPr txBox="1"/>
          <p:nvPr/>
        </p:nvSpPr>
        <p:spPr>
          <a:xfrm>
            <a:off x="4985488" y="2859687"/>
            <a:ext cx="5282367" cy="1032245"/>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sz="1542" dirty="0">
                <a:solidFill>
                  <a:srgbClr val="000000"/>
                </a:solidFill>
              </a:rPr>
              <a:t>Poids  très important du geste d’écriture au début de l’apprentissage</a:t>
            </a:r>
          </a:p>
          <a:p>
            <a:pPr marL="256929" indent="-256929">
              <a:buFont typeface="Arial" panose="020B0604020202020204" pitchFamily="34" charset="0"/>
              <a:buChar char="•"/>
            </a:pPr>
            <a:r>
              <a:rPr lang="fr-FR" sz="1542" dirty="0">
                <a:solidFill>
                  <a:srgbClr val="000000"/>
                </a:solidFill>
              </a:rPr>
              <a:t>Rôle de la position du scripteur et de ses outils, de la tenue de l’outil, de la pression </a:t>
            </a:r>
          </a:p>
        </p:txBody>
      </p:sp>
      <p:sp>
        <p:nvSpPr>
          <p:cNvPr id="6" name="ZoneTexte 5"/>
          <p:cNvSpPr txBox="1"/>
          <p:nvPr/>
        </p:nvSpPr>
        <p:spPr>
          <a:xfrm>
            <a:off x="5050814" y="4278301"/>
            <a:ext cx="5487245" cy="1032245"/>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sz="1542" dirty="0">
                <a:solidFill>
                  <a:srgbClr val="000000"/>
                </a:solidFill>
              </a:rPr>
              <a:t>Influence de l’écran, du clavier, de la taille et de l’orientation du support, du lignage, de l’outil scripteur (« Les outils nous </a:t>
            </a:r>
            <a:r>
              <a:rPr lang="fr-FR" sz="1542" dirty="0" err="1">
                <a:solidFill>
                  <a:srgbClr val="000000"/>
                </a:solidFill>
              </a:rPr>
              <a:t>scripturalisent</a:t>
            </a:r>
            <a:r>
              <a:rPr lang="fr-FR" sz="1542" dirty="0">
                <a:solidFill>
                  <a:srgbClr val="000000"/>
                </a:solidFill>
              </a:rPr>
              <a:t> »)</a:t>
            </a:r>
          </a:p>
          <a:p>
            <a:pPr marL="256929" indent="-256929">
              <a:buFont typeface="Arial" panose="020B0604020202020204" pitchFamily="34" charset="0"/>
              <a:buChar char="•"/>
            </a:pPr>
            <a:r>
              <a:rPr lang="fr-FR" sz="1542" dirty="0">
                <a:solidFill>
                  <a:srgbClr val="000000"/>
                </a:solidFill>
              </a:rPr>
              <a:t>Importance des outils –aides (répertoires, frise alphabétique…)</a:t>
            </a:r>
          </a:p>
        </p:txBody>
      </p:sp>
      <p:sp>
        <p:nvSpPr>
          <p:cNvPr id="8" name="ZoneTexte 7"/>
          <p:cNvSpPr txBox="1"/>
          <p:nvPr/>
        </p:nvSpPr>
        <p:spPr>
          <a:xfrm>
            <a:off x="5050816" y="5785834"/>
            <a:ext cx="5411622" cy="794937"/>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sz="1542" dirty="0">
                <a:solidFill>
                  <a:srgbClr val="000000"/>
                </a:solidFill>
              </a:rPr>
              <a:t>goût pour l’écriture</a:t>
            </a:r>
          </a:p>
          <a:p>
            <a:pPr marL="256929" indent="-256929">
              <a:buFont typeface="Arial" panose="020B0604020202020204" pitchFamily="34" charset="0"/>
              <a:buChar char="•"/>
            </a:pPr>
            <a:r>
              <a:rPr lang="fr-FR" sz="1542" dirty="0">
                <a:solidFill>
                  <a:srgbClr val="000000"/>
                </a:solidFill>
              </a:rPr>
              <a:t>Implication dans l’écriture du sujet scripteur </a:t>
            </a:r>
          </a:p>
          <a:p>
            <a:pPr marL="256929" indent="-256929">
              <a:buFont typeface="Arial" panose="020B0604020202020204" pitchFamily="34" charset="0"/>
              <a:buChar char="•"/>
            </a:pPr>
            <a:r>
              <a:rPr lang="fr-FR" sz="1542" dirty="0">
                <a:solidFill>
                  <a:srgbClr val="000000"/>
                </a:solidFill>
              </a:rPr>
              <a:t>rapport à l’écriture</a:t>
            </a:r>
          </a:p>
        </p:txBody>
      </p:sp>
      <p:sp>
        <p:nvSpPr>
          <p:cNvPr id="10" name="ZoneTexte 9"/>
          <p:cNvSpPr txBox="1"/>
          <p:nvPr/>
        </p:nvSpPr>
        <p:spPr>
          <a:xfrm>
            <a:off x="4993572" y="1614820"/>
            <a:ext cx="5544486" cy="794937"/>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sz="1542" dirty="0">
                <a:solidFill>
                  <a:srgbClr val="000000"/>
                </a:solidFill>
              </a:rPr>
              <a:t>Encodage phonographique et orthographique, découpage en mots, en phrases en paragraphes, construction syntaxique, choix lexicaux,  ponctuation, concordance des temps…</a:t>
            </a:r>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11</a:t>
            </a:fld>
            <a:endParaRPr lang="fr-FR"/>
          </a:p>
        </p:txBody>
      </p:sp>
    </p:spTree>
    <p:extLst>
      <p:ext uri="{BB962C8B-B14F-4D97-AF65-F5344CB8AC3E}">
        <p14:creationId xmlns:p14="http://schemas.microsoft.com/office/powerpoint/2010/main" val="202616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2183786" y="4876127"/>
            <a:ext cx="2519363" cy="1140669"/>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1">
            <a:schemeClr val="accent6"/>
          </a:lnRef>
          <a:fillRef idx="3">
            <a:schemeClr val="accent6"/>
          </a:fillRef>
          <a:effectRef idx="2">
            <a:schemeClr val="accent6"/>
          </a:effectRef>
          <a:fontRef idx="minor">
            <a:schemeClr val="lt1"/>
          </a:fontRef>
        </p:style>
        <p:txBody>
          <a:bodyPr lIns="88594" tIns="44300" rIns="88594" bIns="44300" anchor="ctr"/>
          <a:lstStyle/>
          <a:p>
            <a:pPr algn="ctr" defTabSz="798155">
              <a:defRPr/>
            </a:pPr>
            <a:r>
              <a:rPr lang="fr-FR" sz="1996" b="1" cap="all" dirty="0" err="1">
                <a:solidFill>
                  <a:srgbClr val="FFFFFF"/>
                </a:solidFill>
              </a:rPr>
              <a:t>cognitiF</a:t>
            </a:r>
            <a:endParaRPr lang="fr-FR" sz="1996" b="1" cap="all" dirty="0">
              <a:solidFill>
                <a:srgbClr val="FFFFFF"/>
              </a:solidFill>
            </a:endParaRPr>
          </a:p>
        </p:txBody>
      </p:sp>
      <p:sp>
        <p:nvSpPr>
          <p:cNvPr id="7" name="Rectangle à coins arrondis 6"/>
          <p:cNvSpPr/>
          <p:nvPr/>
        </p:nvSpPr>
        <p:spPr>
          <a:xfrm>
            <a:off x="2221707" y="3462119"/>
            <a:ext cx="2481442" cy="1105933"/>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cap="all" dirty="0">
                <a:solidFill>
                  <a:srgbClr val="FFFFFF"/>
                </a:solidFill>
              </a:rPr>
              <a:t>situations</a:t>
            </a:r>
            <a:r>
              <a:rPr lang="fr-FR" sz="1996" b="1" cap="all" dirty="0">
                <a:solidFill>
                  <a:srgbClr val="000000"/>
                </a:solidFill>
              </a:rPr>
              <a:t> </a:t>
            </a:r>
            <a:r>
              <a:rPr lang="fr-FR" sz="1996" b="1" cap="all" dirty="0">
                <a:solidFill>
                  <a:srgbClr val="FFFFFF"/>
                </a:solidFill>
              </a:rPr>
              <a:t>langagières</a:t>
            </a:r>
          </a:p>
        </p:txBody>
      </p:sp>
      <p:sp>
        <p:nvSpPr>
          <p:cNvPr id="8" name="Rectangle à coins arrondis 7"/>
          <p:cNvSpPr/>
          <p:nvPr/>
        </p:nvSpPr>
        <p:spPr>
          <a:xfrm>
            <a:off x="2183786" y="1757009"/>
            <a:ext cx="2520545" cy="1110945"/>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0">
            <a:schemeClr val="accent6"/>
          </a:lnRef>
          <a:fillRef idx="3">
            <a:schemeClr val="accent6"/>
          </a:fillRef>
          <a:effectRef idx="3">
            <a:schemeClr val="accent6"/>
          </a:effectRef>
          <a:fontRef idx="minor">
            <a:schemeClr val="lt1"/>
          </a:fontRef>
        </p:style>
        <p:txBody>
          <a:bodyPr lIns="88594" tIns="44300" rIns="88594" bIns="44300" anchor="ctr"/>
          <a:lstStyle/>
          <a:p>
            <a:pPr algn="ctr" defTabSz="798155">
              <a:defRPr/>
            </a:pPr>
            <a:r>
              <a:rPr lang="fr-FR" sz="1996" b="1" dirty="0">
                <a:solidFill>
                  <a:srgbClr val="FFFFFF"/>
                </a:solidFill>
              </a:rPr>
              <a:t>LECTURE</a:t>
            </a:r>
            <a:endParaRPr lang="fr-FR" sz="1996" b="1" cap="all" dirty="0">
              <a:solidFill>
                <a:srgbClr val="FFFFFF"/>
              </a:solidFill>
            </a:endParaRPr>
          </a:p>
        </p:txBody>
      </p:sp>
      <p:sp>
        <p:nvSpPr>
          <p:cNvPr id="21" name="ZoneTexte 20">
            <a:extLst>
              <a:ext uri="{FF2B5EF4-FFF2-40B4-BE49-F238E27FC236}">
                <a16:creationId xmlns:a16="http://schemas.microsoft.com/office/drawing/2014/main" id="{FF61D248-D951-4FA9-B6A2-D52192AC6766}"/>
              </a:ext>
            </a:extLst>
          </p:cNvPr>
          <p:cNvSpPr txBox="1"/>
          <p:nvPr/>
        </p:nvSpPr>
        <p:spPr>
          <a:xfrm>
            <a:off x="2183786" y="135348"/>
            <a:ext cx="9185253" cy="1152000"/>
          </a:xfrm>
          <a:prstGeom prst="rect">
            <a:avLst/>
          </a:prstGeom>
          <a:noFill/>
          <a:ln w="28575">
            <a:solidFill>
              <a:schemeClr val="accent1"/>
            </a:solidFill>
          </a:ln>
        </p:spPr>
        <p:txBody>
          <a:bodyPr wrap="square" lIns="81373" tIns="40691" rIns="81373" bIns="40691" rtlCol="0">
            <a:spAutoFit/>
          </a:bodyPr>
          <a:lstStyle/>
          <a:p>
            <a:pPr algn="ctr" defTabSz="798155"/>
            <a:endParaRPr lang="fr-FR" sz="2903" dirty="0">
              <a:solidFill>
                <a:srgbClr val="666600"/>
              </a:solidFill>
            </a:endParaRPr>
          </a:p>
          <a:p>
            <a:pPr algn="ctr" defTabSz="798155"/>
            <a:r>
              <a:rPr lang="fr-FR" sz="2800" b="1" dirty="0">
                <a:solidFill>
                  <a:srgbClr val="0070C0"/>
                </a:solidFill>
              </a:rPr>
              <a:t>Quelques exemples pour chaque dimension</a:t>
            </a:r>
          </a:p>
          <a:p>
            <a:pPr algn="ctr" defTabSz="798155"/>
            <a:endParaRPr lang="fr-FR" sz="4445" b="1" dirty="0">
              <a:solidFill>
                <a:srgbClr val="999900"/>
              </a:solidFill>
              <a:latin typeface="Garamond"/>
            </a:endParaRPr>
          </a:p>
        </p:txBody>
      </p:sp>
      <p:sp>
        <p:nvSpPr>
          <p:cNvPr id="2" name="ZoneTexte 1"/>
          <p:cNvSpPr txBox="1"/>
          <p:nvPr/>
        </p:nvSpPr>
        <p:spPr>
          <a:xfrm>
            <a:off x="5442758" y="1757009"/>
            <a:ext cx="5095299" cy="914008"/>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dirty="0">
                <a:solidFill>
                  <a:srgbClr val="000000"/>
                </a:solidFill>
              </a:rPr>
              <a:t>Écrire demande de se lire, de se relire, d’être lu</a:t>
            </a:r>
          </a:p>
          <a:p>
            <a:pPr marL="256929" indent="-256929">
              <a:buFont typeface="Arial" panose="020B0604020202020204" pitchFamily="34" charset="0"/>
              <a:buChar char="•"/>
            </a:pPr>
            <a:r>
              <a:rPr lang="fr-FR" dirty="0">
                <a:solidFill>
                  <a:srgbClr val="000000"/>
                </a:solidFill>
              </a:rPr>
              <a:t>Interaction forte entre écriture et lecture (« les 2 faces d’1 même pièce »)</a:t>
            </a:r>
          </a:p>
        </p:txBody>
      </p:sp>
      <p:sp>
        <p:nvSpPr>
          <p:cNvPr id="3" name="ZoneTexte 2"/>
          <p:cNvSpPr txBox="1"/>
          <p:nvPr/>
        </p:nvSpPr>
        <p:spPr>
          <a:xfrm>
            <a:off x="5499174" y="4989458"/>
            <a:ext cx="4796887" cy="914008"/>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r>
              <a:rPr lang="fr-FR" sz="1633" dirty="0">
                <a:solidFill>
                  <a:srgbClr val="000000"/>
                </a:solidFill>
              </a:rPr>
              <a:t> </a:t>
            </a:r>
            <a:r>
              <a:rPr lang="fr-FR" dirty="0">
                <a:solidFill>
                  <a:srgbClr val="000000"/>
                </a:solidFill>
              </a:rPr>
              <a:t>Mémoire fortement mise à contribution</a:t>
            </a:r>
          </a:p>
          <a:p>
            <a:pPr marL="256929" indent="-256929">
              <a:buFont typeface="Arial" panose="020B0604020202020204" pitchFamily="34" charset="0"/>
              <a:buChar char="•"/>
            </a:pPr>
            <a:r>
              <a:rPr lang="fr-FR" dirty="0">
                <a:solidFill>
                  <a:srgbClr val="000000"/>
                </a:solidFill>
              </a:rPr>
              <a:t>Choix stratégiques à opérer</a:t>
            </a:r>
          </a:p>
          <a:p>
            <a:pPr marL="256929" indent="-256929">
              <a:buFont typeface="Arial" panose="020B0604020202020204" pitchFamily="34" charset="0"/>
              <a:buChar char="•"/>
            </a:pPr>
            <a:r>
              <a:rPr lang="fr-FR" dirty="0">
                <a:solidFill>
                  <a:srgbClr val="000000"/>
                </a:solidFill>
              </a:rPr>
              <a:t>Attention à des contraintes multiples</a:t>
            </a:r>
          </a:p>
        </p:txBody>
      </p:sp>
      <p:sp>
        <p:nvSpPr>
          <p:cNvPr id="4" name="ZoneTexte 3"/>
          <p:cNvSpPr txBox="1"/>
          <p:nvPr/>
        </p:nvSpPr>
        <p:spPr>
          <a:xfrm>
            <a:off x="5499177" y="3028411"/>
            <a:ext cx="5038881" cy="1705314"/>
          </a:xfrm>
          <a:prstGeom prst="rect">
            <a:avLst/>
          </a:prstGeom>
          <a:noFill/>
        </p:spPr>
        <p:txBody>
          <a:bodyPr wrap="square" lIns="82204" tIns="41104" rIns="82204" bIns="41104" rtlCol="0">
            <a:spAutoFit/>
          </a:bodyPr>
          <a:lstStyle/>
          <a:p>
            <a:pPr marL="256929" indent="-256929">
              <a:buFont typeface="Arial" panose="020B0604020202020204" pitchFamily="34" charset="0"/>
              <a:buChar char="•"/>
            </a:pPr>
            <a:endParaRPr lang="fr-FR" sz="1542" dirty="0">
              <a:solidFill>
                <a:srgbClr val="000000"/>
              </a:solidFill>
            </a:endParaRPr>
          </a:p>
          <a:p>
            <a:pPr marL="256929" indent="-256929">
              <a:buFont typeface="Arial" panose="020B0604020202020204" pitchFamily="34" charset="0"/>
              <a:buChar char="•"/>
            </a:pPr>
            <a:r>
              <a:rPr lang="fr-FR" dirty="0">
                <a:solidFill>
                  <a:srgbClr val="000000"/>
                </a:solidFill>
              </a:rPr>
              <a:t>Acte langagier </a:t>
            </a:r>
          </a:p>
          <a:p>
            <a:pPr marL="256929" indent="-256929">
              <a:buFont typeface="Arial" panose="020B0604020202020204" pitchFamily="34" charset="0"/>
              <a:buChar char="•"/>
            </a:pPr>
            <a:r>
              <a:rPr lang="fr-FR" dirty="0">
                <a:solidFill>
                  <a:srgbClr val="000000"/>
                </a:solidFill>
              </a:rPr>
              <a:t>Fonctions diverses attribuées à l’écriture et qui l’orientent </a:t>
            </a:r>
          </a:p>
          <a:p>
            <a:pPr marL="256929" indent="-256929">
              <a:buFont typeface="Arial" panose="020B0604020202020204" pitchFamily="34" charset="0"/>
              <a:buChar char="•"/>
            </a:pPr>
            <a:r>
              <a:rPr lang="fr-FR" dirty="0">
                <a:solidFill>
                  <a:srgbClr val="000000"/>
                </a:solidFill>
              </a:rPr>
              <a:t>Destinataire(s) très souvent absent(s)</a:t>
            </a:r>
          </a:p>
          <a:p>
            <a:pPr marL="256929" indent="-256929">
              <a:buFont typeface="Arial" panose="020B0604020202020204" pitchFamily="34" charset="0"/>
              <a:buChar char="•"/>
            </a:pPr>
            <a:r>
              <a:rPr lang="fr-FR" dirty="0">
                <a:solidFill>
                  <a:srgbClr val="000000"/>
                </a:solidFill>
              </a:rPr>
              <a:t>Interactions orales accompagnant l’écriture</a:t>
            </a:r>
          </a:p>
        </p:txBody>
      </p:sp>
      <p:sp>
        <p:nvSpPr>
          <p:cNvPr id="5" name="Espace réservé du numéro de diapositive 4"/>
          <p:cNvSpPr>
            <a:spLocks noGrp="1"/>
          </p:cNvSpPr>
          <p:nvPr>
            <p:ph type="sldNum" sz="quarter" idx="12"/>
          </p:nvPr>
        </p:nvSpPr>
        <p:spPr/>
        <p:txBody>
          <a:bodyPr/>
          <a:lstStyle/>
          <a:p>
            <a:fld id="{0C87D0A1-FEBA-4F98-A511-3418EEFDB462}" type="slidenum">
              <a:rPr lang="fr-FR" smtClean="0"/>
              <a:pPr/>
              <a:t>12</a:t>
            </a:fld>
            <a:endParaRPr lang="fr-FR"/>
          </a:p>
        </p:txBody>
      </p:sp>
    </p:spTree>
    <p:extLst>
      <p:ext uri="{BB962C8B-B14F-4D97-AF65-F5344CB8AC3E}">
        <p14:creationId xmlns:p14="http://schemas.microsoft.com/office/powerpoint/2010/main" val="375998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2650" y="7"/>
            <a:ext cx="7886700" cy="944873"/>
          </a:xfrm>
          <a:ln w="28575">
            <a:solidFill>
              <a:srgbClr val="00B0F0"/>
            </a:solidFill>
          </a:ln>
        </p:spPr>
        <p:txBody>
          <a:bodyPr>
            <a:normAutofit/>
          </a:bodyPr>
          <a:lstStyle/>
          <a:p>
            <a:r>
              <a:rPr lang="fr-FR" sz="2800" b="1" dirty="0">
                <a:solidFill>
                  <a:srgbClr val="0070C0"/>
                </a:solidFill>
              </a:rPr>
              <a:t>Leviers majeurs pour rendre la complexité abordable </a:t>
            </a:r>
          </a:p>
        </p:txBody>
      </p:sp>
      <p:sp>
        <p:nvSpPr>
          <p:cNvPr id="3" name="Espace réservé du contenu 2"/>
          <p:cNvSpPr>
            <a:spLocks noGrp="1"/>
          </p:cNvSpPr>
          <p:nvPr>
            <p:ph idx="1"/>
          </p:nvPr>
        </p:nvSpPr>
        <p:spPr>
          <a:xfrm>
            <a:off x="2152650" y="1325565"/>
            <a:ext cx="7886700" cy="5719182"/>
          </a:xfrm>
        </p:spPr>
        <p:txBody>
          <a:bodyPr>
            <a:normAutofit fontScale="70000" lnSpcReduction="20000"/>
          </a:bodyPr>
          <a:lstStyle/>
          <a:p>
            <a:r>
              <a:rPr lang="fr-FR" b="1" dirty="0"/>
              <a:t>Choix des situations d’écriture  (par exemple encodage de mots et de phrases, dictée à l’adulte)</a:t>
            </a:r>
          </a:p>
          <a:p>
            <a:r>
              <a:rPr lang="fr-FR" b="1" dirty="0">
                <a:solidFill>
                  <a:srgbClr val="0070C0"/>
                </a:solidFill>
              </a:rPr>
              <a:t>Choix d’objectifs prioritaires </a:t>
            </a:r>
          </a:p>
          <a:p>
            <a:r>
              <a:rPr lang="fr-FR" b="1" dirty="0"/>
              <a:t>Préparation de l’écriture avec les élèves (levier développé dans la suite du module)</a:t>
            </a:r>
          </a:p>
          <a:p>
            <a:r>
              <a:rPr lang="fr-FR" b="1" dirty="0">
                <a:solidFill>
                  <a:srgbClr val="0070C0"/>
                </a:solidFill>
              </a:rPr>
              <a:t>Appui sur les compétences à l’oral et sur la progression en lecture</a:t>
            </a:r>
          </a:p>
          <a:p>
            <a:r>
              <a:rPr lang="fr-FR" b="1" dirty="0"/>
              <a:t>Prise en compte de la matérialité de l’écriture : ardoise, feuille blanche, cahier </a:t>
            </a:r>
            <a:r>
              <a:rPr lang="fr-FR" b="1" dirty="0" err="1"/>
              <a:t>seyes</a:t>
            </a:r>
            <a:r>
              <a:rPr lang="fr-FR" b="1" dirty="0"/>
              <a:t>, crayon à papier, case ou trait symbolisant les mots, codage des syllabes, des lettres muettes</a:t>
            </a:r>
          </a:p>
          <a:p>
            <a:r>
              <a:rPr lang="fr-FR" b="1" dirty="0">
                <a:solidFill>
                  <a:srgbClr val="0070C0"/>
                </a:solidFill>
              </a:rPr>
              <a:t>Construction d’outils ressources et enseignement de leur utilisation : frises alphabétiques, boite à mots, répertoires, affichages et illustrations des correspondances graphophonétiques, affichage des mots outils, de productions antérieures</a:t>
            </a:r>
          </a:p>
          <a:p>
            <a:r>
              <a:rPr lang="fr-FR" b="1" dirty="0"/>
              <a:t>Accompagnement différencié pendant l’écriture (validation, explicitation d’une procédure, feedback, prise en charge partielle)</a:t>
            </a:r>
          </a:p>
          <a:p>
            <a:r>
              <a:rPr lang="fr-FR" b="1" dirty="0">
                <a:solidFill>
                  <a:srgbClr val="0070C0"/>
                </a:solidFill>
              </a:rPr>
              <a:t>Retours sur les écrits produits (lecture par un pair ou par l’enseignant, correction collective au tableau, explicitation de la norme, rappel des critères et procédures de réussite)</a:t>
            </a:r>
          </a:p>
          <a:p>
            <a:r>
              <a:rPr lang="fr-FR" b="1" dirty="0"/>
              <a:t>Fréquence et ritualisation des situations mises en œuvre </a:t>
            </a:r>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13</a:t>
            </a:fld>
            <a:endParaRPr lang="fr-FR"/>
          </a:p>
        </p:txBody>
      </p:sp>
    </p:spTree>
    <p:extLst>
      <p:ext uri="{BB962C8B-B14F-4D97-AF65-F5344CB8AC3E}">
        <p14:creationId xmlns:p14="http://schemas.microsoft.com/office/powerpoint/2010/main" val="121433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1523542" y="221277"/>
            <a:ext cx="8230465" cy="770852"/>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fr-FR" sz="4899" b="1" dirty="0">
                <a:solidFill>
                  <a:srgbClr val="FF0000"/>
                </a:solidFill>
              </a:rPr>
              <a:t> </a:t>
            </a:r>
            <a:endParaRPr lang="fr-FR" sz="3992" b="1" i="1" dirty="0">
              <a:latin typeface="Gentium Book Basic" pitchFamily="18"/>
            </a:endParaRPr>
          </a:p>
        </p:txBody>
      </p:sp>
      <p:sp>
        <p:nvSpPr>
          <p:cNvPr id="3" name="Sous-titre 2"/>
          <p:cNvSpPr txBox="1">
            <a:spLocks noGrp="1"/>
          </p:cNvSpPr>
          <p:nvPr>
            <p:ph type="subTitle" idx="4294967295"/>
          </p:nvPr>
        </p:nvSpPr>
        <p:spPr>
          <a:xfrm>
            <a:off x="1884045" y="92395"/>
            <a:ext cx="8489241" cy="1799467"/>
          </a:xfrm>
          <a:ln w="28575">
            <a:solidFill>
              <a:srgbClr val="00B0F0"/>
            </a:solidFill>
          </a:ln>
        </p:spPr>
        <p:txBody>
          <a:bodyPr wrap="square"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241829" lvl="1" indent="0">
              <a:buNone/>
            </a:pPr>
            <a:r>
              <a:rPr lang="fr-FR" sz="2000" dirty="0">
                <a:latin typeface="Gentium Book Basic" pitchFamily="18"/>
              </a:rPr>
              <a:t>Levier1</a:t>
            </a:r>
            <a:r>
              <a:rPr lang="fr-FR" dirty="0">
                <a:latin typeface="Gentium Book Basic" pitchFamily="18"/>
              </a:rPr>
              <a:t>	</a:t>
            </a:r>
            <a:r>
              <a:rPr lang="fr-FR" sz="1800" b="1" i="1" dirty="0"/>
              <a:t>Choix des situations d’écriture  (par exemple encodage de mots et de phrases, dictée à l’adulte)</a:t>
            </a:r>
          </a:p>
          <a:p>
            <a:pPr marL="241829" lvl="1" indent="0">
              <a:buNone/>
            </a:pPr>
            <a:r>
              <a:rPr lang="fr-FR" sz="1800" u="sng" dirty="0"/>
              <a:t>SITUATION CHOISIE </a:t>
            </a:r>
          </a:p>
          <a:p>
            <a:pPr marL="241829" lvl="1" indent="0">
              <a:buNone/>
            </a:pPr>
            <a:r>
              <a:rPr lang="fr-FR" sz="1800" b="1" dirty="0">
                <a:solidFill>
                  <a:srgbClr val="0070C0"/>
                </a:solidFill>
                <a:latin typeface="Calibri" panose="020F0502020204030204" pitchFamily="34" charset="0"/>
              </a:rPr>
              <a:t>ENCODER UNE PHRASE : une activité d’encodage moins présente dans les manuels, des mises en œuvre différentes adaptées aux capacités des élèves et aux objectifs de l’enseignant</a:t>
            </a:r>
          </a:p>
        </p:txBody>
      </p:sp>
      <p:sp>
        <p:nvSpPr>
          <p:cNvPr id="4" name="Rectangle 3"/>
          <p:cNvSpPr/>
          <p:nvPr/>
        </p:nvSpPr>
        <p:spPr>
          <a:xfrm>
            <a:off x="1884046" y="2429302"/>
            <a:ext cx="8489240" cy="4940020"/>
          </a:xfrm>
          <a:prstGeom prst="rect">
            <a:avLst/>
          </a:prstGeom>
        </p:spPr>
        <p:txBody>
          <a:bodyPr wrap="square" lIns="81987" tIns="40996" rIns="81987" bIns="40996">
            <a:spAutoFit/>
          </a:bodyPr>
          <a:lstStyle/>
          <a:p>
            <a:pPr algn="ctr"/>
            <a:endParaRPr lang="fr-FR" sz="2177" b="1" dirty="0">
              <a:solidFill>
                <a:srgbClr val="000000"/>
              </a:solidFill>
            </a:endParaRPr>
          </a:p>
          <a:p>
            <a:r>
              <a:rPr lang="fr-FR" sz="2087" b="1" u="sng" dirty="0">
                <a:solidFill>
                  <a:schemeClr val="tx1">
                    <a:lumMod val="85000"/>
                    <a:lumOff val="15000"/>
                  </a:schemeClr>
                </a:solidFill>
              </a:rPr>
              <a:t>Caractéristiques </a:t>
            </a:r>
            <a:r>
              <a:rPr lang="fr-FR" sz="2087" b="1" dirty="0">
                <a:solidFill>
                  <a:schemeClr val="tx1">
                    <a:lumMod val="85000"/>
                    <a:lumOff val="15000"/>
                  </a:schemeClr>
                </a:solidFill>
              </a:rPr>
              <a:t>: </a:t>
            </a:r>
          </a:p>
          <a:p>
            <a:r>
              <a:rPr lang="fr-FR" sz="2087" b="1" dirty="0">
                <a:solidFill>
                  <a:schemeClr val="tx1">
                    <a:lumMod val="85000"/>
                    <a:lumOff val="15000"/>
                  </a:schemeClr>
                </a:solidFill>
              </a:rPr>
              <a:t> </a:t>
            </a:r>
          </a:p>
          <a:p>
            <a:pPr marL="308704" indent="-308704">
              <a:buFont typeface="Arial" panose="020B0604020202020204" pitchFamily="34" charset="0"/>
              <a:buChar char="•"/>
            </a:pPr>
            <a:r>
              <a:rPr lang="fr-FR" sz="2087" b="1" dirty="0">
                <a:solidFill>
                  <a:schemeClr val="tx1">
                    <a:lumMod val="85000"/>
                    <a:lumOff val="15000"/>
                  </a:schemeClr>
                </a:solidFill>
              </a:rPr>
              <a:t>Unité </a:t>
            </a:r>
          </a:p>
          <a:p>
            <a:pPr marL="1111763" lvl="2" indent="-308704">
              <a:buFontTx/>
              <a:buChar char="-"/>
            </a:pPr>
            <a:r>
              <a:rPr lang="fr-FR" sz="1905" dirty="0">
                <a:solidFill>
                  <a:schemeClr val="tx1">
                    <a:lumMod val="85000"/>
                    <a:lumOff val="15000"/>
                  </a:schemeClr>
                </a:solidFill>
              </a:rPr>
              <a:t>ajustable</a:t>
            </a:r>
          </a:p>
          <a:p>
            <a:pPr marL="1111763" lvl="2" indent="-308704">
              <a:buFontTx/>
              <a:buChar char="-"/>
            </a:pPr>
            <a:r>
              <a:rPr lang="fr-FR" sz="1905" dirty="0">
                <a:solidFill>
                  <a:schemeClr val="tx1">
                    <a:lumMod val="85000"/>
                    <a:lumOff val="15000"/>
                  </a:schemeClr>
                </a:solidFill>
              </a:rPr>
              <a:t>abordable</a:t>
            </a:r>
          </a:p>
          <a:p>
            <a:pPr marL="1111763" lvl="2" indent="-308704">
              <a:buFontTx/>
              <a:buChar char="-"/>
            </a:pPr>
            <a:r>
              <a:rPr lang="fr-FR" sz="1905" dirty="0">
                <a:solidFill>
                  <a:schemeClr val="tx1">
                    <a:lumMod val="85000"/>
                    <a:lumOff val="15000"/>
                  </a:schemeClr>
                </a:solidFill>
              </a:rPr>
              <a:t>non simpliste</a:t>
            </a:r>
          </a:p>
          <a:p>
            <a:pPr marL="1111763" lvl="2" indent="-308704">
              <a:buFontTx/>
              <a:buChar char="-"/>
            </a:pPr>
            <a:r>
              <a:rPr lang="fr-FR" sz="1905" dirty="0">
                <a:solidFill>
                  <a:schemeClr val="tx1">
                    <a:lumMod val="85000"/>
                    <a:lumOff val="15000"/>
                  </a:schemeClr>
                </a:solidFill>
              </a:rPr>
              <a:t>variable/évolutive</a:t>
            </a:r>
          </a:p>
          <a:p>
            <a:pPr marL="1111763" lvl="2" indent="-308704">
              <a:buFontTx/>
              <a:buChar char="-"/>
            </a:pPr>
            <a:r>
              <a:rPr lang="fr-FR" sz="1905" dirty="0">
                <a:solidFill>
                  <a:schemeClr val="tx1">
                    <a:lumMod val="85000"/>
                    <a:lumOff val="15000"/>
                  </a:schemeClr>
                </a:solidFill>
              </a:rPr>
              <a:t>importante de l’écrit</a:t>
            </a:r>
          </a:p>
          <a:p>
            <a:pPr marL="1111763" lvl="2" indent="-308704">
              <a:buFontTx/>
              <a:buChar char="-"/>
            </a:pPr>
            <a:r>
              <a:rPr lang="fr-FR" sz="1905" dirty="0">
                <a:solidFill>
                  <a:schemeClr val="tx1">
                    <a:lumMod val="85000"/>
                    <a:lumOff val="15000"/>
                  </a:schemeClr>
                </a:solidFill>
              </a:rPr>
              <a:t>qui offre des occasions d’apprendre différentes dimensions de l’écrit</a:t>
            </a:r>
          </a:p>
          <a:p>
            <a:pPr marL="308704" indent="-308704">
              <a:spcBef>
                <a:spcPts val="2177"/>
              </a:spcBef>
              <a:spcAft>
                <a:spcPts val="1633"/>
              </a:spcAft>
              <a:buFont typeface="Arial" panose="020B0604020202020204" pitchFamily="34" charset="0"/>
              <a:buChar char="•"/>
            </a:pPr>
            <a:r>
              <a:rPr lang="fr-FR" sz="2087" b="1" dirty="0">
                <a:solidFill>
                  <a:schemeClr val="tx1">
                    <a:lumMod val="85000"/>
                    <a:lumOff val="15000"/>
                  </a:schemeClr>
                </a:solidFill>
              </a:rPr>
              <a:t>  Montrer que l’encodage /production de phrases est abordable et « utile » dès le début du CP et au-delà</a:t>
            </a:r>
          </a:p>
          <a:p>
            <a:pPr algn="ctr"/>
            <a:endParaRPr lang="fr-FR" sz="2177" b="1" dirty="0">
              <a:solidFill>
                <a:srgbClr val="666600"/>
              </a:solidFill>
            </a:endParaRPr>
          </a:p>
          <a:p>
            <a:pPr algn="ctr"/>
            <a:endParaRPr lang="fr-FR" sz="2177" b="1" dirty="0">
              <a:solidFill>
                <a:srgbClr val="666600"/>
              </a:solidFill>
            </a:endParaRPr>
          </a:p>
        </p:txBody>
      </p:sp>
      <p:sp>
        <p:nvSpPr>
          <p:cNvPr id="5" name="Rectangle 4"/>
          <p:cNvSpPr/>
          <p:nvPr/>
        </p:nvSpPr>
        <p:spPr bwMode="auto">
          <a:xfrm flipV="1">
            <a:off x="1915246" y="1599921"/>
            <a:ext cx="8426841" cy="45719"/>
          </a:xfrm>
          <a:prstGeom prst="rect">
            <a:avLst/>
          </a:prstGeom>
          <a:solidFill>
            <a:schemeClr val="bg1"/>
          </a:solidFill>
          <a:ln w="9525" cap="flat" cmpd="sng" algn="ctr">
            <a:noFill/>
            <a:prstDash val="solid"/>
            <a:round/>
            <a:headEnd type="none" w="sm" len="sm"/>
            <a:tailEnd type="none" w="sm" len="sm"/>
          </a:ln>
          <a:effectLst/>
        </p:spPr>
        <p:txBody>
          <a:bodyPr vert="horz" wrap="none" lIns="82111" tIns="41056" rIns="82111" bIns="41056" numCol="1" rtlCol="0" anchor="t" anchorCtr="0" compatLnSpc="1">
            <a:prstTxWarp prst="textNoShape">
              <a:avLst/>
            </a:prstTxWarp>
          </a:bodyPr>
          <a:lstStyle/>
          <a:p>
            <a:pPr defTabSz="821236" fontAlgn="base">
              <a:spcBef>
                <a:spcPct val="0"/>
              </a:spcBef>
              <a:spcAft>
                <a:spcPct val="0"/>
              </a:spcAft>
            </a:pPr>
            <a:endParaRPr lang="fr-FR" sz="1633" dirty="0">
              <a:solidFill>
                <a:srgbClr val="000000"/>
              </a:solidFill>
            </a:endParaRPr>
          </a:p>
        </p:txBody>
      </p:sp>
      <p:sp>
        <p:nvSpPr>
          <p:cNvPr id="6" name="Flèche vers le bas 5"/>
          <p:cNvSpPr/>
          <p:nvPr/>
        </p:nvSpPr>
        <p:spPr bwMode="auto">
          <a:xfrm>
            <a:off x="5903007" y="1781068"/>
            <a:ext cx="451316" cy="829380"/>
          </a:xfrm>
          <a:prstGeom prst="downArrow">
            <a:avLst/>
          </a:prstGeom>
          <a:solidFill>
            <a:srgbClr val="00B0F0"/>
          </a:solidFill>
          <a:ln w="9525" cap="flat" cmpd="sng" algn="ctr">
            <a:solidFill>
              <a:srgbClr val="00B0F0"/>
            </a:solidFill>
            <a:prstDash val="solid"/>
            <a:round/>
            <a:headEnd type="none" w="sm" len="sm"/>
            <a:tailEnd type="none" w="sm" len="sm"/>
          </a:ln>
          <a:effectLst/>
        </p:spPr>
        <p:txBody>
          <a:bodyPr vert="horz" wrap="none" lIns="82204" tIns="41104" rIns="82204" bIns="41104" numCol="1" rtlCol="0" anchor="t" anchorCtr="0" compatLnSpc="1">
            <a:prstTxWarp prst="textNoShape">
              <a:avLst/>
            </a:prstTxWarp>
          </a:bodyPr>
          <a:lstStyle/>
          <a:p>
            <a:pPr defTabSz="822173" fontAlgn="base">
              <a:spcBef>
                <a:spcPct val="0"/>
              </a:spcBef>
              <a:spcAft>
                <a:spcPct val="0"/>
              </a:spcAft>
            </a:pPr>
            <a:endParaRPr lang="fr-FR" sz="1633" dirty="0">
              <a:ln w="0"/>
              <a:solidFill>
                <a:schemeClr val="accent1"/>
              </a:solidFill>
              <a:effectLst>
                <a:outerShdw blurRad="38100" dist="25400" dir="5400000" algn="ctr" rotWithShape="0">
                  <a:srgbClr val="6E747A">
                    <a:alpha val="43000"/>
                  </a:srgbClr>
                </a:outerShdw>
              </a:effectLst>
              <a:latin typeface="Verdana" pitchFamily="34" charset="0"/>
            </a:endParaRPr>
          </a:p>
        </p:txBody>
      </p:sp>
      <p:sp>
        <p:nvSpPr>
          <p:cNvPr id="7" name="Espace réservé du numéro de diapositive 6"/>
          <p:cNvSpPr>
            <a:spLocks noGrp="1"/>
          </p:cNvSpPr>
          <p:nvPr>
            <p:ph type="sldNum" sz="quarter" idx="12"/>
          </p:nvPr>
        </p:nvSpPr>
        <p:spPr/>
        <p:txBody>
          <a:bodyPr/>
          <a:lstStyle/>
          <a:p>
            <a:fld id="{0C87D0A1-FEBA-4F98-A511-3418EEFDB462}" type="slidenum">
              <a:rPr lang="fr-FR" smtClean="0"/>
              <a:pPr/>
              <a:t>14</a:t>
            </a:fld>
            <a:endParaRPr lang="fr-FR"/>
          </a:p>
        </p:txBody>
      </p:sp>
    </p:spTree>
    <p:extLst>
      <p:ext uri="{BB962C8B-B14F-4D97-AF65-F5344CB8AC3E}">
        <p14:creationId xmlns:p14="http://schemas.microsoft.com/office/powerpoint/2010/main" val="332073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57" y="0"/>
            <a:ext cx="7465109" cy="1138858"/>
          </a:xfrm>
        </p:spPr>
        <p:txBody>
          <a:bodyPr>
            <a:normAutofit fontScale="90000"/>
          </a:bodyPr>
          <a:lstStyle/>
          <a:p>
            <a:pPr algn="ctr"/>
            <a:r>
              <a:rPr lang="fr-FR" sz="3100" b="1" dirty="0">
                <a:solidFill>
                  <a:srgbClr val="0070C0"/>
                </a:solidFill>
                <a:latin typeface="+mn-lt"/>
              </a:rPr>
              <a:t>Situation de référence et variables    :  </a:t>
            </a:r>
            <a:r>
              <a:rPr lang="fr-FR" sz="3100" b="1" dirty="0">
                <a:solidFill>
                  <a:srgbClr val="0070C0"/>
                </a:solidFill>
              </a:rPr>
              <a:t>« Encoder une phrase »</a:t>
            </a:r>
            <a:br>
              <a:rPr lang="fr-FR" b="1" dirty="0">
                <a:solidFill>
                  <a:srgbClr val="0070C0"/>
                </a:solidFill>
              </a:rPr>
            </a:br>
            <a:r>
              <a:rPr lang="fr-FR" sz="2800" b="1" dirty="0"/>
              <a:t>     </a:t>
            </a:r>
            <a:endParaRPr lang="fr-FR" b="1" dirty="0">
              <a:solidFill>
                <a:schemeClr val="accent2"/>
              </a:solidFill>
              <a:latin typeface="+mn-lt"/>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411126856"/>
              </p:ext>
            </p:extLst>
          </p:nvPr>
        </p:nvGraphicFramePr>
        <p:xfrm>
          <a:off x="118916" y="1138858"/>
          <a:ext cx="7699204" cy="1319887"/>
        </p:xfrm>
        <a:graphic>
          <a:graphicData uri="http://schemas.openxmlformats.org/drawingml/2006/table">
            <a:tbl>
              <a:tblPr firstRow="1" bandRow="1">
                <a:tableStyleId>{5C22544A-7EE6-4342-B048-85BDC9FD1C3A}</a:tableStyleId>
              </a:tblPr>
              <a:tblGrid>
                <a:gridCol w="1554647">
                  <a:extLst>
                    <a:ext uri="{9D8B030D-6E8A-4147-A177-3AD203B41FA5}">
                      <a16:colId xmlns:a16="http://schemas.microsoft.com/office/drawing/2014/main" val="20003"/>
                    </a:ext>
                  </a:extLst>
                </a:gridCol>
                <a:gridCol w="1698139">
                  <a:extLst>
                    <a:ext uri="{9D8B030D-6E8A-4147-A177-3AD203B41FA5}">
                      <a16:colId xmlns:a16="http://schemas.microsoft.com/office/drawing/2014/main" val="20000"/>
                    </a:ext>
                  </a:extLst>
                </a:gridCol>
                <a:gridCol w="1920380">
                  <a:extLst>
                    <a:ext uri="{9D8B030D-6E8A-4147-A177-3AD203B41FA5}">
                      <a16:colId xmlns:a16="http://schemas.microsoft.com/office/drawing/2014/main" val="20001"/>
                    </a:ext>
                  </a:extLst>
                </a:gridCol>
                <a:gridCol w="2526038">
                  <a:extLst>
                    <a:ext uri="{9D8B030D-6E8A-4147-A177-3AD203B41FA5}">
                      <a16:colId xmlns:a16="http://schemas.microsoft.com/office/drawing/2014/main" val="20002"/>
                    </a:ext>
                  </a:extLst>
                </a:gridCol>
              </a:tblGrid>
              <a:tr h="1319887">
                <a:tc>
                  <a:txBody>
                    <a:bodyPr/>
                    <a:lstStyle/>
                    <a:p>
                      <a:endParaRPr lang="fr-FR" sz="1600" dirty="0"/>
                    </a:p>
                    <a:p>
                      <a:r>
                        <a:rPr lang="fr-FR" sz="1600" b="1" u="sng" dirty="0">
                          <a:solidFill>
                            <a:schemeClr val="accent4">
                              <a:lumMod val="60000"/>
                              <a:lumOff val="40000"/>
                            </a:schemeClr>
                          </a:solidFill>
                        </a:rPr>
                        <a:t>Produit visé</a:t>
                      </a:r>
                    </a:p>
                  </a:txBody>
                  <a:tcPr marL="60650" marR="60650"/>
                </a:tc>
                <a:tc>
                  <a:txBody>
                    <a:bodyPr/>
                    <a:lstStyle/>
                    <a:p>
                      <a:r>
                        <a:rPr lang="fr-FR" sz="1600" dirty="0"/>
                        <a:t>Phrase connue des élèves</a:t>
                      </a:r>
                    </a:p>
                  </a:txBody>
                  <a:tcPr marL="60650" marR="60650"/>
                </a:tc>
                <a:tc>
                  <a:txBody>
                    <a:bodyPr/>
                    <a:lstStyle/>
                    <a:p>
                      <a:r>
                        <a:rPr lang="fr-FR" sz="1600" dirty="0"/>
                        <a:t>Phrase donnée par l’enseignant</a:t>
                      </a:r>
                      <a:endParaRPr lang="fr-FR" sz="1600" b="1" dirty="0">
                        <a:solidFill>
                          <a:srgbClr val="002060"/>
                        </a:solidFill>
                      </a:endParaRPr>
                    </a:p>
                  </a:txBody>
                  <a:tcPr marL="60650" marR="60650"/>
                </a:tc>
                <a:tc>
                  <a:txBody>
                    <a:bodyPr/>
                    <a:lstStyle/>
                    <a:p>
                      <a:r>
                        <a:rPr lang="fr-FR" sz="1600" dirty="0"/>
                        <a:t>Phrase élaborée collectivement</a:t>
                      </a:r>
                      <a:r>
                        <a:rPr lang="fr-FR" sz="1600" baseline="0" dirty="0"/>
                        <a:t> à partir </a:t>
                      </a:r>
                    </a:p>
                    <a:p>
                      <a:r>
                        <a:rPr lang="fr-FR" sz="1600" baseline="0" dirty="0"/>
                        <a:t>d’un évènement vécu (ou support collectif)</a:t>
                      </a:r>
                      <a:endParaRPr lang="fr-FR" sz="1600" dirty="0"/>
                    </a:p>
                  </a:txBody>
                  <a:tcPr marL="60650" marR="60650"/>
                </a:tc>
                <a:extLst>
                  <a:ext uri="{0D108BD9-81ED-4DB2-BD59-A6C34878D82A}">
                    <a16:rowId xmlns:a16="http://schemas.microsoft.com/office/drawing/2014/main" val="10000"/>
                  </a:ext>
                </a:extLst>
              </a:tr>
            </a:tbl>
          </a:graphicData>
        </a:graphic>
      </p:graphicFrame>
      <p:sp>
        <p:nvSpPr>
          <p:cNvPr id="5" name="Espace réservé du numéro de diapositive 4"/>
          <p:cNvSpPr>
            <a:spLocks noGrp="1"/>
          </p:cNvSpPr>
          <p:nvPr>
            <p:ph type="sldNum" sz="quarter" idx="12"/>
          </p:nvPr>
        </p:nvSpPr>
        <p:spPr/>
        <p:txBody>
          <a:bodyPr/>
          <a:lstStyle/>
          <a:p>
            <a:fld id="{25C6EEE4-1A9F-3F45-A1E5-076C6062FC7F}" type="slidenum">
              <a:rPr lang="fr-FR" smtClean="0">
                <a:solidFill>
                  <a:srgbClr val="191B0E"/>
                </a:solidFill>
              </a:rPr>
              <a:pPr/>
              <a:t>15</a:t>
            </a:fld>
            <a:endParaRPr lang="fr-FR" dirty="0">
              <a:solidFill>
                <a:srgbClr val="191B0E"/>
              </a:solidFill>
            </a:endParaRPr>
          </a:p>
        </p:txBody>
      </p:sp>
      <p:graphicFrame>
        <p:nvGraphicFramePr>
          <p:cNvPr id="6" name="Espace réservé du contenu 3"/>
          <p:cNvGraphicFramePr>
            <a:graphicFrameLocks/>
          </p:cNvGraphicFramePr>
          <p:nvPr>
            <p:extLst>
              <p:ext uri="{D42A27DB-BD31-4B8C-83A1-F6EECF244321}">
                <p14:modId xmlns:p14="http://schemas.microsoft.com/office/powerpoint/2010/main" val="284870433"/>
              </p:ext>
            </p:extLst>
          </p:nvPr>
        </p:nvGraphicFramePr>
        <p:xfrm>
          <a:off x="7635241" y="1139649"/>
          <a:ext cx="4434840" cy="1319096"/>
        </p:xfrm>
        <a:graphic>
          <a:graphicData uri="http://schemas.openxmlformats.org/drawingml/2006/table">
            <a:tbl>
              <a:tblPr firstRow="1" bandRow="1">
                <a:tableStyleId>{5C22544A-7EE6-4342-B048-85BDC9FD1C3A}</a:tableStyleId>
              </a:tblPr>
              <a:tblGrid>
                <a:gridCol w="2165507">
                  <a:extLst>
                    <a:ext uri="{9D8B030D-6E8A-4147-A177-3AD203B41FA5}">
                      <a16:colId xmlns:a16="http://schemas.microsoft.com/office/drawing/2014/main" val="20001"/>
                    </a:ext>
                  </a:extLst>
                </a:gridCol>
                <a:gridCol w="2269333">
                  <a:extLst>
                    <a:ext uri="{9D8B030D-6E8A-4147-A177-3AD203B41FA5}">
                      <a16:colId xmlns:a16="http://schemas.microsoft.com/office/drawing/2014/main" val="20003"/>
                    </a:ext>
                  </a:extLst>
                </a:gridCol>
              </a:tblGrid>
              <a:tr h="1319096">
                <a:tc>
                  <a:txBody>
                    <a:bodyPr/>
                    <a:lstStyle/>
                    <a:p>
                      <a:r>
                        <a:rPr lang="fr-FR" sz="1600" dirty="0"/>
                        <a:t>Phrase inventée</a:t>
                      </a:r>
                      <a:r>
                        <a:rPr lang="fr-FR" sz="1600" baseline="0" dirty="0"/>
                        <a:t> par l’élève à partir d’une structure commune </a:t>
                      </a:r>
                    </a:p>
                    <a:p>
                      <a:r>
                        <a:rPr lang="fr-FR" sz="1600" baseline="0" dirty="0" err="1"/>
                        <a:t>pré-existante</a:t>
                      </a:r>
                      <a:endParaRPr lang="fr-FR" sz="1600" dirty="0"/>
                    </a:p>
                  </a:txBody>
                  <a:tcPr marL="60650" marR="60650"/>
                </a:tc>
                <a:tc>
                  <a:txBody>
                    <a:bodyPr/>
                    <a:lstStyle/>
                    <a:p>
                      <a:r>
                        <a:rPr lang="fr-FR" sz="1600" dirty="0"/>
                        <a:t>Phrase inventée</a:t>
                      </a:r>
                      <a:r>
                        <a:rPr lang="fr-FR" sz="1600" baseline="0" dirty="0"/>
                        <a:t> par l’élève</a:t>
                      </a:r>
                      <a:endParaRPr lang="fr-FR" sz="1600" dirty="0"/>
                    </a:p>
                  </a:txBody>
                  <a:tcPr marL="60650" marR="60650"/>
                </a:tc>
                <a:extLst>
                  <a:ext uri="{0D108BD9-81ED-4DB2-BD59-A6C34878D82A}">
                    <a16:rowId xmlns:a16="http://schemas.microsoft.com/office/drawing/2014/main" val="10000"/>
                  </a:ext>
                </a:extLst>
              </a:tr>
            </a:tbl>
          </a:graphicData>
        </a:graphic>
      </p:graphicFrame>
      <p:sp>
        <p:nvSpPr>
          <p:cNvPr id="3" name="ZoneTexte 2"/>
          <p:cNvSpPr txBox="1"/>
          <p:nvPr/>
        </p:nvSpPr>
        <p:spPr>
          <a:xfrm>
            <a:off x="3628733" y="4801853"/>
            <a:ext cx="6918960" cy="1477328"/>
          </a:xfrm>
          <a:prstGeom prst="rect">
            <a:avLst/>
          </a:prstGeom>
          <a:noFill/>
        </p:spPr>
        <p:txBody>
          <a:bodyPr wrap="square" rtlCol="0">
            <a:spAutoFit/>
          </a:bodyPr>
          <a:lstStyle/>
          <a:p>
            <a:r>
              <a:rPr lang="fr-FR" b="1" dirty="0"/>
              <a:t>2) </a:t>
            </a:r>
            <a:r>
              <a:rPr lang="fr-FR" b="1" u="sng" dirty="0"/>
              <a:t>Travail de groupe  autour de deux entrées </a:t>
            </a:r>
            <a:endParaRPr lang="fr-FR" dirty="0"/>
          </a:p>
          <a:p>
            <a:endParaRPr lang="fr-FR" dirty="0"/>
          </a:p>
          <a:p>
            <a:pPr marL="285750" indent="-285750">
              <a:buFontTx/>
              <a:buChar char="-"/>
            </a:pPr>
            <a:r>
              <a:rPr lang="fr-FR" dirty="0"/>
              <a:t>Lister les occasions d’apprendre</a:t>
            </a:r>
          </a:p>
          <a:p>
            <a:pPr marL="285750" indent="-285750">
              <a:buFontTx/>
              <a:buChar char="-"/>
            </a:pPr>
            <a:r>
              <a:rPr lang="fr-FR" dirty="0"/>
              <a:t>Réfléchir aux conditions de mise en œuvre pour rendre la tâche abordable pour les élèves</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38" y="2569074"/>
            <a:ext cx="1866850" cy="1242622"/>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377820" y="4724684"/>
            <a:ext cx="2447499" cy="1631666"/>
          </a:xfrm>
          <a:prstGeom prst="rect">
            <a:avLst/>
          </a:prstGeom>
        </p:spPr>
      </p:pic>
      <p:sp>
        <p:nvSpPr>
          <p:cNvPr id="10" name="ZoneTexte 9"/>
          <p:cNvSpPr txBox="1"/>
          <p:nvPr/>
        </p:nvSpPr>
        <p:spPr>
          <a:xfrm>
            <a:off x="3628733" y="2947916"/>
            <a:ext cx="6620736" cy="1200329"/>
          </a:xfrm>
          <a:prstGeom prst="rect">
            <a:avLst/>
          </a:prstGeom>
          <a:noFill/>
        </p:spPr>
        <p:txBody>
          <a:bodyPr wrap="square" rtlCol="0">
            <a:spAutoFit/>
          </a:bodyPr>
          <a:lstStyle/>
          <a:p>
            <a:r>
              <a:rPr lang="fr-FR" b="1" dirty="0"/>
              <a:t>1)</a:t>
            </a:r>
            <a:r>
              <a:rPr lang="fr-FR" dirty="0"/>
              <a:t> </a:t>
            </a:r>
            <a:r>
              <a:rPr lang="fr-FR" b="1" u="sng" dirty="0"/>
              <a:t>Echange en collectif </a:t>
            </a:r>
            <a:endParaRPr lang="fr-FR" b="1" dirty="0"/>
          </a:p>
          <a:p>
            <a:r>
              <a:rPr lang="fr-FR" dirty="0"/>
              <a:t>Quelles situations sont possibles quand on veut travailler l’encodage de phrases ?</a:t>
            </a:r>
          </a:p>
          <a:p>
            <a:r>
              <a:rPr lang="fr-FR" dirty="0"/>
              <a:t>Comment caractériser ces situations d’encodage ?</a:t>
            </a:r>
          </a:p>
        </p:txBody>
      </p:sp>
    </p:spTree>
    <p:extLst>
      <p:ext uri="{BB962C8B-B14F-4D97-AF65-F5344CB8AC3E}">
        <p14:creationId xmlns:p14="http://schemas.microsoft.com/office/powerpoint/2010/main" val="4325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p:cNvPicPr>
            <a:picLocks noGrp="1" noChangeAspect="1"/>
          </p:cNvPicPr>
          <p:nvPr>
            <p:ph idx="1"/>
          </p:nvPr>
        </p:nvPicPr>
        <p:blipFill>
          <a:blip r:embed="rId3"/>
          <a:stretch>
            <a:fillRect/>
          </a:stretch>
        </p:blipFill>
        <p:spPr>
          <a:xfrm>
            <a:off x="842621" y="357188"/>
            <a:ext cx="10909111" cy="6212784"/>
          </a:xfrm>
          <a:prstGeom prst="rect">
            <a:avLst/>
          </a:prstGeom>
        </p:spPr>
      </p:pic>
      <p:sp>
        <p:nvSpPr>
          <p:cNvPr id="27" name="Espace réservé du numéro de diapositive 26"/>
          <p:cNvSpPr>
            <a:spLocks noGrp="1"/>
          </p:cNvSpPr>
          <p:nvPr>
            <p:ph type="sldNum" sz="quarter" idx="12"/>
          </p:nvPr>
        </p:nvSpPr>
        <p:spPr/>
        <p:txBody>
          <a:bodyPr/>
          <a:lstStyle/>
          <a:p>
            <a:fld id="{0C87D0A1-FEBA-4F98-A511-3418EEFDB462}" type="slidenum">
              <a:rPr lang="fr-FR" smtClean="0"/>
              <a:pPr/>
              <a:t>16</a:t>
            </a:fld>
            <a:endParaRPr lang="fr-FR"/>
          </a:p>
        </p:txBody>
      </p:sp>
    </p:spTree>
    <p:extLst>
      <p:ext uri="{BB962C8B-B14F-4D97-AF65-F5344CB8AC3E}">
        <p14:creationId xmlns:p14="http://schemas.microsoft.com/office/powerpoint/2010/main" val="164249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62451" y="-1387366"/>
            <a:ext cx="3288057" cy="3769093"/>
          </a:xfrm>
        </p:spPr>
        <p:txBody>
          <a:bodyPr/>
          <a:lstStyle/>
          <a:p>
            <a:r>
              <a:rPr lang="fr-FR" altLang="fr-FR" sz="1633" dirty="0">
                <a:latin typeface="Rockwell" pitchFamily="18" charset="0"/>
              </a:rPr>
              <a:t>Aménagement de la tâche </a:t>
            </a:r>
            <a:r>
              <a:rPr lang="fr-FR" altLang="fr-FR" sz="1814" dirty="0">
                <a:latin typeface="Rockwell" pitchFamily="18" charset="0"/>
              </a:rPr>
              <a:t>d’écriture</a:t>
            </a:r>
            <a:endParaRPr lang="fr-FR" altLang="fr-FR" sz="1814" dirty="0"/>
          </a:p>
        </p:txBody>
      </p:sp>
      <p:sp>
        <p:nvSpPr>
          <p:cNvPr id="38915" name="Espace réservé du numéro de diapositive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7198" indent="-283551">
              <a:defRPr>
                <a:solidFill>
                  <a:schemeClr val="tx1"/>
                </a:solidFill>
                <a:latin typeface="Arial" pitchFamily="34" charset="0"/>
              </a:defRPr>
            </a:lvl2pPr>
            <a:lvl3pPr marL="1134171" indent="-226828">
              <a:defRPr>
                <a:solidFill>
                  <a:schemeClr val="tx1"/>
                </a:solidFill>
                <a:latin typeface="Arial" pitchFamily="34" charset="0"/>
              </a:defRPr>
            </a:lvl3pPr>
            <a:lvl4pPr marL="1587793" indent="-226828">
              <a:defRPr>
                <a:solidFill>
                  <a:schemeClr val="tx1"/>
                </a:solidFill>
                <a:latin typeface="Arial" pitchFamily="34" charset="0"/>
              </a:defRPr>
            </a:lvl4pPr>
            <a:lvl5pPr marL="2041477" indent="-226828">
              <a:defRPr>
                <a:solidFill>
                  <a:schemeClr val="tx1"/>
                </a:solidFill>
                <a:latin typeface="Arial" pitchFamily="34" charset="0"/>
              </a:defRPr>
            </a:lvl5pPr>
            <a:lvl6pPr marL="2495142" indent="-226828" eaLnBrk="0" fontAlgn="base" hangingPunct="0">
              <a:spcBef>
                <a:spcPct val="0"/>
              </a:spcBef>
              <a:spcAft>
                <a:spcPct val="0"/>
              </a:spcAft>
              <a:defRPr>
                <a:solidFill>
                  <a:schemeClr val="tx1"/>
                </a:solidFill>
                <a:latin typeface="Arial" pitchFamily="34" charset="0"/>
              </a:defRPr>
            </a:lvl6pPr>
            <a:lvl7pPr marL="2948803" indent="-226828" eaLnBrk="0" fontAlgn="base" hangingPunct="0">
              <a:spcBef>
                <a:spcPct val="0"/>
              </a:spcBef>
              <a:spcAft>
                <a:spcPct val="0"/>
              </a:spcAft>
              <a:defRPr>
                <a:solidFill>
                  <a:schemeClr val="tx1"/>
                </a:solidFill>
                <a:latin typeface="Arial" pitchFamily="34" charset="0"/>
              </a:defRPr>
            </a:lvl7pPr>
            <a:lvl8pPr marL="3402464" indent="-226828" eaLnBrk="0" fontAlgn="base" hangingPunct="0">
              <a:spcBef>
                <a:spcPct val="0"/>
              </a:spcBef>
              <a:spcAft>
                <a:spcPct val="0"/>
              </a:spcAft>
              <a:defRPr>
                <a:solidFill>
                  <a:schemeClr val="tx1"/>
                </a:solidFill>
                <a:latin typeface="Arial" pitchFamily="34" charset="0"/>
              </a:defRPr>
            </a:lvl8pPr>
            <a:lvl9pPr marL="3856125" indent="-226828" eaLnBrk="0" fontAlgn="base" hangingPunct="0">
              <a:spcBef>
                <a:spcPct val="0"/>
              </a:spcBef>
              <a:spcAft>
                <a:spcPct val="0"/>
              </a:spcAft>
              <a:defRPr>
                <a:solidFill>
                  <a:schemeClr val="tx1"/>
                </a:solidFill>
                <a:latin typeface="Arial" pitchFamily="34" charset="0"/>
              </a:defRPr>
            </a:lvl9pPr>
          </a:lstStyle>
          <a:p>
            <a:endParaRPr lang="fr-FR" altLang="fr-FR" dirty="0">
              <a:solidFill>
                <a:srgbClr val="191B0E"/>
              </a:solidFill>
            </a:endParaRPr>
          </a:p>
        </p:txBody>
      </p:sp>
      <p:grpSp>
        <p:nvGrpSpPr>
          <p:cNvPr id="5" name="Groupe 4"/>
          <p:cNvGrpSpPr>
            <a:grpSpLocks/>
          </p:cNvGrpSpPr>
          <p:nvPr/>
        </p:nvGrpSpPr>
        <p:grpSpPr bwMode="auto">
          <a:xfrm>
            <a:off x="6078538" y="2162107"/>
            <a:ext cx="1770247" cy="1831975"/>
            <a:chOff x="602424" y="2600548"/>
            <a:chExt cx="3162816" cy="3258149"/>
          </a:xfrm>
        </p:grpSpPr>
        <p:sp>
          <p:nvSpPr>
            <p:cNvPr id="6" name="Ellipse 5">
              <a:extLst/>
            </p:cNvPr>
            <p:cNvSpPr/>
            <p:nvPr/>
          </p:nvSpPr>
          <p:spPr>
            <a:xfrm>
              <a:off x="602424" y="2600548"/>
              <a:ext cx="3162816" cy="3258149"/>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7" name="Ellipse 4">
              <a:extLst/>
            </p:cNvPr>
            <p:cNvSpPr/>
            <p:nvPr/>
          </p:nvSpPr>
          <p:spPr>
            <a:xfrm>
              <a:off x="741417" y="3038169"/>
              <a:ext cx="2777039" cy="2058223"/>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889080" eaLnBrk="0" fontAlgn="base" hangingPunct="0">
                <a:lnSpc>
                  <a:spcPct val="90000"/>
                </a:lnSpc>
                <a:spcBef>
                  <a:spcPct val="0"/>
                </a:spcBef>
                <a:spcAft>
                  <a:spcPct val="35000"/>
                </a:spcAft>
                <a:defRPr/>
              </a:pPr>
              <a:r>
                <a:rPr lang="fr-FR" sz="1633" b="1" dirty="0">
                  <a:solidFill>
                    <a:prstClr val="black"/>
                  </a:solidFill>
                </a:rPr>
                <a:t>     </a:t>
              </a:r>
            </a:p>
            <a:p>
              <a:pPr algn="ctr" defTabSz="889080" eaLnBrk="0" fontAlgn="base" hangingPunct="0">
                <a:lnSpc>
                  <a:spcPct val="90000"/>
                </a:lnSpc>
                <a:spcBef>
                  <a:spcPct val="0"/>
                </a:spcBef>
                <a:spcAft>
                  <a:spcPct val="35000"/>
                </a:spcAft>
                <a:defRPr/>
              </a:pPr>
              <a:r>
                <a:rPr lang="fr-FR" sz="1814" b="1" dirty="0">
                  <a:solidFill>
                    <a:prstClr val="black"/>
                  </a:solidFill>
                </a:rPr>
                <a:t>Ecriture du </a:t>
              </a:r>
            </a:p>
            <a:p>
              <a:pPr algn="ctr" defTabSz="889080" eaLnBrk="0" fontAlgn="base" hangingPunct="0">
                <a:lnSpc>
                  <a:spcPct val="90000"/>
                </a:lnSpc>
                <a:spcBef>
                  <a:spcPct val="0"/>
                </a:spcBef>
                <a:spcAft>
                  <a:spcPct val="35000"/>
                </a:spcAft>
                <a:defRPr/>
              </a:pPr>
              <a:r>
                <a:rPr lang="fr-FR" sz="1814" b="1" dirty="0">
                  <a:solidFill>
                    <a:prstClr val="black"/>
                  </a:solidFill>
                </a:rPr>
                <a:t> produit visé</a:t>
              </a:r>
            </a:p>
          </p:txBody>
        </p:sp>
      </p:grpSp>
      <p:grpSp>
        <p:nvGrpSpPr>
          <p:cNvPr id="8" name="Groupe 7"/>
          <p:cNvGrpSpPr>
            <a:grpSpLocks/>
          </p:cNvGrpSpPr>
          <p:nvPr/>
        </p:nvGrpSpPr>
        <p:grpSpPr bwMode="auto">
          <a:xfrm>
            <a:off x="6807278" y="980285"/>
            <a:ext cx="1819466" cy="1929679"/>
            <a:chOff x="1980226" y="695698"/>
            <a:chExt cx="3183389" cy="5005255"/>
          </a:xfrm>
        </p:grpSpPr>
        <p:sp>
          <p:nvSpPr>
            <p:cNvPr id="9" name="Ellipse 8">
              <a:extLst/>
            </p:cNvPr>
            <p:cNvSpPr/>
            <p:nvPr/>
          </p:nvSpPr>
          <p:spPr>
            <a:xfrm>
              <a:off x="1980226" y="998538"/>
              <a:ext cx="3183389" cy="4702415"/>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0" name="Ellipse 4">
              <a:extLst/>
            </p:cNvPr>
            <p:cNvSpPr/>
            <p:nvPr/>
          </p:nvSpPr>
          <p:spPr>
            <a:xfrm>
              <a:off x="2253838" y="695698"/>
              <a:ext cx="2747271" cy="1684141"/>
            </a:xfrm>
            <a:prstGeom prst="rect">
              <a:avLst/>
            </a:prstGeom>
            <a:ln>
              <a:noFill/>
            </a:ln>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987877" eaLnBrk="0" fontAlgn="base" hangingPunct="0">
                <a:lnSpc>
                  <a:spcPct val="90000"/>
                </a:lnSpc>
                <a:spcBef>
                  <a:spcPct val="0"/>
                </a:spcBef>
                <a:spcAft>
                  <a:spcPct val="35000"/>
                </a:spcAft>
                <a:defRPr/>
              </a:pPr>
              <a:r>
                <a:rPr lang="fr-FR" sz="2268" b="1" dirty="0">
                  <a:solidFill>
                    <a:prstClr val="black"/>
                  </a:solidFill>
                </a:rPr>
                <a:t>        </a:t>
              </a:r>
            </a:p>
            <a:p>
              <a:pPr algn="ctr" defTabSz="987877" eaLnBrk="0" fontAlgn="base" hangingPunct="0">
                <a:lnSpc>
                  <a:spcPct val="90000"/>
                </a:lnSpc>
                <a:spcBef>
                  <a:spcPct val="0"/>
                </a:spcBef>
                <a:spcAft>
                  <a:spcPct val="35000"/>
                </a:spcAft>
                <a:defRPr/>
              </a:pPr>
              <a:r>
                <a:rPr lang="fr-FR" sz="2268" b="1" dirty="0">
                  <a:solidFill>
                    <a:prstClr val="black"/>
                  </a:solidFill>
                </a:rPr>
                <a:t>          </a:t>
              </a:r>
            </a:p>
            <a:p>
              <a:pPr algn="ctr" defTabSz="987877" eaLnBrk="0" fontAlgn="base" hangingPunct="0">
                <a:lnSpc>
                  <a:spcPct val="90000"/>
                </a:lnSpc>
                <a:spcBef>
                  <a:spcPct val="0"/>
                </a:spcBef>
                <a:spcAft>
                  <a:spcPct val="35000"/>
                </a:spcAft>
                <a:defRPr/>
              </a:pPr>
              <a:r>
                <a:rPr lang="fr-FR" sz="2268" b="1" dirty="0">
                  <a:solidFill>
                    <a:prstClr val="black"/>
                  </a:solidFill>
                </a:rPr>
                <a:t>         </a:t>
              </a:r>
              <a:r>
                <a:rPr lang="fr-FR" sz="1814" b="1" dirty="0">
                  <a:solidFill>
                    <a:prstClr val="black"/>
                  </a:solidFill>
                </a:rPr>
                <a:t>Préparation</a:t>
              </a:r>
            </a:p>
            <a:p>
              <a:pPr algn="ctr" defTabSz="987877" eaLnBrk="0" fontAlgn="base" hangingPunct="0">
                <a:lnSpc>
                  <a:spcPct val="90000"/>
                </a:lnSpc>
                <a:spcBef>
                  <a:spcPct val="0"/>
                </a:spcBef>
                <a:spcAft>
                  <a:spcPct val="35000"/>
                </a:spcAft>
                <a:defRPr/>
              </a:pPr>
              <a:r>
                <a:rPr lang="fr-FR" sz="1814" b="1" dirty="0">
                  <a:solidFill>
                    <a:prstClr val="black"/>
                  </a:solidFill>
                </a:rPr>
                <a:t>anticipation</a:t>
              </a:r>
            </a:p>
          </p:txBody>
        </p:sp>
      </p:grpSp>
      <p:grpSp>
        <p:nvGrpSpPr>
          <p:cNvPr id="11" name="Groupe 10">
            <a:extLst/>
          </p:cNvPr>
          <p:cNvGrpSpPr/>
          <p:nvPr/>
        </p:nvGrpSpPr>
        <p:grpSpPr>
          <a:xfrm>
            <a:off x="7528318" y="2246266"/>
            <a:ext cx="1848438" cy="1772888"/>
            <a:chOff x="2990191" y="2655636"/>
            <a:chExt cx="3302483" cy="3390886"/>
          </a:xfrm>
          <a:solidFill>
            <a:schemeClr val="accent2">
              <a:lumMod val="60000"/>
              <a:lumOff val="40000"/>
            </a:schemeClr>
          </a:solidFill>
        </p:grpSpPr>
        <p:sp>
          <p:nvSpPr>
            <p:cNvPr id="12" name="Ellipse 11">
              <a:extLst/>
            </p:cNvPr>
            <p:cNvSpPr/>
            <p:nvPr/>
          </p:nvSpPr>
          <p:spPr>
            <a:xfrm>
              <a:off x="2990191" y="2655636"/>
              <a:ext cx="3302483" cy="3390886"/>
            </a:xfrm>
            <a:prstGeom prst="ellipse">
              <a:avLst/>
            </a:prstGeom>
            <a:solidFill>
              <a:schemeClr val="accent1">
                <a:alpha val="70000"/>
              </a:schemeClr>
            </a:solidFill>
            <a:ln>
              <a:solidFill>
                <a:schemeClr val="tx1"/>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
          <p:nvSpPr>
            <p:cNvPr id="13" name="Ellipse 4">
              <a:extLst/>
            </p:cNvPr>
            <p:cNvSpPr/>
            <p:nvPr/>
          </p:nvSpPr>
          <p:spPr>
            <a:xfrm>
              <a:off x="3562748" y="3514420"/>
              <a:ext cx="2246811" cy="896190"/>
            </a:xfrm>
            <a:prstGeom prst="rect">
              <a:avLst/>
            </a:prstGeom>
            <a:noFill/>
            <a:ln>
              <a:noFill/>
            </a:ln>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987877" eaLnBrk="0" fontAlgn="base" hangingPunct="0">
                <a:lnSpc>
                  <a:spcPct val="90000"/>
                </a:lnSpc>
                <a:spcBef>
                  <a:spcPct val="0"/>
                </a:spcBef>
                <a:spcAft>
                  <a:spcPct val="35000"/>
                </a:spcAft>
                <a:defRPr/>
              </a:pPr>
              <a:endParaRPr lang="fr-FR" sz="2268" b="1" dirty="0">
                <a:solidFill>
                  <a:prstClr val="black"/>
                </a:solidFill>
              </a:endParaRPr>
            </a:p>
            <a:p>
              <a:pPr algn="ctr" defTabSz="987877" eaLnBrk="0" fontAlgn="base" hangingPunct="0">
                <a:lnSpc>
                  <a:spcPct val="90000"/>
                </a:lnSpc>
                <a:spcBef>
                  <a:spcPct val="0"/>
                </a:spcBef>
                <a:spcAft>
                  <a:spcPct val="35000"/>
                </a:spcAft>
                <a:defRPr/>
              </a:pPr>
              <a:r>
                <a:rPr lang="fr-FR" sz="1814" b="1" dirty="0">
                  <a:solidFill>
                    <a:prstClr val="black"/>
                  </a:solidFill>
                </a:rPr>
                <a:t>Retour révision</a:t>
              </a:r>
            </a:p>
          </p:txBody>
        </p:sp>
      </p:grpSp>
      <p:sp>
        <p:nvSpPr>
          <p:cNvPr id="38922" name="ZoneTexte 16"/>
          <p:cNvSpPr txBox="1">
            <a:spLocks noChangeArrowheads="1"/>
          </p:cNvSpPr>
          <p:nvPr/>
        </p:nvSpPr>
        <p:spPr bwMode="auto">
          <a:xfrm>
            <a:off x="1980639" y="6041974"/>
            <a:ext cx="8469942" cy="24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634" tIns="50814" rIns="101634" bIns="508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07417" eaLnBrk="0" fontAlgn="base" hangingPunct="0">
              <a:spcBef>
                <a:spcPct val="0"/>
              </a:spcBef>
              <a:spcAft>
                <a:spcPct val="0"/>
              </a:spcAft>
            </a:pPr>
            <a:r>
              <a:rPr lang="fr-FR" altLang="fr-FR" sz="907" b="1" dirty="0">
                <a:solidFill>
                  <a:prstClr val="black"/>
                </a:solidFill>
              </a:rPr>
              <a:t>Bernadette </a:t>
            </a:r>
            <a:r>
              <a:rPr lang="fr-FR" altLang="fr-FR" sz="907" b="1" dirty="0" err="1">
                <a:solidFill>
                  <a:prstClr val="black"/>
                </a:solidFill>
              </a:rPr>
              <a:t>Kervyn</a:t>
            </a:r>
            <a:r>
              <a:rPr lang="fr-FR" altLang="fr-FR" sz="907" b="1" dirty="0">
                <a:solidFill>
                  <a:prstClr val="black"/>
                </a:solidFill>
              </a:rPr>
              <a:t>  et les circonscription de Lormont et de </a:t>
            </a:r>
            <a:r>
              <a:rPr lang="fr-FR" altLang="fr-FR" sz="907" b="1" dirty="0" err="1">
                <a:solidFill>
                  <a:prstClr val="black"/>
                </a:solidFill>
              </a:rPr>
              <a:t>Tyrosse</a:t>
            </a:r>
            <a:r>
              <a:rPr lang="fr-FR" altLang="fr-FR" sz="907" b="1" dirty="0">
                <a:solidFill>
                  <a:prstClr val="black"/>
                </a:solidFill>
              </a:rPr>
              <a:t> Côte Sud – Production de ressources en collaboration  Centre Alain Savary</a:t>
            </a:r>
          </a:p>
        </p:txBody>
      </p:sp>
      <p:sp>
        <p:nvSpPr>
          <p:cNvPr id="18" name="ZoneTexte 17"/>
          <p:cNvSpPr txBox="1">
            <a:spLocks noChangeArrowheads="1"/>
          </p:cNvSpPr>
          <p:nvPr/>
        </p:nvSpPr>
        <p:spPr bwMode="auto">
          <a:xfrm>
            <a:off x="2307188" y="1044354"/>
            <a:ext cx="3396866" cy="43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634" tIns="50814" rIns="101634" bIns="508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07417" eaLnBrk="0" fontAlgn="base" hangingPunct="0">
              <a:spcBef>
                <a:spcPct val="0"/>
              </a:spcBef>
              <a:spcAft>
                <a:spcPct val="0"/>
              </a:spcAft>
            </a:pPr>
            <a:r>
              <a:rPr lang="fr-FR" altLang="fr-FR" sz="2177" dirty="0">
                <a:solidFill>
                  <a:prstClr val="black"/>
                </a:solidFill>
              </a:rPr>
              <a:t>De  la gestion de l’expert</a:t>
            </a:r>
          </a:p>
        </p:txBody>
      </p:sp>
      <p:sp>
        <p:nvSpPr>
          <p:cNvPr id="19" name="ZoneTexte 18"/>
          <p:cNvSpPr txBox="1">
            <a:spLocks noChangeArrowheads="1"/>
          </p:cNvSpPr>
          <p:nvPr/>
        </p:nvSpPr>
        <p:spPr bwMode="auto">
          <a:xfrm>
            <a:off x="1980566" y="1943283"/>
            <a:ext cx="3396866" cy="43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634" tIns="50814" rIns="101634" bIns="508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07417" eaLnBrk="0" fontAlgn="base" hangingPunct="0">
              <a:spcBef>
                <a:spcPct val="0"/>
              </a:spcBef>
              <a:spcAft>
                <a:spcPct val="0"/>
              </a:spcAft>
            </a:pPr>
            <a:r>
              <a:rPr lang="fr-FR" altLang="fr-FR" sz="2177" dirty="0">
                <a:solidFill>
                  <a:prstClr val="black"/>
                </a:solidFill>
              </a:rPr>
              <a:t>À l’acte d’enseignement</a:t>
            </a:r>
            <a:r>
              <a:rPr lang="fr-FR" altLang="fr-FR" sz="1633" dirty="0">
                <a:solidFill>
                  <a:prstClr val="black"/>
                </a:solidFill>
              </a:rPr>
              <a:t> </a:t>
            </a:r>
          </a:p>
        </p:txBody>
      </p:sp>
    </p:spTree>
    <p:extLst>
      <p:ext uri="{BB962C8B-B14F-4D97-AF65-F5344CB8AC3E}">
        <p14:creationId xmlns:p14="http://schemas.microsoft.com/office/powerpoint/2010/main" val="1418522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70833E-6 -4.81481E-6 L -0.17721 0.28681 " pathEditMode="relative" rAng="0" ptsTypes="AA">
                                      <p:cBhvr>
                                        <p:cTn id="6" dur="2000" fill="hold"/>
                                        <p:tgtEl>
                                          <p:spTgt spid="8"/>
                                        </p:tgtEl>
                                        <p:attrNameLst>
                                          <p:attrName>ppt_x</p:attrName>
                                          <p:attrName>ppt_y</p:attrName>
                                        </p:attrNameLst>
                                      </p:cBhvr>
                                      <p:rCtr x="-8867" y="14329"/>
                                    </p:animMotion>
                                  </p:childTnLst>
                                </p:cTn>
                              </p:par>
                              <p:par>
                                <p:cTn id="7" presetID="42" presetClass="path" presetSubtype="0" accel="50000" decel="50000" fill="hold" nodeType="withEffect">
                                  <p:stCondLst>
                                    <p:cond delay="0"/>
                                  </p:stCondLst>
                                  <p:childTnLst>
                                    <p:animMotion origin="layout" path="M -3.75E-6 -2.59259E-6 L 0.08815 0.11806 " pathEditMode="relative" rAng="0" ptsTypes="AA">
                                      <p:cBhvr>
                                        <p:cTn id="8" dur="2000" fill="hold"/>
                                        <p:tgtEl>
                                          <p:spTgt spid="5"/>
                                        </p:tgtEl>
                                        <p:attrNameLst>
                                          <p:attrName>ppt_x</p:attrName>
                                          <p:attrName>ppt_y</p:attrName>
                                        </p:attrNameLst>
                                      </p:cBhvr>
                                      <p:rCtr x="4401" y="5903"/>
                                    </p:animMotion>
                                  </p:childTnLst>
                                </p:cTn>
                              </p:par>
                              <p:par>
                                <p:cTn id="9" presetID="42" presetClass="path" presetSubtype="0" accel="50000" decel="50000" fill="hold" nodeType="withEffect">
                                  <p:stCondLst>
                                    <p:cond delay="0"/>
                                  </p:stCondLst>
                                  <p:childTnLst>
                                    <p:animMotion origin="layout" path="M -2.29167E-6 -1.11111E-6 L 0.09258 0.10926 " pathEditMode="relative" rAng="0" ptsTypes="AA">
                                      <p:cBhvr>
                                        <p:cTn id="10" dur="2000" fill="hold"/>
                                        <p:tgtEl>
                                          <p:spTgt spid="11"/>
                                        </p:tgtEl>
                                        <p:attrNameLst>
                                          <p:attrName>ppt_x</p:attrName>
                                          <p:attrName>ppt_y</p:attrName>
                                        </p:attrNameLst>
                                      </p:cBhvr>
                                      <p:rCtr x="4622" y="5463"/>
                                    </p:animMotion>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950" y="1534594"/>
            <a:ext cx="8277255" cy="241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909638" y="3951599"/>
            <a:ext cx="9145408" cy="1933004"/>
          </a:xfrm>
          <a:prstGeom prst="rect">
            <a:avLst/>
          </a:prstGeom>
          <a:noFill/>
        </p:spPr>
        <p:txBody>
          <a:bodyPr wrap="square" lIns="81373" tIns="40691" rIns="81373" bIns="40691" rtlCol="0">
            <a:spAutoFit/>
          </a:bodyPr>
          <a:lstStyle/>
          <a:p>
            <a:pPr>
              <a:spcBef>
                <a:spcPts val="544"/>
              </a:spcBef>
              <a:spcAft>
                <a:spcPts val="1089"/>
              </a:spcAft>
            </a:pPr>
            <a:r>
              <a:rPr lang="fr-FR" sz="1814" b="1" dirty="0"/>
              <a:t>		</a:t>
            </a:r>
            <a:r>
              <a:rPr lang="fr-FR" sz="1814" b="1" dirty="0">
                <a:solidFill>
                  <a:schemeClr val="accent1">
                    <a:lumMod val="75000"/>
                  </a:schemeClr>
                </a:solidFill>
              </a:rPr>
              <a:t>En formation : </a:t>
            </a:r>
          </a:p>
          <a:p>
            <a:pPr>
              <a:spcBef>
                <a:spcPts val="544"/>
              </a:spcBef>
              <a:spcAft>
                <a:spcPts val="1089"/>
              </a:spcAft>
            </a:pPr>
            <a:r>
              <a:rPr lang="fr-FR" sz="1814" b="1" dirty="0"/>
              <a:t>	</a:t>
            </a:r>
            <a:r>
              <a:rPr lang="fr-FR" sz="1633" dirty="0"/>
              <a:t>Dès qu’il y a complexité pour le scripteur, se demander ce qu’on gagne à 	travailler :</a:t>
            </a:r>
          </a:p>
          <a:p>
            <a:pPr marL="2249773" lvl="5" indent="-254382">
              <a:spcBef>
                <a:spcPts val="544"/>
              </a:spcBef>
              <a:buFontTx/>
              <a:buChar char="-"/>
            </a:pPr>
            <a:r>
              <a:rPr lang="fr-FR" sz="1633" dirty="0"/>
              <a:t>de façon anticipée         </a:t>
            </a:r>
            <a:r>
              <a:rPr lang="fr-FR" sz="1633" dirty="0">
                <a:solidFill>
                  <a:srgbClr val="FF0000"/>
                </a:solidFill>
              </a:rPr>
              <a:t>préparation</a:t>
            </a:r>
          </a:p>
          <a:p>
            <a:pPr marL="2249773" lvl="5" indent="-254382">
              <a:spcBef>
                <a:spcPts val="544"/>
              </a:spcBef>
              <a:buFontTx/>
              <a:buChar char="-"/>
            </a:pPr>
            <a:r>
              <a:rPr lang="fr-FR" sz="1633" dirty="0"/>
              <a:t>« durant » l’écriture du produit visé</a:t>
            </a:r>
          </a:p>
          <a:p>
            <a:pPr marL="2249773" lvl="5" indent="-254382">
              <a:spcBef>
                <a:spcPts val="544"/>
              </a:spcBef>
              <a:buFontTx/>
              <a:buChar char="-"/>
            </a:pPr>
            <a:r>
              <a:rPr lang="fr-FR" sz="1633" dirty="0"/>
              <a:t>par des retours              </a:t>
            </a:r>
            <a:r>
              <a:rPr lang="fr-FR" sz="1633" dirty="0">
                <a:solidFill>
                  <a:srgbClr val="FF0000"/>
                </a:solidFill>
              </a:rPr>
              <a:t>relecture, feedback, réécriture</a:t>
            </a:r>
          </a:p>
        </p:txBody>
      </p:sp>
      <p:sp>
        <p:nvSpPr>
          <p:cNvPr id="12" name="ZoneTexte 11">
            <a:extLst>
              <a:ext uri="{FF2B5EF4-FFF2-40B4-BE49-F238E27FC236}">
                <a16:creationId xmlns:a16="http://schemas.microsoft.com/office/drawing/2014/main" id="{FF9E49E9-81E8-4D9F-908F-D639B9E187AF}"/>
              </a:ext>
            </a:extLst>
          </p:cNvPr>
          <p:cNvSpPr txBox="1"/>
          <p:nvPr/>
        </p:nvSpPr>
        <p:spPr>
          <a:xfrm>
            <a:off x="1927669" y="358860"/>
            <a:ext cx="8460800" cy="528902"/>
          </a:xfrm>
          <a:prstGeom prst="rect">
            <a:avLst/>
          </a:prstGeom>
          <a:noFill/>
          <a:ln>
            <a:solidFill>
              <a:schemeClr val="bg1"/>
            </a:solidFill>
          </a:ln>
        </p:spPr>
        <p:txBody>
          <a:bodyPr wrap="square" lIns="81373" tIns="40691" rIns="81373" bIns="40691" rtlCol="0">
            <a:spAutoFit/>
          </a:bodyPr>
          <a:lstStyle/>
          <a:p>
            <a:pPr algn="ctr"/>
            <a:r>
              <a:rPr lang="fr-FR" sz="2903" b="1" dirty="0">
                <a:solidFill>
                  <a:srgbClr val="002060"/>
                </a:solidFill>
              </a:rPr>
              <a:t>3. Le déroulement de l’activité en 3 temps/opérations</a:t>
            </a:r>
          </a:p>
        </p:txBody>
      </p:sp>
      <p:cxnSp>
        <p:nvCxnSpPr>
          <p:cNvPr id="3" name="Connecteur droit avec flèche 2"/>
          <p:cNvCxnSpPr/>
          <p:nvPr/>
        </p:nvCxnSpPr>
        <p:spPr bwMode="auto">
          <a:xfrm>
            <a:off x="6223581" y="5976650"/>
            <a:ext cx="517523" cy="0"/>
          </a:xfrm>
          <a:prstGeom prst="straightConnector1">
            <a:avLst/>
          </a:prstGeom>
          <a:solidFill>
            <a:schemeClr val="accent1"/>
          </a:solidFill>
          <a:ln w="47625" cap="flat" cmpd="sng" algn="ctr">
            <a:solidFill>
              <a:schemeClr val="accent1"/>
            </a:solidFill>
            <a:prstDash val="solid"/>
            <a:round/>
            <a:headEnd type="none" w="sm" len="sm"/>
            <a:tailEnd type="arrow"/>
          </a:ln>
          <a:effectLst/>
        </p:spPr>
      </p:cxnSp>
      <p:cxnSp>
        <p:nvCxnSpPr>
          <p:cNvPr id="15" name="Connecteur droit avec flèche 14"/>
          <p:cNvCxnSpPr/>
          <p:nvPr/>
        </p:nvCxnSpPr>
        <p:spPr bwMode="auto">
          <a:xfrm>
            <a:off x="6258978" y="5323406"/>
            <a:ext cx="517523" cy="0"/>
          </a:xfrm>
          <a:prstGeom prst="straightConnector1">
            <a:avLst/>
          </a:prstGeom>
          <a:solidFill>
            <a:schemeClr val="accent1"/>
          </a:solidFill>
          <a:ln w="47625" cap="flat" cmpd="sng" algn="ctr">
            <a:solidFill>
              <a:schemeClr val="accent1"/>
            </a:solidFill>
            <a:prstDash val="solid"/>
            <a:round/>
            <a:headEnd type="none" w="sm" len="sm"/>
            <a:tailEnd type="arrow"/>
          </a:ln>
          <a:effectLst/>
        </p:spPr>
      </p:cxnSp>
      <p:sp>
        <p:nvSpPr>
          <p:cNvPr id="13" name="Flèche droite 12"/>
          <p:cNvSpPr/>
          <p:nvPr/>
        </p:nvSpPr>
        <p:spPr bwMode="auto">
          <a:xfrm>
            <a:off x="2568489" y="3969857"/>
            <a:ext cx="653244" cy="391946"/>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82204" tIns="41104" rIns="82204" bIns="41104" numCol="1" rtlCol="0" anchor="t" anchorCtr="0" compatLnSpc="1">
            <a:prstTxWarp prst="textNoShape">
              <a:avLst/>
            </a:prstTxWarp>
          </a:bodyPr>
          <a:lstStyle/>
          <a:p>
            <a:pPr defTabSz="822173" fontAlgn="base">
              <a:spcBef>
                <a:spcPct val="0"/>
              </a:spcBef>
              <a:spcAft>
                <a:spcPct val="0"/>
              </a:spcAft>
            </a:pPr>
            <a:endParaRPr lang="fr-FR" sz="1633">
              <a:latin typeface="Verdana" pitchFamily="34" charset="0"/>
            </a:endParaRPr>
          </a:p>
        </p:txBody>
      </p:sp>
      <p:sp>
        <p:nvSpPr>
          <p:cNvPr id="2" name="ZoneTexte 1"/>
          <p:cNvSpPr txBox="1"/>
          <p:nvPr/>
        </p:nvSpPr>
        <p:spPr>
          <a:xfrm>
            <a:off x="4005622" y="6499251"/>
            <a:ext cx="4050110" cy="487865"/>
          </a:xfrm>
          <a:prstGeom prst="rect">
            <a:avLst/>
          </a:prstGeom>
          <a:noFill/>
        </p:spPr>
        <p:txBody>
          <a:bodyPr wrap="square" lIns="82204" tIns="41104" rIns="82204" bIns="41104" rtlCol="0">
            <a:spAutoFit/>
          </a:bodyPr>
          <a:lstStyle/>
          <a:p>
            <a:pPr algn="ctr"/>
            <a:r>
              <a:rPr lang="fr-FR" altLang="fr-FR" sz="998" dirty="0">
                <a:solidFill>
                  <a:srgbClr val="000000"/>
                </a:solidFill>
              </a:rPr>
              <a:t>Bernadette </a:t>
            </a:r>
            <a:r>
              <a:rPr lang="fr-FR" altLang="fr-FR" sz="998" dirty="0" err="1">
                <a:solidFill>
                  <a:srgbClr val="000000"/>
                </a:solidFill>
              </a:rPr>
              <a:t>Kervyn</a:t>
            </a:r>
            <a:r>
              <a:rPr lang="fr-FR" altLang="fr-FR" sz="998" dirty="0">
                <a:solidFill>
                  <a:srgbClr val="000000"/>
                </a:solidFill>
              </a:rPr>
              <a:t> – Université de Bordeaux </a:t>
            </a:r>
          </a:p>
          <a:p>
            <a:endParaRPr lang="fr-FR" sz="1633" dirty="0"/>
          </a:p>
        </p:txBody>
      </p:sp>
    </p:spTree>
    <p:extLst>
      <p:ext uri="{BB962C8B-B14F-4D97-AF65-F5344CB8AC3E}">
        <p14:creationId xmlns:p14="http://schemas.microsoft.com/office/powerpoint/2010/main" val="13944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D95AC1-5C94-1B40-A4C6-FA42DFB44DEA}"/>
              </a:ext>
            </a:extLst>
          </p:cNvPr>
          <p:cNvSpPr>
            <a:spLocks noGrp="1"/>
          </p:cNvSpPr>
          <p:nvPr>
            <p:ph idx="1"/>
          </p:nvPr>
        </p:nvSpPr>
        <p:spPr>
          <a:xfrm>
            <a:off x="5270640" y="1975042"/>
            <a:ext cx="4548848" cy="4132257"/>
          </a:xfrm>
        </p:spPr>
        <p:txBody>
          <a:bodyPr>
            <a:normAutofit fontScale="70000" lnSpcReduction="20000"/>
          </a:bodyPr>
          <a:lstStyle/>
          <a:p>
            <a:pPr>
              <a:lnSpc>
                <a:spcPct val="120000"/>
              </a:lnSpc>
              <a:spcAft>
                <a:spcPts val="1089"/>
              </a:spcAft>
            </a:pPr>
            <a:r>
              <a:rPr lang="fr-FR" sz="3357" dirty="0">
                <a:cs typeface="Calibri" panose="020F0502020204030204" pitchFamily="34" charset="0"/>
              </a:rPr>
              <a:t>Classe de CP dédoublée – Ecole Jean Rostand – Lormont – REP+</a:t>
            </a:r>
          </a:p>
          <a:p>
            <a:pPr>
              <a:lnSpc>
                <a:spcPct val="120000"/>
              </a:lnSpc>
              <a:spcAft>
                <a:spcPts val="1089"/>
              </a:spcAft>
            </a:pPr>
            <a:r>
              <a:rPr lang="fr-FR" sz="3357" dirty="0">
                <a:cs typeface="Calibri" panose="020F0502020204030204" pitchFamily="34" charset="0"/>
              </a:rPr>
              <a:t>Enseignante : </a:t>
            </a:r>
            <a:r>
              <a:rPr lang="fr-FR" sz="3357" b="1" dirty="0">
                <a:cs typeface="Calibri" panose="020F0502020204030204" pitchFamily="34" charset="0"/>
              </a:rPr>
              <a:t>Anne-Laure Mazet </a:t>
            </a:r>
          </a:p>
          <a:p>
            <a:pPr>
              <a:lnSpc>
                <a:spcPct val="120000"/>
              </a:lnSpc>
              <a:spcAft>
                <a:spcPts val="1089"/>
              </a:spcAft>
            </a:pPr>
            <a:r>
              <a:rPr lang="fr-FR" sz="3357" dirty="0">
                <a:cs typeface="Calibri" panose="020F0502020204030204" pitchFamily="34" charset="0"/>
              </a:rPr>
              <a:t>Période : janvier.  Progression depuis le mois d’octobre</a:t>
            </a:r>
          </a:p>
          <a:p>
            <a:pPr>
              <a:lnSpc>
                <a:spcPct val="120000"/>
              </a:lnSpc>
              <a:spcAft>
                <a:spcPts val="1089"/>
              </a:spcAft>
            </a:pPr>
            <a:r>
              <a:rPr lang="fr-FR" sz="3357" b="1" dirty="0">
                <a:cs typeface="Calibri" panose="020F0502020204030204" pitchFamily="34" charset="0"/>
              </a:rPr>
              <a:t>Tâche d’écriture : écrire une phrase choisie par l’enseignant</a:t>
            </a:r>
          </a:p>
          <a:p>
            <a:pPr marL="0" indent="0">
              <a:buNone/>
            </a:pPr>
            <a:endParaRPr lang="fr-FR" dirty="0"/>
          </a:p>
        </p:txBody>
      </p:sp>
      <p:sp>
        <p:nvSpPr>
          <p:cNvPr id="2" name="Espace réservé du numéro de diapositive 1"/>
          <p:cNvSpPr>
            <a:spLocks noGrp="1"/>
          </p:cNvSpPr>
          <p:nvPr>
            <p:ph type="sldNum" sz="quarter" idx="12"/>
          </p:nvPr>
        </p:nvSpPr>
        <p:spPr/>
        <p:txBody>
          <a:bodyPr/>
          <a:lstStyle/>
          <a:p>
            <a:fld id="{25C6EEE4-1A9F-3F45-A1E5-076C6062FC7F}" type="slidenum">
              <a:rPr lang="fr-FR" smtClean="0">
                <a:solidFill>
                  <a:srgbClr val="191B0E"/>
                </a:solidFill>
              </a:rPr>
              <a:pPr/>
              <a:t>19</a:t>
            </a:fld>
            <a:endParaRPr lang="fr-FR" dirty="0">
              <a:solidFill>
                <a:srgbClr val="191B0E"/>
              </a:solidFill>
            </a:endParaRPr>
          </a:p>
        </p:txBody>
      </p:sp>
      <p:sp>
        <p:nvSpPr>
          <p:cNvPr id="4" name="ZoneTexte 3">
            <a:extLst>
              <a:ext uri="{FF2B5EF4-FFF2-40B4-BE49-F238E27FC236}">
                <a16:creationId xmlns:a16="http://schemas.microsoft.com/office/drawing/2014/main" id="{EDF6018B-2A30-F843-9EF1-3911228016C8}"/>
              </a:ext>
            </a:extLst>
          </p:cNvPr>
          <p:cNvSpPr txBox="1"/>
          <p:nvPr/>
        </p:nvSpPr>
        <p:spPr>
          <a:xfrm>
            <a:off x="1782829" y="1667890"/>
            <a:ext cx="3076196" cy="1311176"/>
          </a:xfrm>
          <a:prstGeom prst="rect">
            <a:avLst/>
          </a:prstGeom>
          <a:noFill/>
        </p:spPr>
        <p:txBody>
          <a:bodyPr wrap="square" lIns="81703" tIns="40854" rIns="81703" bIns="40854" rtlCol="0">
            <a:spAutoFit/>
          </a:bodyPr>
          <a:lstStyle/>
          <a:p>
            <a:pPr marL="403865" lvl="1" defTabSz="807722"/>
            <a:endParaRPr lang="fr-FR" sz="3266" b="1" dirty="0">
              <a:solidFill>
                <a:srgbClr val="999900">
                  <a:lumMod val="50000"/>
                </a:srgbClr>
              </a:solidFill>
              <a:latin typeface="Rockwell" panose="02060603020205020403" pitchFamily="18" charset="0"/>
              <a:cs typeface="Calibri" panose="020F0502020204030204" pitchFamily="34" charset="0"/>
            </a:endParaRPr>
          </a:p>
          <a:p>
            <a:pPr marL="403865" lvl="1" algn="ctr" defTabSz="807722"/>
            <a:r>
              <a:rPr lang="fr-FR" sz="2359" b="1" dirty="0">
                <a:solidFill>
                  <a:srgbClr val="000000"/>
                </a:solidFill>
                <a:latin typeface="Rockwell" panose="02060603020205020403" pitchFamily="18" charset="0"/>
                <a:cs typeface="Calibri" panose="020F0502020204030204" pitchFamily="34" charset="0"/>
              </a:rPr>
              <a:t>Contexte de l’observation</a:t>
            </a:r>
          </a:p>
        </p:txBody>
      </p:sp>
      <p:sp>
        <p:nvSpPr>
          <p:cNvPr id="6" name="ZoneTexte 5"/>
          <p:cNvSpPr txBox="1"/>
          <p:nvPr/>
        </p:nvSpPr>
        <p:spPr>
          <a:xfrm>
            <a:off x="3548350" y="6107299"/>
            <a:ext cx="6271138" cy="250116"/>
          </a:xfrm>
          <a:prstGeom prst="rect">
            <a:avLst/>
          </a:prstGeom>
          <a:noFill/>
        </p:spPr>
        <p:txBody>
          <a:bodyPr wrap="square" lIns="81703" tIns="40854" rIns="81703" bIns="40854" rtlCol="0">
            <a:spAutoFit/>
          </a:bodyPr>
          <a:lstStyle/>
          <a:p>
            <a:pPr defTabSz="807722"/>
            <a:r>
              <a:rPr lang="fr-FR" sz="1089" dirty="0">
                <a:solidFill>
                  <a:srgbClr val="000000"/>
                </a:solidFill>
              </a:rPr>
              <a:t>Circonscription de Lormont – production de ressources en collaboration avec le CAS</a:t>
            </a:r>
          </a:p>
        </p:txBody>
      </p:sp>
      <p:sp>
        <p:nvSpPr>
          <p:cNvPr id="5" name="Rectangle 4"/>
          <p:cNvSpPr/>
          <p:nvPr/>
        </p:nvSpPr>
        <p:spPr>
          <a:xfrm>
            <a:off x="2176544" y="293432"/>
            <a:ext cx="8100220" cy="488364"/>
          </a:xfrm>
          <a:prstGeom prst="rect">
            <a:avLst/>
          </a:prstGeom>
        </p:spPr>
        <p:txBody>
          <a:bodyPr wrap="square" lIns="82700" tIns="41351" rIns="82700" bIns="41351">
            <a:spAutoFit/>
          </a:bodyPr>
          <a:lstStyle/>
          <a:p>
            <a:pPr algn="ctr"/>
            <a:r>
              <a:rPr lang="fr-FR" sz="1633" b="1" dirty="0">
                <a:solidFill>
                  <a:srgbClr val="002060"/>
                </a:solidFill>
              </a:rPr>
              <a:t> </a:t>
            </a:r>
            <a:r>
              <a:rPr lang="fr-FR" sz="2631" b="1" dirty="0">
                <a:solidFill>
                  <a:srgbClr val="002060"/>
                </a:solidFill>
              </a:rPr>
              <a:t>Préparer avec les élèves pour rendre l’activité abordable</a:t>
            </a:r>
          </a:p>
        </p:txBody>
      </p:sp>
    </p:spTree>
    <p:extLst>
      <p:ext uri="{BB962C8B-B14F-4D97-AF65-F5344CB8AC3E}">
        <p14:creationId xmlns:p14="http://schemas.microsoft.com/office/powerpoint/2010/main" val="8052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882869"/>
          </a:xfrm>
        </p:spPr>
        <p:txBody>
          <a:bodyPr/>
          <a:lstStyle/>
          <a:p>
            <a:r>
              <a:rPr lang="fr-FR" b="1" dirty="0">
                <a:solidFill>
                  <a:srgbClr val="00B0F0"/>
                </a:solidFill>
              </a:rPr>
              <a:t>Plan</a:t>
            </a:r>
          </a:p>
        </p:txBody>
      </p:sp>
      <p:sp>
        <p:nvSpPr>
          <p:cNvPr id="3" name="Espace réservé du contenu 2"/>
          <p:cNvSpPr>
            <a:spLocks noGrp="1"/>
          </p:cNvSpPr>
          <p:nvPr>
            <p:ph idx="1"/>
          </p:nvPr>
        </p:nvSpPr>
        <p:spPr>
          <a:xfrm>
            <a:off x="838200" y="1119352"/>
            <a:ext cx="10515600" cy="5602123"/>
          </a:xfrm>
        </p:spPr>
        <p:txBody>
          <a:bodyPr>
            <a:normAutofit fontScale="70000" lnSpcReduction="20000"/>
          </a:bodyPr>
          <a:lstStyle/>
          <a:p>
            <a:pPr marL="0" indent="0">
              <a:buNone/>
            </a:pPr>
            <a:r>
              <a:rPr lang="fr-FR" u="sng" dirty="0">
                <a:solidFill>
                  <a:srgbClr val="00B0F0"/>
                </a:solidFill>
              </a:rPr>
              <a:t>Temps 1</a:t>
            </a:r>
          </a:p>
          <a:p>
            <a:r>
              <a:rPr lang="fr-FR" dirty="0"/>
              <a:t>Ressources institutionnelles pour l’enseignement de l’écriture </a:t>
            </a:r>
            <a:r>
              <a:rPr lang="fr-FR" sz="2400" dirty="0"/>
              <a:t>(D2-3)</a:t>
            </a:r>
          </a:p>
          <a:p>
            <a:r>
              <a:rPr lang="fr-FR" dirty="0"/>
              <a:t>Que désigne le terme Écriture et que sait-on des pratiques en CP ? </a:t>
            </a:r>
            <a:r>
              <a:rPr lang="fr-FR" sz="2400" dirty="0"/>
              <a:t>(D4-5)</a:t>
            </a:r>
          </a:p>
          <a:p>
            <a:r>
              <a:rPr lang="fr-FR" dirty="0"/>
              <a:t>Points de vus du terrain à intégrer </a:t>
            </a:r>
            <a:r>
              <a:rPr lang="fr-FR" sz="2400" dirty="0"/>
              <a:t>(D6)</a:t>
            </a:r>
          </a:p>
          <a:p>
            <a:r>
              <a:rPr lang="fr-FR" dirty="0"/>
              <a:t>Ce que la recherche nous dit sur l’efficacité de certaines pratiques </a:t>
            </a:r>
            <a:r>
              <a:rPr lang="fr-FR" sz="2400" dirty="0"/>
              <a:t>(D7)</a:t>
            </a:r>
          </a:p>
          <a:p>
            <a:r>
              <a:rPr lang="fr-FR" dirty="0"/>
              <a:t>4 procédures essentielles pour apprendre à encoder </a:t>
            </a:r>
            <a:r>
              <a:rPr lang="fr-FR" sz="2400" dirty="0"/>
              <a:t>(D8)</a:t>
            </a:r>
          </a:p>
          <a:p>
            <a:r>
              <a:rPr lang="fr-FR" dirty="0"/>
              <a:t>De nombreuses dimensions en interactions </a:t>
            </a:r>
            <a:r>
              <a:rPr lang="fr-FR" sz="2400" dirty="0"/>
              <a:t>(D9-10-11)</a:t>
            </a:r>
          </a:p>
          <a:p>
            <a:r>
              <a:rPr lang="fr-FR" dirty="0"/>
              <a:t>Leviers majeurs pour rendre la complexité abordable </a:t>
            </a:r>
            <a:r>
              <a:rPr lang="fr-FR" sz="2400" dirty="0"/>
              <a:t>(D12)</a:t>
            </a:r>
          </a:p>
          <a:p>
            <a:r>
              <a:rPr lang="fr-FR" dirty="0"/>
              <a:t>Situation choisie : Encoder une phrase </a:t>
            </a:r>
            <a:r>
              <a:rPr lang="fr-FR" sz="2400" dirty="0"/>
              <a:t>(D14)</a:t>
            </a:r>
          </a:p>
          <a:p>
            <a:pPr marL="0" indent="0">
              <a:buNone/>
            </a:pPr>
            <a:r>
              <a:rPr lang="fr-FR" u="sng" dirty="0">
                <a:solidFill>
                  <a:srgbClr val="00B0F0"/>
                </a:solidFill>
              </a:rPr>
              <a:t>Temps 2</a:t>
            </a:r>
          </a:p>
          <a:p>
            <a:r>
              <a:rPr lang="fr-FR" dirty="0"/>
              <a:t>Situation de référence et variables : caractéristiques pédagogiques </a:t>
            </a:r>
            <a:r>
              <a:rPr lang="fr-FR" sz="2400" dirty="0"/>
              <a:t>(D15-16)</a:t>
            </a:r>
          </a:p>
          <a:p>
            <a:r>
              <a:rPr lang="fr-FR" sz="2400" dirty="0"/>
              <a:t>Le processus d’écriture : de la gestion de  l’expert à l’acte d’enseigner (D17-19)</a:t>
            </a:r>
          </a:p>
          <a:p>
            <a:r>
              <a:rPr lang="fr-FR" sz="2400" dirty="0"/>
              <a:t>Préparer avec les élèves pour rendre l’activité abordable (D20-27)</a:t>
            </a:r>
          </a:p>
          <a:p>
            <a:r>
              <a:rPr lang="fr-FR" sz="2400" dirty="0"/>
              <a:t>Accompagner pendant l’écriture du produit visé (D28-35)</a:t>
            </a:r>
          </a:p>
          <a:p>
            <a:r>
              <a:rPr lang="fr-FR" sz="2400" dirty="0"/>
              <a:t>Réviser l’écrit produit et remobiliser les savoirs et les savoir faire sur l’écrit (D36)</a:t>
            </a:r>
          </a:p>
          <a:p>
            <a:r>
              <a:rPr lang="fr-FR" sz="2400" dirty="0"/>
              <a:t>Synthèse (D37)</a:t>
            </a:r>
          </a:p>
          <a:p>
            <a:pPr marL="0" indent="0">
              <a:buNone/>
            </a:pPr>
            <a:r>
              <a:rPr lang="fr-FR" sz="2400" dirty="0">
                <a:solidFill>
                  <a:srgbClr val="00B0F0"/>
                </a:solidFill>
              </a:rPr>
              <a:t>(prolongement possible) </a:t>
            </a:r>
            <a:r>
              <a:rPr lang="fr-FR" sz="2400" u="sng" dirty="0">
                <a:solidFill>
                  <a:srgbClr val="00B0F0"/>
                </a:solidFill>
              </a:rPr>
              <a:t>Temps 3</a:t>
            </a:r>
            <a:r>
              <a:rPr lang="fr-FR" sz="2400" dirty="0">
                <a:solidFill>
                  <a:srgbClr val="00B0F0"/>
                </a:solidFill>
              </a:rPr>
              <a:t>  </a:t>
            </a:r>
            <a:r>
              <a:rPr lang="fr-FR" sz="2400" dirty="0"/>
              <a:t>Différenciation et choix des phrases</a:t>
            </a:r>
          </a:p>
          <a:p>
            <a:endParaRPr lang="fr-FR" sz="2400" dirty="0"/>
          </a:p>
          <a:p>
            <a:endParaRPr lang="fr-FR" sz="2400" dirty="0"/>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2</a:t>
            </a:fld>
            <a:endParaRPr lang="fr-FR"/>
          </a:p>
        </p:txBody>
      </p:sp>
    </p:spTree>
    <p:extLst>
      <p:ext uri="{BB962C8B-B14F-4D97-AF65-F5344CB8AC3E}">
        <p14:creationId xmlns:p14="http://schemas.microsoft.com/office/powerpoint/2010/main" val="304859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1892" y="365125"/>
            <a:ext cx="8921908" cy="1325563"/>
          </a:xfrm>
        </p:spPr>
        <p:txBody>
          <a:bodyPr>
            <a:normAutofit/>
          </a:bodyPr>
          <a:lstStyle/>
          <a:p>
            <a:r>
              <a:rPr lang="fr-FR" sz="3600" dirty="0"/>
              <a:t>Préparer avec les élèves pour rendre l’activité abordable :</a:t>
            </a:r>
          </a:p>
        </p:txBody>
      </p:sp>
      <p:sp>
        <p:nvSpPr>
          <p:cNvPr id="3" name="Espace réservé du contenu 2"/>
          <p:cNvSpPr>
            <a:spLocks noGrp="1"/>
          </p:cNvSpPr>
          <p:nvPr>
            <p:ph idx="1"/>
          </p:nvPr>
        </p:nvSpPr>
        <p:spPr>
          <a:xfrm>
            <a:off x="838200" y="2506662"/>
            <a:ext cx="10515600" cy="4351338"/>
          </a:xfrm>
        </p:spPr>
        <p:txBody>
          <a:bodyPr/>
          <a:lstStyle/>
          <a:p>
            <a:r>
              <a:rPr lang="fr-FR" dirty="0"/>
              <a:t>A partir du visionnage de la vidéo, identifier les 4 grandes étapes de la phase de préparation : </a:t>
            </a:r>
          </a:p>
          <a:p>
            <a:endParaRPr lang="fr-FR" dirty="0"/>
          </a:p>
          <a:p>
            <a:pPr marL="0" indent="0">
              <a:buNone/>
            </a:pPr>
            <a:r>
              <a:rPr lang="fr-FR" dirty="0"/>
              <a:t>Groupe 1 : en relevant les gestes professionnels de l’enseignante</a:t>
            </a:r>
          </a:p>
          <a:p>
            <a:pPr marL="0" indent="0">
              <a:buNone/>
            </a:pPr>
            <a:r>
              <a:rPr lang="fr-FR" dirty="0"/>
              <a:t>Groupe 2 : en relevant ce qui fait la complexité de la tâche</a:t>
            </a:r>
          </a:p>
          <a:p>
            <a:pPr marL="0" indent="0">
              <a:buNone/>
            </a:pPr>
            <a:endParaRPr lang="fr-FR" dirty="0"/>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20</a:t>
            </a:fld>
            <a:endParaRPr lang="fr-FR"/>
          </a:p>
        </p:txBody>
      </p:sp>
      <p:grpSp>
        <p:nvGrpSpPr>
          <p:cNvPr id="5" name="Groupe 4"/>
          <p:cNvGrpSpPr>
            <a:grpSpLocks/>
          </p:cNvGrpSpPr>
          <p:nvPr/>
        </p:nvGrpSpPr>
        <p:grpSpPr bwMode="auto">
          <a:xfrm>
            <a:off x="838200" y="271977"/>
            <a:ext cx="1438088" cy="1418711"/>
            <a:chOff x="1980226" y="566178"/>
            <a:chExt cx="3183389" cy="5134775"/>
          </a:xfrm>
        </p:grpSpPr>
        <p:sp>
          <p:nvSpPr>
            <p:cNvPr id="6" name="Ellipse 5">
              <a:extLst/>
            </p:cNvPr>
            <p:cNvSpPr/>
            <p:nvPr/>
          </p:nvSpPr>
          <p:spPr>
            <a:xfrm>
              <a:off x="1980226" y="998538"/>
              <a:ext cx="3183389" cy="4702415"/>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7" name="Ellipse 4">
              <a:extLst/>
            </p:cNvPr>
            <p:cNvSpPr/>
            <p:nvPr/>
          </p:nvSpPr>
          <p:spPr>
            <a:xfrm>
              <a:off x="2324676" y="566178"/>
              <a:ext cx="2747271" cy="1684141"/>
            </a:xfrm>
            <a:prstGeom prst="rect">
              <a:avLst/>
            </a:prstGeom>
            <a:ln>
              <a:noFill/>
            </a:ln>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987877" eaLnBrk="0" fontAlgn="base" hangingPunct="0">
                <a:lnSpc>
                  <a:spcPct val="90000"/>
                </a:lnSpc>
                <a:spcBef>
                  <a:spcPct val="0"/>
                </a:spcBef>
                <a:spcAft>
                  <a:spcPct val="35000"/>
                </a:spcAft>
                <a:defRPr/>
              </a:pPr>
              <a:r>
                <a:rPr lang="fr-FR" sz="2268" b="1" dirty="0">
                  <a:solidFill>
                    <a:prstClr val="black"/>
                  </a:solidFill>
                </a:rPr>
                <a:t>        </a:t>
              </a:r>
            </a:p>
            <a:p>
              <a:pPr algn="ctr" defTabSz="987877" eaLnBrk="0" fontAlgn="base" hangingPunct="0">
                <a:lnSpc>
                  <a:spcPct val="90000"/>
                </a:lnSpc>
                <a:spcBef>
                  <a:spcPct val="0"/>
                </a:spcBef>
                <a:spcAft>
                  <a:spcPct val="35000"/>
                </a:spcAft>
                <a:defRPr/>
              </a:pPr>
              <a:r>
                <a:rPr lang="fr-FR" sz="2268" b="1" dirty="0">
                  <a:solidFill>
                    <a:prstClr val="black"/>
                  </a:solidFill>
                </a:rPr>
                <a:t>          </a:t>
              </a:r>
            </a:p>
            <a:p>
              <a:pPr algn="ctr" defTabSz="987877" eaLnBrk="0" fontAlgn="base" hangingPunct="0">
                <a:lnSpc>
                  <a:spcPct val="90000"/>
                </a:lnSpc>
                <a:spcBef>
                  <a:spcPct val="0"/>
                </a:spcBef>
                <a:spcAft>
                  <a:spcPct val="35000"/>
                </a:spcAft>
                <a:defRPr/>
              </a:pPr>
              <a:r>
                <a:rPr lang="fr-FR" sz="2268" b="1" dirty="0">
                  <a:solidFill>
                    <a:prstClr val="black"/>
                  </a:solidFill>
                </a:rPr>
                <a:t>         </a:t>
              </a:r>
              <a:r>
                <a:rPr lang="fr-FR" sz="1814" b="1" dirty="0">
                  <a:solidFill>
                    <a:prstClr val="black"/>
                  </a:solidFill>
                </a:rPr>
                <a:t>Préparation</a:t>
              </a:r>
            </a:p>
            <a:p>
              <a:pPr algn="ctr" defTabSz="987877" eaLnBrk="0" fontAlgn="base" hangingPunct="0">
                <a:lnSpc>
                  <a:spcPct val="90000"/>
                </a:lnSpc>
                <a:spcBef>
                  <a:spcPct val="0"/>
                </a:spcBef>
                <a:spcAft>
                  <a:spcPct val="35000"/>
                </a:spcAft>
                <a:defRPr/>
              </a:pPr>
              <a:r>
                <a:rPr lang="fr-FR" sz="1814" b="1" dirty="0">
                  <a:solidFill>
                    <a:prstClr val="black"/>
                  </a:solidFill>
                </a:rPr>
                <a:t>anticipation</a:t>
              </a:r>
            </a:p>
          </p:txBody>
        </p:sp>
      </p:grpSp>
    </p:spTree>
    <p:extLst>
      <p:ext uri="{BB962C8B-B14F-4D97-AF65-F5344CB8AC3E}">
        <p14:creationId xmlns:p14="http://schemas.microsoft.com/office/powerpoint/2010/main" val="7916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4.44444E-6 L -0.17721 0.2868 " pathEditMode="relative" rAng="0" ptsTypes="AA">
                                      <p:cBhvr>
                                        <p:cTn id="6" dur="2000" fill="hold"/>
                                        <p:tgtEl>
                                          <p:spTgt spid="5"/>
                                        </p:tgtEl>
                                        <p:attrNameLst>
                                          <p:attrName>ppt_x</p:attrName>
                                          <p:attrName>ppt_y</p:attrName>
                                        </p:attrNameLst>
                                      </p:cBhvr>
                                      <p:rCtr x="-8867" y="1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9224" y="-80781"/>
            <a:ext cx="8484576" cy="566671"/>
          </a:xfrm>
        </p:spPr>
        <p:txBody>
          <a:bodyPr>
            <a:normAutofit/>
          </a:bodyPr>
          <a:lstStyle/>
          <a:p>
            <a:r>
              <a:rPr lang="fr-FR" sz="3200" b="1" dirty="0">
                <a:solidFill>
                  <a:schemeClr val="tx1"/>
                </a:solidFill>
                <a:latin typeface="Rockwell" panose="02060603020205020403" pitchFamily="18" charset="0"/>
              </a:rPr>
              <a:t>La démarche mise en œuvre </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38084631"/>
              </p:ext>
            </p:extLst>
          </p:nvPr>
        </p:nvGraphicFramePr>
        <p:xfrm>
          <a:off x="1551345" y="485890"/>
          <a:ext cx="9117376" cy="7108946"/>
        </p:xfrm>
        <a:graphic>
          <a:graphicData uri="http://schemas.openxmlformats.org/drawingml/2006/table">
            <a:tbl>
              <a:tblPr firstRow="1" bandRow="1">
                <a:tableStyleId>{5C22544A-7EE6-4342-B048-85BDC9FD1C3A}</a:tableStyleId>
              </a:tblPr>
              <a:tblGrid>
                <a:gridCol w="3499667">
                  <a:extLst>
                    <a:ext uri="{9D8B030D-6E8A-4147-A177-3AD203B41FA5}">
                      <a16:colId xmlns:a16="http://schemas.microsoft.com/office/drawing/2014/main" val="20000"/>
                    </a:ext>
                  </a:extLst>
                </a:gridCol>
                <a:gridCol w="2743623">
                  <a:extLst>
                    <a:ext uri="{9D8B030D-6E8A-4147-A177-3AD203B41FA5}">
                      <a16:colId xmlns:a16="http://schemas.microsoft.com/office/drawing/2014/main" val="20001"/>
                    </a:ext>
                  </a:extLst>
                </a:gridCol>
                <a:gridCol w="2874086">
                  <a:extLst>
                    <a:ext uri="{9D8B030D-6E8A-4147-A177-3AD203B41FA5}">
                      <a16:colId xmlns:a16="http://schemas.microsoft.com/office/drawing/2014/main" val="20002"/>
                    </a:ext>
                  </a:extLst>
                </a:gridCol>
              </a:tblGrid>
              <a:tr h="1130044">
                <a:tc>
                  <a:txBody>
                    <a:bodyPr/>
                    <a:lstStyle/>
                    <a:p>
                      <a:endParaRPr lang="fr-FR" sz="1800" dirty="0">
                        <a:solidFill>
                          <a:schemeClr val="tx1"/>
                        </a:solidFill>
                      </a:endParaRPr>
                    </a:p>
                    <a:p>
                      <a:r>
                        <a:rPr lang="fr-FR" sz="1800" dirty="0">
                          <a:solidFill>
                            <a:schemeClr val="tx1"/>
                          </a:solidFill>
                        </a:rPr>
                        <a:t>PREPARATION collective</a:t>
                      </a:r>
                    </a:p>
                  </a:txBody>
                  <a:tcPr marL="56332" marR="56332">
                    <a:solidFill>
                      <a:schemeClr val="bg1"/>
                    </a:solidFill>
                  </a:tcPr>
                </a:tc>
                <a:tc>
                  <a:txBody>
                    <a:bodyPr/>
                    <a:lstStyle/>
                    <a:p>
                      <a:endParaRPr lang="fr-FR" sz="1800" dirty="0">
                        <a:solidFill>
                          <a:schemeClr val="tx1"/>
                        </a:solidFill>
                      </a:endParaRPr>
                    </a:p>
                    <a:p>
                      <a:r>
                        <a:rPr lang="fr-FR" sz="1800" dirty="0">
                          <a:solidFill>
                            <a:schemeClr val="tx1"/>
                          </a:solidFill>
                        </a:rPr>
                        <a:t>       ECRITURE individuelle          DE</a:t>
                      </a:r>
                      <a:r>
                        <a:rPr lang="fr-FR" sz="1800" baseline="0" dirty="0">
                          <a:solidFill>
                            <a:schemeClr val="tx1"/>
                          </a:solidFill>
                        </a:rPr>
                        <a:t>   LA PHRASE</a:t>
                      </a:r>
                      <a:endParaRPr lang="fr-FR" sz="1800" dirty="0">
                        <a:solidFill>
                          <a:schemeClr val="tx1"/>
                        </a:solidFill>
                      </a:endParaRPr>
                    </a:p>
                  </a:txBody>
                  <a:tcPr marL="56332" marR="56332">
                    <a:solidFill>
                      <a:schemeClr val="bg1"/>
                    </a:solidFill>
                  </a:tcPr>
                </a:tc>
                <a:tc>
                  <a:txBody>
                    <a:bodyPr/>
                    <a:lstStyle/>
                    <a:p>
                      <a:endParaRPr lang="fr-FR" sz="1800" dirty="0">
                        <a:solidFill>
                          <a:schemeClr val="tx1"/>
                        </a:solidFill>
                      </a:endParaRPr>
                    </a:p>
                    <a:p>
                      <a:r>
                        <a:rPr lang="fr-FR" sz="1800" dirty="0">
                          <a:solidFill>
                            <a:schemeClr val="tx1"/>
                          </a:solidFill>
                        </a:rPr>
                        <a:t>              REVISION collective</a:t>
                      </a:r>
                    </a:p>
                  </a:txBody>
                  <a:tcPr marL="56332" marR="56332">
                    <a:solidFill>
                      <a:schemeClr val="bg1"/>
                    </a:solidFill>
                  </a:tcPr>
                </a:tc>
                <a:extLst>
                  <a:ext uri="{0D108BD9-81ED-4DB2-BD59-A6C34878D82A}">
                    <a16:rowId xmlns:a16="http://schemas.microsoft.com/office/drawing/2014/main" val="10000"/>
                  </a:ext>
                </a:extLst>
              </a:tr>
              <a:tr h="4261303">
                <a:tc>
                  <a:txBody>
                    <a:bodyPr/>
                    <a:lstStyle/>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Mémorisation</a:t>
                      </a:r>
                      <a:r>
                        <a:rPr lang="fr-FR" sz="1600" b="1" baseline="0" dirty="0">
                          <a:latin typeface="Rockwell" panose="02060603020205020403" pitchFamily="18" charset="0"/>
                          <a:ea typeface="Avenir Book Oblique"/>
                          <a:cs typeface="Calibri" panose="020F0502020204030204" pitchFamily="34" charset="0"/>
                          <a:sym typeface="Avenir Book Oblique"/>
                        </a:rPr>
                        <a:t> </a:t>
                      </a:r>
                      <a:r>
                        <a:rPr lang="fr-FR" sz="1600" b="1" dirty="0">
                          <a:latin typeface="Rockwell" panose="02060603020205020403" pitchFamily="18" charset="0"/>
                          <a:ea typeface="Avenir Book Oblique"/>
                          <a:cs typeface="Calibri" panose="020F0502020204030204" pitchFamily="34" charset="0"/>
                          <a:sym typeface="Avenir Book Oblique"/>
                        </a:rPr>
                        <a:t>de la  phrase (avec une attention si besoin à la prononciation des mots)</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Découpage de la chaine orale en mots</a:t>
                      </a:r>
                      <a:r>
                        <a:rPr lang="fr-FR" sz="1600" b="1" baseline="0" dirty="0">
                          <a:latin typeface="Rockwell" panose="02060603020205020403" pitchFamily="18" charset="0"/>
                          <a:ea typeface="Avenir Book Oblique"/>
                          <a:cs typeface="Calibri" panose="020F0502020204030204" pitchFamily="34" charset="0"/>
                          <a:sym typeface="Avenir Book Oblique"/>
                        </a:rPr>
                        <a:t> +</a:t>
                      </a:r>
                      <a:r>
                        <a:rPr lang="fr-FR" sz="1600" b="1" dirty="0">
                          <a:latin typeface="Rockwell" panose="02060603020205020403" pitchFamily="18" charset="0"/>
                          <a:ea typeface="Avenir Book Oblique"/>
                          <a:cs typeface="Calibri" panose="020F0502020204030204" pitchFamily="34" charset="0"/>
                          <a:sym typeface="Avenir Book Oblique"/>
                        </a:rPr>
                        <a:t>symbolisation</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Explicitation pour chaque mot de la procédure d’encodage</a:t>
                      </a:r>
                    </a:p>
                    <a:p>
                      <a:pPr marL="257175" indent="-257175" defTabSz="975360">
                        <a:spcBef>
                          <a:spcPts val="600"/>
                        </a:spcBef>
                        <a:buFontTx/>
                        <a:buChar char="-"/>
                        <a:defRPr sz="2400">
                          <a:latin typeface="Calibri"/>
                          <a:ea typeface="Calibri"/>
                          <a:cs typeface="Calibri"/>
                          <a:sym typeface="Calibri"/>
                        </a:defRPr>
                      </a:pPr>
                      <a:r>
                        <a:rPr lang="fr-FR" sz="1600" b="1" dirty="0">
                          <a:latin typeface="Rockwell" panose="02060603020205020403" pitchFamily="18" charset="0"/>
                          <a:ea typeface="Avenir Book Oblique"/>
                          <a:cs typeface="Calibri" panose="020F0502020204030204" pitchFamily="34" charset="0"/>
                          <a:sym typeface="Avenir Book Oblique"/>
                        </a:rPr>
                        <a:t>Questionnement sur la ponctuation</a:t>
                      </a:r>
                    </a:p>
                    <a:p>
                      <a:pPr marL="257175" indent="-257175" defTabSz="975360">
                        <a:spcBef>
                          <a:spcPts val="600"/>
                        </a:spcBef>
                        <a:buFontTx/>
                        <a:buChar char="-"/>
                        <a:defRPr sz="2400">
                          <a:latin typeface="Calibri"/>
                          <a:ea typeface="Calibri"/>
                          <a:cs typeface="Calibri"/>
                          <a:sym typeface="Calibri"/>
                        </a:defRPr>
                      </a:pPr>
                      <a:r>
                        <a:rPr lang="fr-FR" sz="1600" b="1" kern="1200" dirty="0">
                          <a:solidFill>
                            <a:schemeClr val="dk1"/>
                          </a:solidFill>
                          <a:latin typeface="Rockwell" panose="02060603020205020403" pitchFamily="18" charset="0"/>
                          <a:ea typeface="Avenir Book Oblique"/>
                          <a:cs typeface="Calibri" panose="020F0502020204030204" pitchFamily="34" charset="0"/>
                          <a:sym typeface="Avenir Book Oblique"/>
                        </a:rPr>
                        <a:t>Questionnement sur le</a:t>
                      </a:r>
                      <a:r>
                        <a:rPr lang="fr-FR" sz="1600" b="1" kern="1200" baseline="0" dirty="0">
                          <a:solidFill>
                            <a:schemeClr val="dk1"/>
                          </a:solidFill>
                          <a:latin typeface="Rockwell" panose="02060603020205020403" pitchFamily="18" charset="0"/>
                          <a:ea typeface="Avenir Book Oblique"/>
                          <a:cs typeface="Calibri" panose="020F0502020204030204" pitchFamily="34" charset="0"/>
                          <a:sym typeface="Avenir Book Oblique"/>
                        </a:rPr>
                        <a:t> </a:t>
                      </a:r>
                      <a:r>
                        <a:rPr lang="fr-FR" sz="1600" b="1" kern="1200" dirty="0">
                          <a:solidFill>
                            <a:schemeClr val="dk1"/>
                          </a:solidFill>
                          <a:latin typeface="Rockwell" panose="02060603020205020403" pitchFamily="18" charset="0"/>
                          <a:ea typeface="Avenir Book Oblique"/>
                          <a:cs typeface="Calibri" panose="020F0502020204030204" pitchFamily="34" charset="0"/>
                          <a:sym typeface="Avenir Book Oblique"/>
                        </a:rPr>
                        <a:t>support</a:t>
                      </a:r>
                    </a:p>
                    <a:p>
                      <a:endParaRPr lang="fr-FR" sz="1800" dirty="0"/>
                    </a:p>
                  </a:txBody>
                  <a:tcPr marL="56332" marR="56332">
                    <a:solidFill>
                      <a:srgbClr val="FFFF99"/>
                    </a:solidFill>
                  </a:tcPr>
                </a:tc>
                <a:tc>
                  <a:txBody>
                    <a:bodyPr/>
                    <a:lstStyle/>
                    <a:p>
                      <a:r>
                        <a:rPr lang="fr-FR" sz="1800" b="1" u="none" baseline="0" dirty="0"/>
                        <a:t>             </a:t>
                      </a:r>
                      <a:endParaRPr lang="fr-FR" sz="1800" dirty="0"/>
                    </a:p>
                    <a:p>
                      <a:r>
                        <a:rPr lang="fr-FR" sz="1800" dirty="0"/>
                        <a:t>                </a:t>
                      </a:r>
                    </a:p>
                  </a:txBody>
                  <a:tcPr marL="56332" marR="56332">
                    <a:solidFill>
                      <a:schemeClr val="bg1"/>
                    </a:solidFill>
                  </a:tcPr>
                </a:tc>
                <a:tc>
                  <a:txBody>
                    <a:bodyPr/>
                    <a:lstStyle/>
                    <a:p>
                      <a:endParaRPr lang="fr-FR" sz="1600" kern="1200" dirty="0">
                        <a:solidFill>
                          <a:schemeClr val="dk1"/>
                        </a:solidFill>
                        <a:latin typeface="Rockwell" panose="02060603020205020403" pitchFamily="18" charset="0"/>
                        <a:ea typeface="Avenir Book Oblique"/>
                        <a:cs typeface="Calibri" panose="020F0502020204030204" pitchFamily="34" charset="0"/>
                      </a:endParaRPr>
                    </a:p>
                  </a:txBody>
                  <a:tcPr marL="56332" marR="56332">
                    <a:solidFill>
                      <a:schemeClr val="bg1"/>
                    </a:solidFill>
                  </a:tcPr>
                </a:tc>
                <a:extLst>
                  <a:ext uri="{0D108BD9-81ED-4DB2-BD59-A6C34878D82A}">
                    <a16:rowId xmlns:a16="http://schemas.microsoft.com/office/drawing/2014/main" val="10001"/>
                  </a:ext>
                </a:extLst>
              </a:tr>
              <a:tr h="1717599">
                <a:tc>
                  <a:txBody>
                    <a:bodyPr/>
                    <a:lstStyle/>
                    <a:p>
                      <a:endParaRPr lang="fr-FR" sz="1800" dirty="0"/>
                    </a:p>
                    <a:p>
                      <a:endParaRPr lang="fr-FR" sz="1800" dirty="0"/>
                    </a:p>
                    <a:p>
                      <a:endParaRPr lang="fr-FR" sz="1800" dirty="0"/>
                    </a:p>
                    <a:p>
                      <a:endParaRPr lang="fr-FR" sz="1800" dirty="0"/>
                    </a:p>
                    <a:p>
                      <a:endParaRPr lang="fr-FR" sz="1800" dirty="0"/>
                    </a:p>
                  </a:txBody>
                  <a:tcPr marL="56332" marR="56332">
                    <a:solidFill>
                      <a:schemeClr val="bg1"/>
                    </a:solidFill>
                  </a:tcPr>
                </a:tc>
                <a:tc>
                  <a:txBody>
                    <a:bodyPr/>
                    <a:lstStyle/>
                    <a:p>
                      <a:endParaRPr lang="fr-FR" sz="1800" dirty="0"/>
                    </a:p>
                  </a:txBody>
                  <a:tcPr marL="56332" marR="56332">
                    <a:solidFill>
                      <a:schemeClr val="bg1"/>
                    </a:solidFill>
                  </a:tcPr>
                </a:tc>
                <a:tc>
                  <a:txBody>
                    <a:bodyPr/>
                    <a:lstStyle/>
                    <a:p>
                      <a:endParaRPr lang="fr-FR" sz="1800" dirty="0"/>
                    </a:p>
                  </a:txBody>
                  <a:tcPr marL="56332" marR="56332">
                    <a:solidFill>
                      <a:schemeClr val="bg1"/>
                    </a:solidFill>
                  </a:tcPr>
                </a:tc>
                <a:extLst>
                  <a:ext uri="{0D108BD9-81ED-4DB2-BD59-A6C34878D82A}">
                    <a16:rowId xmlns:a16="http://schemas.microsoft.com/office/drawing/2014/main" val="10002"/>
                  </a:ext>
                </a:extLst>
              </a:tr>
            </a:tbl>
          </a:graphicData>
        </a:graphic>
      </p:graphicFrame>
      <p:sp>
        <p:nvSpPr>
          <p:cNvPr id="3" name="Espace réservé du numéro de diapositive 2"/>
          <p:cNvSpPr>
            <a:spLocks noGrp="1"/>
          </p:cNvSpPr>
          <p:nvPr>
            <p:ph type="sldNum" sz="quarter" idx="12"/>
          </p:nvPr>
        </p:nvSpPr>
        <p:spPr/>
        <p:txBody>
          <a:bodyPr/>
          <a:lstStyle/>
          <a:p>
            <a:fld id="{25C6EEE4-1A9F-3F45-A1E5-076C6062FC7F}" type="slidenum">
              <a:rPr lang="fr-FR" smtClean="0">
                <a:solidFill>
                  <a:srgbClr val="191B0E"/>
                </a:solidFill>
              </a:rPr>
              <a:pPr/>
              <a:t>21</a:t>
            </a:fld>
            <a:endParaRPr lang="fr-FR" dirty="0">
              <a:solidFill>
                <a:srgbClr val="191B0E"/>
              </a:solidFill>
            </a:endParaRPr>
          </a:p>
        </p:txBody>
      </p:sp>
      <p:pic>
        <p:nvPicPr>
          <p:cNvPr id="5" name="Image 4">
            <a:extLst>
              <a:ext uri="{FF2B5EF4-FFF2-40B4-BE49-F238E27FC236}">
                <a16:creationId xmlns:a16="http://schemas.microsoft.com/office/drawing/2014/main" id="{39F426E0-B2FF-5F45-B9F2-832F59DFE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31765" y="4746775"/>
            <a:ext cx="2330772" cy="1765124"/>
          </a:xfrm>
          <a:prstGeom prst="rect">
            <a:avLst/>
          </a:prstGeom>
        </p:spPr>
      </p:pic>
      <p:pic>
        <p:nvPicPr>
          <p:cNvPr id="6" name="Image 5">
            <a:extLst>
              <a:ext uri="{FF2B5EF4-FFF2-40B4-BE49-F238E27FC236}">
                <a16:creationId xmlns:a16="http://schemas.microsoft.com/office/drawing/2014/main" id="{1899C30B-CC95-9248-85DB-E0D09266B6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06542" y="4720262"/>
            <a:ext cx="2418964" cy="1791637"/>
          </a:xfrm>
          <a:prstGeom prst="rect">
            <a:avLst/>
          </a:prstGeom>
        </p:spPr>
      </p:pic>
      <p:sp>
        <p:nvSpPr>
          <p:cNvPr id="8" name="Ellipse 7">
            <a:extLst>
              <a:ext uri="{FF2B5EF4-FFF2-40B4-BE49-F238E27FC236}">
                <a16:creationId xmlns:a16="http://schemas.microsoft.com/office/drawing/2014/main" id="{6A920330-E57D-4B26-97DA-5B4ED9437C3C}"/>
              </a:ext>
            </a:extLst>
          </p:cNvPr>
          <p:cNvSpPr/>
          <p:nvPr/>
        </p:nvSpPr>
        <p:spPr>
          <a:xfrm>
            <a:off x="936507" y="535205"/>
            <a:ext cx="614838" cy="693983"/>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Ellipse 8">
            <a:extLst>
              <a:ext uri="{FF2B5EF4-FFF2-40B4-BE49-F238E27FC236}">
                <a16:creationId xmlns:a16="http://schemas.microsoft.com/office/drawing/2014/main" id="{A926EF8C-C752-4BCE-B8A5-CF01CB768D81}"/>
              </a:ext>
            </a:extLst>
          </p:cNvPr>
          <p:cNvSpPr/>
          <p:nvPr/>
        </p:nvSpPr>
        <p:spPr>
          <a:xfrm>
            <a:off x="4567940" y="478406"/>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11" name="Ellipse 10">
            <a:extLst>
              <a:ext uri="{FF2B5EF4-FFF2-40B4-BE49-F238E27FC236}">
                <a16:creationId xmlns:a16="http://schemas.microsoft.com/office/drawing/2014/main" id="{69F11A17-296F-4D33-AE69-C6EBB5C5B2B3}"/>
              </a:ext>
            </a:extLst>
          </p:cNvPr>
          <p:cNvSpPr/>
          <p:nvPr/>
        </p:nvSpPr>
        <p:spPr>
          <a:xfrm>
            <a:off x="7891954" y="520180"/>
            <a:ext cx="614838" cy="683499"/>
          </a:xfrm>
          <a:prstGeom prst="ellipse">
            <a:avLst/>
          </a:prstGeom>
          <a:solidFill>
            <a:schemeClr val="accent1">
              <a:alpha val="75000"/>
            </a:schemeClr>
          </a:solidFill>
          <a:ln>
            <a:solidFill>
              <a:schemeClr val="tx1"/>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pic>
        <p:nvPicPr>
          <p:cNvPr id="13" name="Image 12">
            <a:extLst>
              <a:ext uri="{FF2B5EF4-FFF2-40B4-BE49-F238E27FC236}">
                <a16:creationId xmlns:a16="http://schemas.microsoft.com/office/drawing/2014/main" id="{F01E361C-3162-4D15-9D83-0835573927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46755" y="4710389"/>
            <a:ext cx="2516572" cy="1801510"/>
          </a:xfrm>
          <a:prstGeom prst="rect">
            <a:avLst/>
          </a:prstGeom>
        </p:spPr>
      </p:pic>
      <p:sp>
        <p:nvSpPr>
          <p:cNvPr id="12" name="Ellipse 11">
            <a:extLst>
              <a:ext uri="{FF2B5EF4-FFF2-40B4-BE49-F238E27FC236}">
                <a16:creationId xmlns:a16="http://schemas.microsoft.com/office/drawing/2014/main" id="{6A920330-E57D-4B26-97DA-5B4ED9437C3C}"/>
              </a:ext>
            </a:extLst>
          </p:cNvPr>
          <p:cNvSpPr/>
          <p:nvPr/>
        </p:nvSpPr>
        <p:spPr>
          <a:xfrm>
            <a:off x="4426988" y="535205"/>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4" name="Ellipse 13">
            <a:extLst>
              <a:ext uri="{FF2B5EF4-FFF2-40B4-BE49-F238E27FC236}">
                <a16:creationId xmlns:a16="http://schemas.microsoft.com/office/drawing/2014/main" id="{62EFBCBC-5491-43DF-8AC9-FCDA7A993AF1}"/>
              </a:ext>
            </a:extLst>
          </p:cNvPr>
          <p:cNvSpPr/>
          <p:nvPr/>
        </p:nvSpPr>
        <p:spPr>
          <a:xfrm>
            <a:off x="5027769" y="518387"/>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
        <p:nvSpPr>
          <p:cNvPr id="7" name="ZoneTexte 6"/>
          <p:cNvSpPr txBox="1"/>
          <p:nvPr/>
        </p:nvSpPr>
        <p:spPr>
          <a:xfrm>
            <a:off x="2855365" y="7021861"/>
            <a:ext cx="6337368" cy="500719"/>
          </a:xfrm>
          <a:prstGeom prst="rect">
            <a:avLst/>
          </a:prstGeom>
          <a:noFill/>
        </p:spPr>
        <p:txBody>
          <a:bodyPr wrap="square" lIns="81013" tIns="40515" rIns="81013" bIns="40515" rtlCol="0">
            <a:spAutoFit/>
          </a:bodyPr>
          <a:lstStyle/>
          <a:p>
            <a:pPr algn="ctr" defTabSz="801060"/>
            <a:r>
              <a:rPr lang="fr-FR" sz="1089" dirty="0">
                <a:solidFill>
                  <a:srgbClr val="002060"/>
                </a:solidFill>
              </a:rPr>
              <a:t>Circonscription de Lormont – production de ressources en collaboration avec le CAS</a:t>
            </a:r>
          </a:p>
          <a:p>
            <a:pPr algn="ctr" defTabSz="801060"/>
            <a:endParaRPr lang="fr-FR" sz="1633" dirty="0">
              <a:solidFill>
                <a:prstClr val="black"/>
              </a:solidFill>
            </a:endParaRPr>
          </a:p>
        </p:txBody>
      </p:sp>
    </p:spTree>
    <p:extLst>
      <p:ext uri="{BB962C8B-B14F-4D97-AF65-F5344CB8AC3E}">
        <p14:creationId xmlns:p14="http://schemas.microsoft.com/office/powerpoint/2010/main" val="919766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3">
            <a:extLst>
              <a:ext uri="{FF2B5EF4-FFF2-40B4-BE49-F238E27FC236}">
                <a16:creationId xmlns:a16="http://schemas.microsoft.com/office/drawing/2014/main" id="{6650EBBF-C4DC-4F89-96B5-76480D6F7049}"/>
              </a:ext>
            </a:extLst>
          </p:cNvPr>
          <p:cNvSpPr txBox="1">
            <a:spLocks/>
          </p:cNvSpPr>
          <p:nvPr/>
        </p:nvSpPr>
        <p:spPr>
          <a:xfrm>
            <a:off x="1891859" y="123147"/>
            <a:ext cx="7887528" cy="1325563"/>
          </a:xfrm>
          <a:prstGeom prst="rect">
            <a:avLst/>
          </a:prstGeom>
        </p:spPr>
        <p:txBody>
          <a:bodyPr vert="horz" lIns="80980" tIns="40498" rIns="80980" bIns="40498"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3992" dirty="0">
                <a:solidFill>
                  <a:sysClr val="windowText" lastClr="000000"/>
                </a:solidFill>
                <a:latin typeface="Verdana"/>
              </a:rPr>
              <a:t>Stabilisation, mémorisation de la phrase : </a:t>
            </a:r>
            <a:br>
              <a:rPr lang="fr-FR" sz="3992" dirty="0">
                <a:solidFill>
                  <a:sysClr val="windowText" lastClr="000000"/>
                </a:solidFill>
                <a:latin typeface="Verdana"/>
              </a:rPr>
            </a:br>
            <a:r>
              <a:rPr lang="fr-FR" sz="3992" dirty="0">
                <a:solidFill>
                  <a:sysClr val="windowText" lastClr="000000"/>
                </a:solidFill>
                <a:latin typeface="Verdana"/>
              </a:rPr>
              <a:t>Lili mange sur la table du jardin</a:t>
            </a:r>
          </a:p>
        </p:txBody>
      </p:sp>
      <p:pic>
        <p:nvPicPr>
          <p:cNvPr id="31" name="Espace réservé du contenu 10">
            <a:extLst>
              <a:ext uri="{FF2B5EF4-FFF2-40B4-BE49-F238E27FC236}">
                <a16:creationId xmlns:a16="http://schemas.microsoft.com/office/drawing/2014/main" id="{3710D7ED-AF08-4F90-9D6C-220F01B9F6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5351" y="2482696"/>
            <a:ext cx="6800496" cy="4362572"/>
          </a:xfrm>
          <a:prstGeom prst="rect">
            <a:avLst/>
          </a:prstGeom>
        </p:spPr>
      </p:pic>
      <p:sp>
        <p:nvSpPr>
          <p:cNvPr id="32" name="ZoneTexte 31">
            <a:extLst>
              <a:ext uri="{FF2B5EF4-FFF2-40B4-BE49-F238E27FC236}">
                <a16:creationId xmlns:a16="http://schemas.microsoft.com/office/drawing/2014/main" id="{86498DAC-8DF0-4A3D-8887-A37F2C374B5E}"/>
              </a:ext>
            </a:extLst>
          </p:cNvPr>
          <p:cNvSpPr txBox="1"/>
          <p:nvPr/>
        </p:nvSpPr>
        <p:spPr>
          <a:xfrm>
            <a:off x="1919447" y="1448679"/>
            <a:ext cx="7462824" cy="835648"/>
          </a:xfrm>
          <a:prstGeom prst="rect">
            <a:avLst/>
          </a:prstGeom>
          <a:noFill/>
        </p:spPr>
        <p:txBody>
          <a:bodyPr wrap="square" lIns="80980" tIns="40498" rIns="80980" bIns="40498" rtlCol="0">
            <a:spAutoFit/>
          </a:bodyPr>
          <a:lstStyle/>
          <a:p>
            <a:pPr defTabSz="893137"/>
            <a:r>
              <a:rPr lang="fr-FR" sz="1633" dirty="0">
                <a:solidFill>
                  <a:prstClr val="black"/>
                </a:solidFill>
                <a:latin typeface="Calibri" panose="020F0502020204030204"/>
              </a:rPr>
              <a:t>Chaque élève dit à haute  voix la phrase. M « Tout le monde l’a bien dans la tête? »</a:t>
            </a:r>
          </a:p>
          <a:p>
            <a:pPr defTabSz="893137"/>
            <a:r>
              <a:rPr lang="fr-FR" sz="1633" dirty="0">
                <a:solidFill>
                  <a:prstClr val="black"/>
                </a:solidFill>
                <a:latin typeface="Calibri" panose="020F0502020204030204"/>
              </a:rPr>
              <a:t>L’enseignante veille aussi à la bonne prononciation de chaque mot.</a:t>
            </a:r>
          </a:p>
          <a:p>
            <a:pPr defTabSz="893137"/>
            <a:endParaRPr lang="fr-FR" sz="1633" dirty="0">
              <a:solidFill>
                <a:prstClr val="black"/>
              </a:solidFill>
              <a:latin typeface="Calibri" panose="020F0502020204030204"/>
            </a:endParaRPr>
          </a:p>
        </p:txBody>
      </p:sp>
      <p:grpSp>
        <p:nvGrpSpPr>
          <p:cNvPr id="35" name="Groupe 34">
            <a:extLst>
              <a:ext uri="{FF2B5EF4-FFF2-40B4-BE49-F238E27FC236}">
                <a16:creationId xmlns:a16="http://schemas.microsoft.com/office/drawing/2014/main" id="{FE5A44BF-00D7-4855-A68C-05B4C581D056}"/>
              </a:ext>
            </a:extLst>
          </p:cNvPr>
          <p:cNvGrpSpPr/>
          <p:nvPr/>
        </p:nvGrpSpPr>
        <p:grpSpPr>
          <a:xfrm>
            <a:off x="9557312" y="-6931"/>
            <a:ext cx="1031892" cy="1018930"/>
            <a:chOff x="1949145" y="281461"/>
            <a:chExt cx="3389444" cy="5224732"/>
          </a:xfrm>
        </p:grpSpPr>
        <p:sp>
          <p:nvSpPr>
            <p:cNvPr id="36" name="Ellipse 35">
              <a:extLst>
                <a:ext uri="{FF2B5EF4-FFF2-40B4-BE49-F238E27FC236}">
                  <a16:creationId xmlns:a16="http://schemas.microsoft.com/office/drawing/2014/main" id="{D3F31711-E036-4640-AA35-BD360D3D1B97}"/>
                </a:ext>
              </a:extLst>
            </p:cNvPr>
            <p:cNvSpPr/>
            <p:nvPr/>
          </p:nvSpPr>
          <p:spPr>
            <a:xfrm>
              <a:off x="1980227" y="803622"/>
              <a:ext cx="3183389" cy="470257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7" name="Ellipse 4">
              <a:extLst>
                <a:ext uri="{FF2B5EF4-FFF2-40B4-BE49-F238E27FC236}">
                  <a16:creationId xmlns:a16="http://schemas.microsoft.com/office/drawing/2014/main" id="{8F3E796E-3434-4D8C-91BD-325CDCCC5986}"/>
                </a:ext>
              </a:extLst>
            </p:cNvPr>
            <p:cNvSpPr/>
            <p:nvPr/>
          </p:nvSpPr>
          <p:spPr>
            <a:xfrm>
              <a:off x="1949145" y="281461"/>
              <a:ext cx="3389444" cy="1837455"/>
            </a:xfrm>
            <a:prstGeom prst="rect">
              <a:avLst/>
            </a:prstGeom>
            <a:noFill/>
            <a:ln>
              <a:noFill/>
            </a:ln>
            <a:effectLst/>
          </p:spPr>
          <p:txBody>
            <a:bodyPr spcFirstLastPara="0" vert="horz" wrap="square" lIns="0" tIns="0" rIns="0" bIns="0" numCol="1" spcCol="1270" anchor="ctr" anchorCtr="0">
              <a:noAutofit/>
            </a:bodyPr>
            <a:lstStyle/>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r>
                <a:rPr lang="fr-FR" sz="1270" b="1" kern="0" dirty="0">
                  <a:solidFill>
                    <a:prstClr val="black"/>
                  </a:solidFill>
                  <a:latin typeface="Rockwell" panose="02060603020205020403"/>
                </a:rPr>
                <a:t>Préparation</a:t>
              </a:r>
            </a:p>
            <a:p>
              <a:pPr algn="ctr" defTabSz="787656">
                <a:lnSpc>
                  <a:spcPct val="90000"/>
                </a:lnSpc>
                <a:spcBef>
                  <a:spcPct val="0"/>
                </a:spcBef>
                <a:spcAft>
                  <a:spcPct val="35000"/>
                </a:spcAft>
                <a:defRPr/>
              </a:pPr>
              <a:endParaRPr lang="fr-FR" sz="1633" b="1" kern="0" dirty="0">
                <a:solidFill>
                  <a:prstClr val="black"/>
                </a:solidFill>
                <a:latin typeface="Rockwell" panose="02060603020205020403"/>
              </a:endParaRPr>
            </a:p>
          </p:txBody>
        </p:sp>
      </p:grpSp>
      <p:sp>
        <p:nvSpPr>
          <p:cNvPr id="2" name="ZoneTexte 1"/>
          <p:cNvSpPr txBox="1"/>
          <p:nvPr/>
        </p:nvSpPr>
        <p:spPr>
          <a:xfrm>
            <a:off x="1526300" y="5780733"/>
            <a:ext cx="2022052" cy="752227"/>
          </a:xfrm>
          <a:prstGeom prst="rect">
            <a:avLst/>
          </a:prstGeom>
          <a:noFill/>
        </p:spPr>
        <p:txBody>
          <a:bodyPr wrap="square" lIns="80980" tIns="40498" rIns="80980" bIns="40498" rtlCol="0">
            <a:spAutoFit/>
          </a:bodyPr>
          <a:lstStyle/>
          <a:p>
            <a:pPr defTabSz="800728"/>
            <a:r>
              <a:rPr lang="fr-FR" sz="1089" dirty="0">
                <a:solidFill>
                  <a:srgbClr val="002060"/>
                </a:solidFill>
              </a:rPr>
              <a:t>Circonscription de Lormont – production de ressources en collaboration avec le CAS</a:t>
            </a:r>
          </a:p>
          <a:p>
            <a:pPr defTabSz="800728"/>
            <a:endParaRPr lang="fr-FR" sz="1089" dirty="0">
              <a:solidFill>
                <a:srgbClr val="002060"/>
              </a:solidFill>
            </a:endParaRPr>
          </a:p>
        </p:txBody>
      </p:sp>
    </p:spTree>
    <p:extLst>
      <p:ext uri="{BB962C8B-B14F-4D97-AF65-F5344CB8AC3E}">
        <p14:creationId xmlns:p14="http://schemas.microsoft.com/office/powerpoint/2010/main" val="247815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Titre 4">
            <a:extLst>
              <a:ext uri="{FF2B5EF4-FFF2-40B4-BE49-F238E27FC236}">
                <a16:creationId xmlns:a16="http://schemas.microsoft.com/office/drawing/2014/main" id="{86FCCF71-FBF7-4B78-A8DC-55DC887C454E}"/>
              </a:ext>
            </a:extLst>
          </p:cNvPr>
          <p:cNvSpPr txBox="1">
            <a:spLocks/>
          </p:cNvSpPr>
          <p:nvPr/>
        </p:nvSpPr>
        <p:spPr>
          <a:xfrm>
            <a:off x="2378875" y="44791"/>
            <a:ext cx="7887528" cy="1325563"/>
          </a:xfrm>
          <a:prstGeom prst="rect">
            <a:avLst/>
          </a:prstGeom>
        </p:spPr>
        <p:txBody>
          <a:bodyPr vert="horz" lIns="80980" tIns="40498" rIns="80980" bIns="404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3629" dirty="0">
                <a:solidFill>
                  <a:sysClr val="windowText" lastClr="000000"/>
                </a:solidFill>
                <a:latin typeface="Rockwell" panose="02060603020205020403"/>
              </a:rPr>
              <a:t>Découpage de la chaine orale en mots</a:t>
            </a:r>
          </a:p>
        </p:txBody>
      </p:sp>
      <p:sp>
        <p:nvSpPr>
          <p:cNvPr id="33" name="Ellipse 32">
            <a:extLst>
              <a:ext uri="{FF2B5EF4-FFF2-40B4-BE49-F238E27FC236}">
                <a16:creationId xmlns:a16="http://schemas.microsoft.com/office/drawing/2014/main" id="{D3F31711-E036-4640-AA35-BD360D3D1B97}"/>
              </a:ext>
            </a:extLst>
          </p:cNvPr>
          <p:cNvSpPr/>
          <p:nvPr/>
        </p:nvSpPr>
        <p:spPr>
          <a:xfrm>
            <a:off x="9557563" y="54480"/>
            <a:ext cx="1031893" cy="957524"/>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9557312" y="-6931"/>
            <a:ext cx="1080656" cy="436173"/>
          </a:xfrm>
          <a:prstGeom prst="rect">
            <a:avLst/>
          </a:prstGeom>
          <a:noFill/>
          <a:ln>
            <a:noFill/>
          </a:ln>
          <a:effectLst/>
        </p:spPr>
        <p:txBody>
          <a:bodyPr spcFirstLastPara="0" vert="horz" wrap="square" lIns="0" tIns="0" rIns="0" bIns="0" numCol="1" spcCol="1270" anchor="ctr" anchorCtr="0">
            <a:noAutofit/>
          </a:bodyPr>
          <a:lstStyle/>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r>
              <a:rPr lang="fr-FR" sz="1270" b="1" kern="0" dirty="0">
                <a:solidFill>
                  <a:prstClr val="black"/>
                </a:solidFill>
                <a:latin typeface="Rockwell" panose="02060603020205020403"/>
              </a:rPr>
              <a:t>Préparation</a:t>
            </a:r>
          </a:p>
          <a:p>
            <a:pPr algn="ctr" defTabSz="787656">
              <a:lnSpc>
                <a:spcPct val="90000"/>
              </a:lnSpc>
              <a:spcBef>
                <a:spcPct val="0"/>
              </a:spcBef>
              <a:spcAft>
                <a:spcPct val="35000"/>
              </a:spcAft>
              <a:defRPr/>
            </a:pPr>
            <a:endParaRPr lang="fr-FR" sz="1633" b="1" kern="0" dirty="0">
              <a:solidFill>
                <a:prstClr val="black"/>
              </a:solidFill>
              <a:latin typeface="Rockwell" panose="02060603020205020403"/>
            </a:endParaRPr>
          </a:p>
        </p:txBody>
      </p:sp>
      <p:pic>
        <p:nvPicPr>
          <p:cNvPr id="2" name="video mots enseignante assia">
            <a:hlinkClick r:id="" action="ppaction://media"/>
            <a:extLst>
              <a:ext uri="{FF2B5EF4-FFF2-40B4-BE49-F238E27FC236}">
                <a16:creationId xmlns:a16="http://schemas.microsoft.com/office/drawing/2014/main" id="{95B20B6D-55AA-4E63-9F7B-C7221E9E26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76882" y="1711359"/>
            <a:ext cx="6529911" cy="4896919"/>
          </a:xfrm>
          <a:prstGeom prst="rect">
            <a:avLst/>
          </a:prstGeom>
        </p:spPr>
      </p:pic>
      <p:sp>
        <p:nvSpPr>
          <p:cNvPr id="4" name="ZoneTexte 3"/>
          <p:cNvSpPr txBox="1"/>
          <p:nvPr/>
        </p:nvSpPr>
        <p:spPr>
          <a:xfrm>
            <a:off x="1790646" y="1650152"/>
            <a:ext cx="2019004" cy="2825423"/>
          </a:xfrm>
          <a:prstGeom prst="rect">
            <a:avLst/>
          </a:prstGeom>
          <a:noFill/>
        </p:spPr>
        <p:txBody>
          <a:bodyPr wrap="square" lIns="80980" tIns="40498" rIns="80980" bIns="40498" rtlCol="0">
            <a:spAutoFit/>
          </a:bodyPr>
          <a:lstStyle/>
          <a:p>
            <a:pPr defTabSz="893137">
              <a:lnSpc>
                <a:spcPct val="90000"/>
              </a:lnSpc>
              <a:spcBef>
                <a:spcPts val="907"/>
              </a:spcBef>
              <a:defRPr/>
            </a:pPr>
            <a:r>
              <a:rPr lang="fr-FR" sz="1633" dirty="0">
                <a:solidFill>
                  <a:sysClr val="windowText" lastClr="000000"/>
                </a:solidFill>
                <a:latin typeface="Calibri" panose="020F0502020204030204"/>
              </a:rPr>
              <a:t>Quand tous les élèves ont mémorisé la phrase, rappel de la procédure à mettre en œuvre : </a:t>
            </a:r>
          </a:p>
          <a:p>
            <a:pPr marL="202555" indent="-202555" defTabSz="893137">
              <a:lnSpc>
                <a:spcPct val="90000"/>
              </a:lnSpc>
              <a:spcBef>
                <a:spcPts val="907"/>
              </a:spcBef>
              <a:buFont typeface="Arial" panose="020B0604020202020204" pitchFamily="34" charset="0"/>
              <a:buChar char="•"/>
              <a:defRPr/>
            </a:pPr>
            <a:r>
              <a:rPr lang="fr-FR" sz="1633" dirty="0">
                <a:solidFill>
                  <a:sysClr val="windowText" lastClr="000000"/>
                </a:solidFill>
                <a:latin typeface="Calibri" panose="020F0502020204030204"/>
              </a:rPr>
              <a:t>M : qu’est-ce qu’on fait quand on veut écrire une phrase?</a:t>
            </a:r>
          </a:p>
          <a:p>
            <a:pPr marL="202555" indent="-202555" defTabSz="893137">
              <a:lnSpc>
                <a:spcPct val="90000"/>
              </a:lnSpc>
              <a:spcBef>
                <a:spcPts val="907"/>
              </a:spcBef>
              <a:buFont typeface="Arial" panose="020B0604020202020204" pitchFamily="34" charset="0"/>
              <a:buChar char="•"/>
              <a:defRPr/>
            </a:pPr>
            <a:r>
              <a:rPr lang="fr-FR" sz="1633" dirty="0">
                <a:solidFill>
                  <a:sysClr val="windowText" lastClr="000000"/>
                </a:solidFill>
                <a:latin typeface="Calibri" panose="020F0502020204030204"/>
              </a:rPr>
              <a:t>E : on découpe, on compte les mots </a:t>
            </a:r>
          </a:p>
          <a:p>
            <a:pPr defTabSz="800728"/>
            <a:endParaRPr lang="fr-FR" sz="1633" dirty="0">
              <a:solidFill>
                <a:srgbClr val="000000"/>
              </a:solidFill>
            </a:endParaRPr>
          </a:p>
        </p:txBody>
      </p:sp>
      <p:sp>
        <p:nvSpPr>
          <p:cNvPr id="3" name="ZoneTexte 2"/>
          <p:cNvSpPr txBox="1"/>
          <p:nvPr/>
        </p:nvSpPr>
        <p:spPr>
          <a:xfrm>
            <a:off x="1522731" y="5911655"/>
            <a:ext cx="2249416" cy="1013390"/>
          </a:xfrm>
          <a:prstGeom prst="rect">
            <a:avLst/>
          </a:prstGeom>
          <a:noFill/>
        </p:spPr>
        <p:txBody>
          <a:bodyPr wrap="square" lIns="90772" tIns="45388" rIns="90772" bIns="45388" rtlCol="0">
            <a:spAutoFit/>
          </a:bodyPr>
          <a:lstStyle/>
          <a:p>
            <a:pPr defTabSz="800728"/>
            <a:r>
              <a:rPr lang="fr-FR" sz="1089" dirty="0">
                <a:solidFill>
                  <a:srgbClr val="002060"/>
                </a:solidFill>
              </a:rPr>
              <a:t>Circonscription de Lormont – production de ressources en collaboration avec le CAS</a:t>
            </a:r>
          </a:p>
          <a:p>
            <a:pPr defTabSz="800728"/>
            <a:endParaRPr lang="fr-FR" sz="1089" dirty="0">
              <a:solidFill>
                <a:srgbClr val="002060"/>
              </a:solidFill>
            </a:endParaRPr>
          </a:p>
          <a:p>
            <a:pPr defTabSz="893137"/>
            <a:endParaRPr lang="fr-FR" sz="1633" dirty="0">
              <a:solidFill>
                <a:srgbClr val="002060"/>
              </a:solidFill>
            </a:endParaRPr>
          </a:p>
        </p:txBody>
      </p:sp>
    </p:spTree>
    <p:extLst>
      <p:ext uri="{BB962C8B-B14F-4D97-AF65-F5344CB8AC3E}">
        <p14:creationId xmlns:p14="http://schemas.microsoft.com/office/powerpoint/2010/main" val="29856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Titre 4">
            <a:extLst>
              <a:ext uri="{FF2B5EF4-FFF2-40B4-BE49-F238E27FC236}">
                <a16:creationId xmlns:a16="http://schemas.microsoft.com/office/drawing/2014/main" id="{86FCCF71-FBF7-4B78-A8DC-55DC887C454E}"/>
              </a:ext>
            </a:extLst>
          </p:cNvPr>
          <p:cNvSpPr txBox="1">
            <a:spLocks/>
          </p:cNvSpPr>
          <p:nvPr/>
        </p:nvSpPr>
        <p:spPr>
          <a:xfrm>
            <a:off x="1904961" y="122785"/>
            <a:ext cx="7887528" cy="1325563"/>
          </a:xfrm>
          <a:prstGeom prst="rect">
            <a:avLst/>
          </a:prstGeom>
        </p:spPr>
        <p:txBody>
          <a:bodyPr vert="horz" lIns="80980" tIns="40498" rIns="80980" bIns="404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3629" dirty="0">
                <a:solidFill>
                  <a:sysClr val="windowText" lastClr="000000"/>
                </a:solidFill>
                <a:latin typeface="Rockwell" panose="02060603020205020403"/>
              </a:rPr>
              <a:t>Découpage de la chaine orale en mots avec symbolisation et relecture</a:t>
            </a:r>
          </a:p>
        </p:txBody>
      </p:sp>
      <p:sp>
        <p:nvSpPr>
          <p:cNvPr id="33" name="Ellipse 32">
            <a:extLst>
              <a:ext uri="{FF2B5EF4-FFF2-40B4-BE49-F238E27FC236}">
                <a16:creationId xmlns:a16="http://schemas.microsoft.com/office/drawing/2014/main" id="{D3F31711-E036-4640-AA35-BD360D3D1B97}"/>
              </a:ext>
            </a:extLst>
          </p:cNvPr>
          <p:cNvSpPr/>
          <p:nvPr/>
        </p:nvSpPr>
        <p:spPr>
          <a:xfrm>
            <a:off x="9608689" y="96923"/>
            <a:ext cx="1096337" cy="111629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9583459" y="119041"/>
            <a:ext cx="1080656" cy="436173"/>
          </a:xfrm>
          <a:prstGeom prst="rect">
            <a:avLst/>
          </a:prstGeom>
          <a:noFill/>
          <a:ln>
            <a:noFill/>
          </a:ln>
          <a:effectLst/>
        </p:spPr>
        <p:txBody>
          <a:bodyPr spcFirstLastPara="0" vert="horz" wrap="square" lIns="0" tIns="0" rIns="0" bIns="0" numCol="1" spcCol="1270" anchor="ctr" anchorCtr="0">
            <a:noAutofit/>
          </a:bodyPr>
          <a:lstStyle/>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270" b="1" kern="0" dirty="0">
                <a:solidFill>
                  <a:prstClr val="black"/>
                </a:solidFill>
                <a:latin typeface="Rockwell" panose="02060603020205020403"/>
              </a:rPr>
              <a:t>Préparation</a:t>
            </a:r>
          </a:p>
          <a:p>
            <a:pPr algn="ctr" defTabSz="787656">
              <a:lnSpc>
                <a:spcPct val="90000"/>
              </a:lnSpc>
              <a:spcBef>
                <a:spcPct val="0"/>
              </a:spcBef>
              <a:spcAft>
                <a:spcPct val="35000"/>
              </a:spcAft>
              <a:defRPr/>
            </a:pPr>
            <a:endParaRPr lang="fr-FR" sz="1633" b="1" kern="0" dirty="0">
              <a:solidFill>
                <a:prstClr val="black"/>
              </a:solidFill>
              <a:latin typeface="Rockwell" panose="02060603020205020403"/>
            </a:endParaRPr>
          </a:p>
        </p:txBody>
      </p:sp>
      <p:pic>
        <p:nvPicPr>
          <p:cNvPr id="3" name="Image 2">
            <a:extLst>
              <a:ext uri="{FF2B5EF4-FFF2-40B4-BE49-F238E27FC236}">
                <a16:creationId xmlns:a16="http://schemas.microsoft.com/office/drawing/2014/main" id="{E05FF433-2B0A-431A-93A6-699742B866C1}"/>
              </a:ext>
            </a:extLst>
          </p:cNvPr>
          <p:cNvPicPr>
            <a:picLocks noChangeAspect="1"/>
          </p:cNvPicPr>
          <p:nvPr/>
        </p:nvPicPr>
        <p:blipFill>
          <a:blip r:embed="rId3"/>
          <a:stretch>
            <a:fillRect/>
          </a:stretch>
        </p:blipFill>
        <p:spPr>
          <a:xfrm>
            <a:off x="3180217" y="1722984"/>
            <a:ext cx="6403245" cy="4520208"/>
          </a:xfrm>
          <a:prstGeom prst="rect">
            <a:avLst/>
          </a:prstGeom>
        </p:spPr>
      </p:pic>
      <p:sp>
        <p:nvSpPr>
          <p:cNvPr id="31" name="Rectangle à coins arrondis 2">
            <a:extLst>
              <a:ext uri="{FF2B5EF4-FFF2-40B4-BE49-F238E27FC236}">
                <a16:creationId xmlns:a16="http://schemas.microsoft.com/office/drawing/2014/main" id="{D22E5235-3F8F-42A1-9CF1-56246C5A1B02}"/>
              </a:ext>
            </a:extLst>
          </p:cNvPr>
          <p:cNvSpPr/>
          <p:nvPr/>
        </p:nvSpPr>
        <p:spPr>
          <a:xfrm>
            <a:off x="7516833" y="1552670"/>
            <a:ext cx="2675746" cy="2156178"/>
          </a:xfrm>
          <a:prstGeom prst="wedgeRoundRectCallout">
            <a:avLst>
              <a:gd name="adj1" fmla="val -98711"/>
              <a:gd name="adj2" fmla="val 3213"/>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405083">
              <a:defRPr/>
            </a:pPr>
            <a:r>
              <a:rPr lang="fr-FR" sz="2177" dirty="0">
                <a:solidFill>
                  <a:prstClr val="black"/>
                </a:solidFill>
                <a:latin typeface="Rockwell" panose="02060603020205020403"/>
              </a:rPr>
              <a:t>Je relis Lili/ mange/ sur/ la/ table/</a:t>
            </a:r>
          </a:p>
          <a:p>
            <a:pPr algn="ctr" defTabSz="405083">
              <a:defRPr/>
            </a:pPr>
            <a:r>
              <a:rPr lang="fr-FR" sz="2177" dirty="0">
                <a:solidFill>
                  <a:prstClr val="black"/>
                </a:solidFill>
                <a:latin typeface="Rockwell" panose="02060603020205020403"/>
              </a:rPr>
              <a:t>?</a:t>
            </a:r>
          </a:p>
        </p:txBody>
      </p:sp>
      <p:sp>
        <p:nvSpPr>
          <p:cNvPr id="35" name="Bulle narrative : rectangle à coins arrondis 34">
            <a:extLst>
              <a:ext uri="{FF2B5EF4-FFF2-40B4-BE49-F238E27FC236}">
                <a16:creationId xmlns:a16="http://schemas.microsoft.com/office/drawing/2014/main" id="{7CD24821-968C-4512-82DA-56C8A6DA29DF}"/>
              </a:ext>
            </a:extLst>
          </p:cNvPr>
          <p:cNvSpPr/>
          <p:nvPr/>
        </p:nvSpPr>
        <p:spPr>
          <a:xfrm>
            <a:off x="3235057" y="3402523"/>
            <a:ext cx="935698" cy="547178"/>
          </a:xfrm>
          <a:prstGeom prst="wedgeRoundRectCallout">
            <a:avLst>
              <a:gd name="adj1" fmla="val 45855"/>
              <a:gd name="adj2" fmla="val 79373"/>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800728"/>
            <a:r>
              <a:rPr lang="fr-FR" sz="2540" dirty="0">
                <a:solidFill>
                  <a:srgbClr val="000000"/>
                </a:solidFill>
              </a:rPr>
              <a:t>du</a:t>
            </a:r>
            <a:endParaRPr lang="fr-FR" sz="1633" dirty="0">
              <a:solidFill>
                <a:srgbClr val="000000"/>
              </a:solidFill>
            </a:endParaRPr>
          </a:p>
        </p:txBody>
      </p:sp>
      <p:sp>
        <p:nvSpPr>
          <p:cNvPr id="5" name="ZoneTexte 4"/>
          <p:cNvSpPr txBox="1"/>
          <p:nvPr/>
        </p:nvSpPr>
        <p:spPr>
          <a:xfrm>
            <a:off x="1574010" y="2010932"/>
            <a:ext cx="1478715" cy="1547701"/>
          </a:xfrm>
          <a:prstGeom prst="rect">
            <a:avLst/>
          </a:prstGeom>
          <a:noFill/>
        </p:spPr>
        <p:txBody>
          <a:bodyPr wrap="square" lIns="80980" tIns="40498" rIns="80980" bIns="40498" rtlCol="0">
            <a:spAutoFit/>
          </a:bodyPr>
          <a:lstStyle/>
          <a:p>
            <a:pPr defTabSz="800728"/>
            <a:r>
              <a:rPr lang="fr-FR" sz="1361" dirty="0">
                <a:solidFill>
                  <a:srgbClr val="000000"/>
                </a:solidFill>
              </a:rPr>
              <a:t>Marquage par  des traits correspondant à chaque mot et relecture systématique avec pointage des traits</a:t>
            </a:r>
          </a:p>
        </p:txBody>
      </p:sp>
      <p:sp>
        <p:nvSpPr>
          <p:cNvPr id="2" name="ZoneTexte 1"/>
          <p:cNvSpPr txBox="1"/>
          <p:nvPr/>
        </p:nvSpPr>
        <p:spPr>
          <a:xfrm>
            <a:off x="2855305" y="6388710"/>
            <a:ext cx="6841478" cy="259272"/>
          </a:xfrm>
          <a:prstGeom prst="rect">
            <a:avLst/>
          </a:prstGeom>
          <a:noFill/>
        </p:spPr>
        <p:txBody>
          <a:bodyPr wrap="square" lIns="90772" tIns="45388" rIns="90772" bIns="45388" rtlCol="0">
            <a:spAutoFit/>
          </a:bodyPr>
          <a:lstStyle/>
          <a:p>
            <a:pPr defTabSz="800728"/>
            <a:r>
              <a:rPr lang="fr-FR" sz="1089" dirty="0">
                <a:solidFill>
                  <a:srgbClr val="002060"/>
                </a:solidFill>
              </a:rPr>
              <a:t>Circonscription de Lormont – production de ressources en collaboration avec le CAS</a:t>
            </a:r>
          </a:p>
        </p:txBody>
      </p:sp>
    </p:spTree>
    <p:extLst>
      <p:ext uri="{BB962C8B-B14F-4D97-AF65-F5344CB8AC3E}">
        <p14:creationId xmlns:p14="http://schemas.microsoft.com/office/powerpoint/2010/main" val="69486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0" name="Espace réservé du contenu 6">
            <a:extLst>
              <a:ext uri="{FF2B5EF4-FFF2-40B4-BE49-F238E27FC236}">
                <a16:creationId xmlns:a16="http://schemas.microsoft.com/office/drawing/2014/main" id="{CA6BB77D-A9D8-493C-BA6D-7FD20A060D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7702" y="1825626"/>
            <a:ext cx="5802393" cy="4351338"/>
          </a:xfrm>
          <a:prstGeom prst="rect">
            <a:avLst/>
          </a:prstGeom>
        </p:spPr>
      </p:pic>
      <p:sp>
        <p:nvSpPr>
          <p:cNvPr id="31" name="Rectangle à coins arrondis 2">
            <a:extLst>
              <a:ext uri="{FF2B5EF4-FFF2-40B4-BE49-F238E27FC236}">
                <a16:creationId xmlns:a16="http://schemas.microsoft.com/office/drawing/2014/main" id="{D22E5235-3F8F-42A1-9CF1-56246C5A1B02}"/>
              </a:ext>
            </a:extLst>
          </p:cNvPr>
          <p:cNvSpPr/>
          <p:nvPr/>
        </p:nvSpPr>
        <p:spPr>
          <a:xfrm>
            <a:off x="7812528" y="1541107"/>
            <a:ext cx="2675746" cy="1042497"/>
          </a:xfrm>
          <a:prstGeom prst="wedgeRoundRectCallout">
            <a:avLst>
              <a:gd name="adj1" fmla="val -74146"/>
              <a:gd name="adj2" fmla="val 81366"/>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800728"/>
            <a:r>
              <a:rPr lang="fr-FR" sz="2177" dirty="0">
                <a:solidFill>
                  <a:prstClr val="black"/>
                </a:solidFill>
              </a:rPr>
              <a:t>Mange, c’est un mot ?</a:t>
            </a:r>
          </a:p>
          <a:p>
            <a:pPr algn="ctr" defTabSz="800728"/>
            <a:endParaRPr lang="fr-FR" sz="2540" dirty="0">
              <a:solidFill>
                <a:prstClr val="black"/>
              </a:solidFill>
            </a:endParaRPr>
          </a:p>
        </p:txBody>
      </p:sp>
      <p:sp>
        <p:nvSpPr>
          <p:cNvPr id="32" name="Titre 4">
            <a:extLst>
              <a:ext uri="{FF2B5EF4-FFF2-40B4-BE49-F238E27FC236}">
                <a16:creationId xmlns:a16="http://schemas.microsoft.com/office/drawing/2014/main" id="{86FCCF71-FBF7-4B78-A8DC-55DC887C454E}"/>
              </a:ext>
            </a:extLst>
          </p:cNvPr>
          <p:cNvSpPr txBox="1">
            <a:spLocks/>
          </p:cNvSpPr>
          <p:nvPr/>
        </p:nvSpPr>
        <p:spPr>
          <a:xfrm>
            <a:off x="2035393" y="44791"/>
            <a:ext cx="8231256" cy="1325563"/>
          </a:xfrm>
          <a:prstGeom prst="rect">
            <a:avLst/>
          </a:prstGeom>
        </p:spPr>
        <p:txBody>
          <a:bodyPr vert="horz" lIns="80980" tIns="40498" rIns="80980" bIns="404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3629" dirty="0">
                <a:solidFill>
                  <a:sysClr val="windowText" lastClr="000000"/>
                </a:solidFill>
                <a:latin typeface="Verdana"/>
              </a:rPr>
              <a:t>Réactivation des procédures d’encodage pour chaque mot</a:t>
            </a:r>
          </a:p>
        </p:txBody>
      </p:sp>
      <p:sp>
        <p:nvSpPr>
          <p:cNvPr id="33" name="Ellipse 32">
            <a:extLst>
              <a:ext uri="{FF2B5EF4-FFF2-40B4-BE49-F238E27FC236}">
                <a16:creationId xmlns:a16="http://schemas.microsoft.com/office/drawing/2014/main" id="{D3F31711-E036-4640-AA35-BD360D3D1B97}"/>
              </a:ext>
            </a:extLst>
          </p:cNvPr>
          <p:cNvSpPr/>
          <p:nvPr/>
        </p:nvSpPr>
        <p:spPr>
          <a:xfrm>
            <a:off x="9557314" y="117060"/>
            <a:ext cx="1106802" cy="1025592"/>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4" name="Ellipse 4">
            <a:extLst>
              <a:ext uri="{FF2B5EF4-FFF2-40B4-BE49-F238E27FC236}">
                <a16:creationId xmlns:a16="http://schemas.microsoft.com/office/drawing/2014/main" id="{8F3E796E-3434-4D8C-91BD-325CDCCC5986}"/>
              </a:ext>
            </a:extLst>
          </p:cNvPr>
          <p:cNvSpPr/>
          <p:nvPr/>
        </p:nvSpPr>
        <p:spPr>
          <a:xfrm>
            <a:off x="9480734" y="-6931"/>
            <a:ext cx="1183379" cy="436173"/>
          </a:xfrm>
          <a:prstGeom prst="rect">
            <a:avLst/>
          </a:prstGeom>
          <a:noFill/>
          <a:ln>
            <a:noFill/>
          </a:ln>
          <a:effectLst/>
        </p:spPr>
        <p:txBody>
          <a:bodyPr spcFirstLastPara="0" vert="horz" wrap="square" lIns="0" tIns="0" rIns="0" bIns="0" numCol="1" spcCol="1270" anchor="ctr" anchorCtr="0">
            <a:noAutofit/>
          </a:bodyPr>
          <a:lstStyle/>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r>
              <a:rPr lang="fr-FR" sz="1270" b="1" kern="0" dirty="0">
                <a:solidFill>
                  <a:prstClr val="black"/>
                </a:solidFill>
                <a:latin typeface="Rockwell" panose="02060603020205020403"/>
              </a:rPr>
              <a:t>Préparation</a:t>
            </a:r>
          </a:p>
          <a:p>
            <a:pPr algn="ctr" defTabSz="787656">
              <a:lnSpc>
                <a:spcPct val="90000"/>
              </a:lnSpc>
              <a:spcBef>
                <a:spcPct val="0"/>
              </a:spcBef>
              <a:spcAft>
                <a:spcPct val="35000"/>
              </a:spcAft>
              <a:defRPr/>
            </a:pPr>
            <a:endParaRPr lang="fr-FR" sz="1633" b="1" kern="0" dirty="0">
              <a:solidFill>
                <a:prstClr val="black"/>
              </a:solidFill>
              <a:latin typeface="Rockwell" panose="02060603020205020403"/>
            </a:endParaRPr>
          </a:p>
        </p:txBody>
      </p:sp>
      <p:sp>
        <p:nvSpPr>
          <p:cNvPr id="2" name="Bulle narrative : rectangle à coins arrondis 1">
            <a:extLst>
              <a:ext uri="{FF2B5EF4-FFF2-40B4-BE49-F238E27FC236}">
                <a16:creationId xmlns:a16="http://schemas.microsoft.com/office/drawing/2014/main" id="{2EBFFC08-0C6A-4D72-B2AD-D4BC403095AF}"/>
              </a:ext>
            </a:extLst>
          </p:cNvPr>
          <p:cNvSpPr/>
          <p:nvPr/>
        </p:nvSpPr>
        <p:spPr>
          <a:xfrm>
            <a:off x="3500029" y="3264699"/>
            <a:ext cx="1415143" cy="736600"/>
          </a:xfrm>
          <a:prstGeom prst="wedgeRoundRectCallout">
            <a:avLst>
              <a:gd name="adj1" fmla="val 120815"/>
              <a:gd name="adj2" fmla="val 91442"/>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800728"/>
            <a:r>
              <a:rPr lang="fr-FR" sz="2177" dirty="0">
                <a:solidFill>
                  <a:srgbClr val="000000"/>
                </a:solidFill>
              </a:rPr>
              <a:t>Photo</a:t>
            </a:r>
          </a:p>
        </p:txBody>
      </p:sp>
      <p:sp>
        <p:nvSpPr>
          <p:cNvPr id="35" name="Rectangle à coins arrondis 2">
            <a:extLst>
              <a:ext uri="{FF2B5EF4-FFF2-40B4-BE49-F238E27FC236}">
                <a16:creationId xmlns:a16="http://schemas.microsoft.com/office/drawing/2014/main" id="{1ADFC980-72A3-4FED-BD3F-280D1636CE9C}"/>
              </a:ext>
            </a:extLst>
          </p:cNvPr>
          <p:cNvSpPr/>
          <p:nvPr/>
        </p:nvSpPr>
        <p:spPr>
          <a:xfrm>
            <a:off x="7936635" y="4800817"/>
            <a:ext cx="2675746" cy="1042497"/>
          </a:xfrm>
          <a:prstGeom prst="wedgeRoundRectCallout">
            <a:avLst>
              <a:gd name="adj1" fmla="val -78418"/>
              <a:gd name="adj2" fmla="val -213602"/>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800728"/>
            <a:r>
              <a:rPr lang="fr-FR" sz="2177" dirty="0">
                <a:solidFill>
                  <a:prstClr val="black"/>
                </a:solidFill>
              </a:rPr>
              <a:t>Photo…oui on le connait bien !</a:t>
            </a:r>
          </a:p>
        </p:txBody>
      </p:sp>
      <p:sp>
        <p:nvSpPr>
          <p:cNvPr id="3" name="ZoneTexte 2"/>
          <p:cNvSpPr txBox="1"/>
          <p:nvPr/>
        </p:nvSpPr>
        <p:spPr>
          <a:xfrm>
            <a:off x="2711269" y="6519520"/>
            <a:ext cx="7057525" cy="761846"/>
          </a:xfrm>
          <a:prstGeom prst="rect">
            <a:avLst/>
          </a:prstGeom>
          <a:noFill/>
        </p:spPr>
        <p:txBody>
          <a:bodyPr wrap="square" lIns="90772" tIns="45388" rIns="90772" bIns="45388" rtlCol="0">
            <a:spAutoFit/>
          </a:bodyPr>
          <a:lstStyle/>
          <a:p>
            <a:pPr algn="ctr" defTabSz="800728"/>
            <a:r>
              <a:rPr lang="fr-FR" sz="1089" dirty="0">
                <a:solidFill>
                  <a:srgbClr val="002060"/>
                </a:solidFill>
              </a:rPr>
              <a:t>Circonscription de Lormont – production de ressources en collaboration avec le CAS</a:t>
            </a:r>
          </a:p>
          <a:p>
            <a:pPr algn="ctr" defTabSz="800728"/>
            <a:endParaRPr lang="fr-FR" sz="1633" dirty="0">
              <a:solidFill>
                <a:srgbClr val="000000"/>
              </a:solidFill>
            </a:endParaRPr>
          </a:p>
          <a:p>
            <a:pPr defTabSz="893137"/>
            <a:endParaRPr lang="fr-FR" sz="1633" dirty="0">
              <a:solidFill>
                <a:srgbClr val="000000"/>
              </a:solidFill>
            </a:endParaRPr>
          </a:p>
        </p:txBody>
      </p:sp>
      <p:sp>
        <p:nvSpPr>
          <p:cNvPr id="4" name="ZoneTexte 3"/>
          <p:cNvSpPr txBox="1"/>
          <p:nvPr/>
        </p:nvSpPr>
        <p:spPr>
          <a:xfrm>
            <a:off x="1588620" y="2040601"/>
            <a:ext cx="1763757" cy="2819643"/>
          </a:xfrm>
          <a:prstGeom prst="rect">
            <a:avLst/>
          </a:prstGeom>
          <a:solidFill>
            <a:schemeClr val="accent3">
              <a:lumMod val="95000"/>
            </a:schemeClr>
          </a:solidFill>
        </p:spPr>
        <p:txBody>
          <a:bodyPr wrap="square" lIns="82700" tIns="41351" rIns="82700" bIns="41351" rtlCol="0">
            <a:spAutoFit/>
          </a:bodyPr>
          <a:lstStyle/>
          <a:p>
            <a:r>
              <a:rPr lang="fr-FR" sz="1270" dirty="0">
                <a:solidFill>
                  <a:srgbClr val="000000"/>
                </a:solidFill>
              </a:rPr>
              <a:t>« Photo » est le symbole utilisé dans cette classe pour désigner les mots que les élèves ont appris à encoder et décoder par voie indirecte, et sur lesquels ils ont ensuite fait un travail de mémorisation pour pouvoir l’encoder en recourant à leur répertoire mental de mots écrits</a:t>
            </a:r>
          </a:p>
        </p:txBody>
      </p:sp>
    </p:spTree>
    <p:extLst>
      <p:ext uri="{BB962C8B-B14F-4D97-AF65-F5344CB8AC3E}">
        <p14:creationId xmlns:p14="http://schemas.microsoft.com/office/powerpoint/2010/main" val="4099827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3">
            <a:extLst>
              <a:ext uri="{FF2B5EF4-FFF2-40B4-BE49-F238E27FC236}">
                <a16:creationId xmlns:a16="http://schemas.microsoft.com/office/drawing/2014/main" id="{CBCF37AC-3844-405D-9065-8B08A5206A1E}"/>
              </a:ext>
            </a:extLst>
          </p:cNvPr>
          <p:cNvSpPr txBox="1">
            <a:spLocks/>
          </p:cNvSpPr>
          <p:nvPr/>
        </p:nvSpPr>
        <p:spPr>
          <a:xfrm>
            <a:off x="1796124" y="-31445"/>
            <a:ext cx="8500519" cy="1147586"/>
          </a:xfrm>
          <a:prstGeom prst="rect">
            <a:avLst/>
          </a:prstGeom>
        </p:spPr>
        <p:txBody>
          <a:bodyPr vert="horz" lIns="80980" tIns="40498" rIns="80980" bIns="40498"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3600" dirty="0">
                <a:solidFill>
                  <a:sysClr val="windowText" lastClr="000000"/>
                </a:solidFill>
                <a:latin typeface="+mn-lt"/>
              </a:rPr>
              <a:t>Explicitation des procédures pour chaque mot </a:t>
            </a:r>
          </a:p>
        </p:txBody>
      </p:sp>
      <p:sp>
        <p:nvSpPr>
          <p:cNvPr id="31" name="Espace réservé du contenu 4">
            <a:extLst>
              <a:ext uri="{FF2B5EF4-FFF2-40B4-BE49-F238E27FC236}">
                <a16:creationId xmlns:a16="http://schemas.microsoft.com/office/drawing/2014/main" id="{A3DCA659-BF6E-4180-810C-32B1B134D65D}"/>
              </a:ext>
            </a:extLst>
          </p:cNvPr>
          <p:cNvSpPr txBox="1">
            <a:spLocks/>
          </p:cNvSpPr>
          <p:nvPr/>
        </p:nvSpPr>
        <p:spPr>
          <a:xfrm>
            <a:off x="1899872" y="1256767"/>
            <a:ext cx="3886608" cy="5032375"/>
          </a:xfrm>
          <a:prstGeom prst="rect">
            <a:avLst/>
          </a:prstGeom>
        </p:spPr>
        <p:txBody>
          <a:bodyPr vert="horz" lIns="80980" tIns="40498" rIns="80980" bIns="4049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FR" sz="1800" b="1" dirty="0">
                <a:solidFill>
                  <a:sysClr val="windowText" lastClr="000000"/>
                </a:solidFill>
                <a:latin typeface="Calibri" panose="020F0502020204030204"/>
              </a:rPr>
              <a:t>Procédure : recours au répertoire mental de mots écrits </a:t>
            </a:r>
          </a:p>
          <a:p>
            <a:pPr marL="0" indent="0">
              <a:buNone/>
              <a:defRPr/>
            </a:pPr>
            <a:r>
              <a:rPr lang="fr-FR" sz="1800" dirty="0">
                <a:solidFill>
                  <a:sysClr val="windowText" lastClr="000000"/>
                </a:solidFill>
                <a:latin typeface="Calibri" panose="020F0502020204030204"/>
              </a:rPr>
              <a:t>M : Lili , c’est un mot comment?</a:t>
            </a:r>
          </a:p>
          <a:p>
            <a:pPr marL="0" indent="0">
              <a:buNone/>
              <a:defRPr/>
            </a:pPr>
            <a:r>
              <a:rPr lang="fr-FR" sz="1800" dirty="0">
                <a:solidFill>
                  <a:sysClr val="windowText" lastClr="000000"/>
                </a:solidFill>
                <a:latin typeface="Calibri" panose="020F0502020204030204"/>
              </a:rPr>
              <a:t>E : c’est un mot ciseaux</a:t>
            </a:r>
          </a:p>
          <a:p>
            <a:pPr marL="0" indent="0">
              <a:buNone/>
              <a:defRPr/>
            </a:pPr>
            <a:r>
              <a:rPr lang="fr-FR" sz="1800" dirty="0">
                <a:solidFill>
                  <a:sysClr val="windowText" lastClr="000000"/>
                </a:solidFill>
                <a:latin typeface="Calibri" panose="020F0502020204030204"/>
              </a:rPr>
              <a:t>E : non c’est un mot photo</a:t>
            </a:r>
          </a:p>
          <a:p>
            <a:pPr marL="0" indent="0">
              <a:buNone/>
              <a:defRPr/>
            </a:pPr>
            <a:r>
              <a:rPr lang="fr-FR" sz="1800" dirty="0">
                <a:solidFill>
                  <a:sysClr val="windowText" lastClr="000000"/>
                </a:solidFill>
                <a:latin typeface="Calibri" panose="020F0502020204030204"/>
              </a:rPr>
              <a:t>M : un mot photo</a:t>
            </a:r>
          </a:p>
          <a:p>
            <a:pPr marL="0" indent="0">
              <a:buNone/>
              <a:defRPr/>
            </a:pPr>
            <a:r>
              <a:rPr lang="fr-FR" sz="1800" dirty="0">
                <a:solidFill>
                  <a:sysClr val="windowText" lastClr="000000"/>
                </a:solidFill>
                <a:latin typeface="Calibri" panose="020F0502020204030204"/>
              </a:rPr>
              <a:t>M : mange  c’est un mot? </a:t>
            </a:r>
          </a:p>
          <a:p>
            <a:pPr marL="0" indent="0">
              <a:buNone/>
              <a:defRPr/>
            </a:pPr>
            <a:r>
              <a:rPr lang="fr-FR" sz="1800" dirty="0">
                <a:solidFill>
                  <a:sysClr val="windowText" lastClr="000000"/>
                </a:solidFill>
                <a:latin typeface="Calibri" panose="020F0502020204030204"/>
              </a:rPr>
              <a:t>E : c’est un mot photo </a:t>
            </a:r>
          </a:p>
          <a:p>
            <a:pPr marL="0" indent="0">
              <a:buNone/>
              <a:defRPr/>
            </a:pPr>
            <a:r>
              <a:rPr lang="fr-FR" sz="1800" i="1" dirty="0">
                <a:solidFill>
                  <a:sysClr val="windowText" lastClr="000000"/>
                </a:solidFill>
                <a:latin typeface="Calibri" panose="020F0502020204030204"/>
              </a:rPr>
              <a:t>M : </a:t>
            </a:r>
            <a:r>
              <a:rPr lang="fr-FR" sz="1800" dirty="0">
                <a:solidFill>
                  <a:sysClr val="windowText" lastClr="000000"/>
                </a:solidFill>
                <a:latin typeface="Calibri" panose="020F0502020204030204"/>
              </a:rPr>
              <a:t>oui on le connait bien maintenant</a:t>
            </a:r>
          </a:p>
          <a:p>
            <a:pPr marL="0" indent="0">
              <a:buNone/>
              <a:defRPr/>
            </a:pPr>
            <a:r>
              <a:rPr lang="fr-FR" sz="1800" i="1" dirty="0">
                <a:solidFill>
                  <a:sysClr val="windowText" lastClr="000000"/>
                </a:solidFill>
                <a:latin typeface="Calibri" panose="020F0502020204030204"/>
              </a:rPr>
              <a:t>(en le pointant du doigt dans la classe)</a:t>
            </a:r>
          </a:p>
          <a:p>
            <a:pPr marL="0" indent="0">
              <a:buNone/>
              <a:defRPr/>
            </a:pPr>
            <a:r>
              <a:rPr lang="fr-FR" sz="1800" dirty="0">
                <a:solidFill>
                  <a:sysClr val="windowText" lastClr="000000"/>
                </a:solidFill>
                <a:latin typeface="Calibri" panose="020F0502020204030204"/>
              </a:rPr>
              <a:t>M : sur , c’est un mot comment ? </a:t>
            </a:r>
          </a:p>
          <a:p>
            <a:pPr marL="0" indent="0">
              <a:buNone/>
              <a:defRPr/>
            </a:pPr>
            <a:r>
              <a:rPr lang="fr-FR" sz="1800" dirty="0">
                <a:solidFill>
                  <a:sysClr val="windowText" lastClr="000000"/>
                </a:solidFill>
                <a:latin typeface="Calibri" panose="020F0502020204030204"/>
              </a:rPr>
              <a:t>E : mot outil </a:t>
            </a:r>
          </a:p>
          <a:p>
            <a:pPr marL="0" indent="0">
              <a:buNone/>
              <a:defRPr/>
            </a:pPr>
            <a:r>
              <a:rPr lang="fr-FR" sz="1800" dirty="0">
                <a:solidFill>
                  <a:sysClr val="windowText" lastClr="000000"/>
                </a:solidFill>
                <a:latin typeface="Calibri" panose="020F0502020204030204"/>
              </a:rPr>
              <a:t>M : du est-ce qu’on l’a ?</a:t>
            </a:r>
          </a:p>
          <a:p>
            <a:pPr marL="0" indent="0">
              <a:buNone/>
              <a:defRPr/>
            </a:pPr>
            <a:r>
              <a:rPr lang="fr-FR" sz="1800" dirty="0">
                <a:solidFill>
                  <a:sysClr val="windowText" lastClr="000000"/>
                </a:solidFill>
                <a:latin typeface="Calibri" panose="020F0502020204030204"/>
              </a:rPr>
              <a:t>E : oui c’est un mot outil </a:t>
            </a:r>
          </a:p>
          <a:p>
            <a:pPr marL="0" indent="0">
              <a:buNone/>
              <a:defRPr/>
            </a:pPr>
            <a:endParaRPr lang="fr-FR" sz="1814" dirty="0">
              <a:solidFill>
                <a:sysClr val="windowText" lastClr="000000"/>
              </a:solidFill>
              <a:latin typeface="Calibri" panose="020F0502020204030204"/>
            </a:endParaRPr>
          </a:p>
          <a:p>
            <a:pPr marL="0" indent="0">
              <a:buNone/>
              <a:defRPr/>
            </a:pPr>
            <a:endParaRPr lang="fr-FR" sz="181" dirty="0">
              <a:solidFill>
                <a:sysClr val="windowText" lastClr="000000"/>
              </a:solidFill>
              <a:latin typeface="Calibri" panose="020F0502020204030204"/>
            </a:endParaRPr>
          </a:p>
        </p:txBody>
      </p:sp>
      <p:sp>
        <p:nvSpPr>
          <p:cNvPr id="32" name="Espace réservé du contenu 1">
            <a:extLst>
              <a:ext uri="{FF2B5EF4-FFF2-40B4-BE49-F238E27FC236}">
                <a16:creationId xmlns:a16="http://schemas.microsoft.com/office/drawing/2014/main" id="{CC62BCD9-D3AF-4E8A-A402-56BF6AE41302}"/>
              </a:ext>
            </a:extLst>
          </p:cNvPr>
          <p:cNvSpPr txBox="1">
            <a:spLocks/>
          </p:cNvSpPr>
          <p:nvPr/>
        </p:nvSpPr>
        <p:spPr>
          <a:xfrm>
            <a:off x="6158894" y="1193957"/>
            <a:ext cx="4118406" cy="4201407"/>
          </a:xfrm>
          <a:prstGeom prst="rect">
            <a:avLst/>
          </a:prstGeom>
        </p:spPr>
        <p:txBody>
          <a:bodyPr vert="horz" lIns="80980" tIns="40498" rIns="80980" bIns="4049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FR" sz="1633" dirty="0">
                <a:solidFill>
                  <a:sysClr val="windowText" lastClr="000000"/>
                </a:solidFill>
                <a:latin typeface="Calibri" panose="020F0502020204030204"/>
              </a:rPr>
              <a:t> </a:t>
            </a:r>
            <a:r>
              <a:rPr lang="fr-FR" sz="1814" b="1" dirty="0">
                <a:solidFill>
                  <a:sysClr val="windowText" lastClr="000000"/>
                </a:solidFill>
                <a:latin typeface="Calibri" panose="020F0502020204030204"/>
              </a:rPr>
              <a:t>Procédure : recours au découpage syllabique  </a:t>
            </a:r>
            <a:r>
              <a:rPr lang="fr-FR" sz="1814" dirty="0">
                <a:solidFill>
                  <a:sysClr val="windowText" lastClr="000000"/>
                </a:solidFill>
                <a:latin typeface="Calibri" panose="020F0502020204030204"/>
              </a:rPr>
              <a:t> </a:t>
            </a:r>
          </a:p>
          <a:p>
            <a:pPr marL="0" indent="0">
              <a:buNone/>
              <a:defRPr/>
            </a:pPr>
            <a:r>
              <a:rPr lang="fr-FR" sz="1814" dirty="0">
                <a:solidFill>
                  <a:sysClr val="windowText" lastClr="000000"/>
                </a:solidFill>
                <a:latin typeface="Calibri" panose="020F0502020204030204"/>
              </a:rPr>
              <a:t>M : table est ce qu’on l’a? </a:t>
            </a:r>
          </a:p>
          <a:p>
            <a:pPr marL="0" indent="0">
              <a:buNone/>
              <a:defRPr/>
            </a:pPr>
            <a:r>
              <a:rPr lang="fr-FR" sz="1814" dirty="0">
                <a:solidFill>
                  <a:sysClr val="windowText" lastClr="000000"/>
                </a:solidFill>
                <a:latin typeface="Calibri" panose="020F0502020204030204"/>
              </a:rPr>
              <a:t>E : on l’a pas </a:t>
            </a:r>
          </a:p>
          <a:p>
            <a:pPr marL="0" indent="0">
              <a:buNone/>
              <a:defRPr/>
            </a:pPr>
            <a:r>
              <a:rPr lang="fr-FR" sz="1814" dirty="0">
                <a:solidFill>
                  <a:sysClr val="windowText" lastClr="000000"/>
                </a:solidFill>
                <a:latin typeface="Calibri" panose="020F0502020204030204"/>
              </a:rPr>
              <a:t>M : qu'est ce qu’il va falloir faire ?</a:t>
            </a:r>
          </a:p>
          <a:p>
            <a:pPr marL="0" indent="0">
              <a:buNone/>
              <a:defRPr/>
            </a:pPr>
            <a:r>
              <a:rPr lang="fr-FR" sz="1814" dirty="0">
                <a:solidFill>
                  <a:sysClr val="windowText" lastClr="000000"/>
                </a:solidFill>
                <a:latin typeface="Calibri" panose="020F0502020204030204"/>
              </a:rPr>
              <a:t>E : va falloir le découper .</a:t>
            </a:r>
          </a:p>
          <a:p>
            <a:pPr marL="0" indent="0">
              <a:buNone/>
              <a:defRPr/>
            </a:pPr>
            <a:r>
              <a:rPr lang="fr-FR" sz="1814" dirty="0">
                <a:solidFill>
                  <a:sysClr val="windowText" lastClr="000000"/>
                </a:solidFill>
                <a:latin typeface="Calibri" panose="020F0502020204030204"/>
              </a:rPr>
              <a:t>M : va falloir le découper en syllabe </a:t>
            </a:r>
          </a:p>
          <a:p>
            <a:pPr marL="0" indent="0">
              <a:buNone/>
              <a:defRPr/>
            </a:pPr>
            <a:r>
              <a:rPr lang="fr-FR" sz="1814" dirty="0">
                <a:solidFill>
                  <a:sysClr val="windowText" lastClr="000000"/>
                </a:solidFill>
                <a:latin typeface="Calibri" panose="020F0502020204030204"/>
              </a:rPr>
              <a:t>M (à un élève) : tu le découpes le mot table? </a:t>
            </a:r>
          </a:p>
          <a:p>
            <a:pPr marL="0" indent="0">
              <a:buNone/>
              <a:defRPr/>
            </a:pPr>
            <a:r>
              <a:rPr lang="fr-FR" sz="1814" dirty="0">
                <a:solidFill>
                  <a:sysClr val="windowText" lastClr="000000"/>
                </a:solidFill>
                <a:latin typeface="Calibri" panose="020F0502020204030204"/>
              </a:rPr>
              <a:t>E : ta /</a:t>
            </a:r>
            <a:r>
              <a:rPr lang="fr-FR" sz="1814" dirty="0" err="1">
                <a:solidFill>
                  <a:sysClr val="windowText" lastClr="000000"/>
                </a:solidFill>
                <a:latin typeface="Calibri" panose="020F0502020204030204"/>
              </a:rPr>
              <a:t>ble</a:t>
            </a:r>
            <a:r>
              <a:rPr lang="fr-FR" sz="1814" dirty="0">
                <a:solidFill>
                  <a:sysClr val="windowText" lastClr="000000"/>
                </a:solidFill>
                <a:latin typeface="Calibri" panose="020F0502020204030204"/>
              </a:rPr>
              <a:t> </a:t>
            </a:r>
          </a:p>
          <a:p>
            <a:pPr marL="0" indent="0">
              <a:buNone/>
              <a:defRPr/>
            </a:pPr>
            <a:r>
              <a:rPr lang="fr-FR" sz="1814" dirty="0">
                <a:solidFill>
                  <a:sysClr val="windowText" lastClr="000000"/>
                </a:solidFill>
                <a:latin typeface="Calibri" panose="020F0502020204030204"/>
              </a:rPr>
              <a:t>M : qu'est ce qu’on écrit en premier? </a:t>
            </a:r>
          </a:p>
          <a:p>
            <a:pPr marL="0" indent="0">
              <a:buNone/>
              <a:defRPr/>
            </a:pPr>
            <a:r>
              <a:rPr lang="fr-FR" sz="1814" dirty="0">
                <a:solidFill>
                  <a:sysClr val="windowText" lastClr="000000"/>
                </a:solidFill>
                <a:latin typeface="Calibri" panose="020F0502020204030204"/>
              </a:rPr>
              <a:t>E : tab /le </a:t>
            </a:r>
          </a:p>
          <a:p>
            <a:pPr marL="0" indent="0">
              <a:buNone/>
              <a:defRPr/>
            </a:pPr>
            <a:r>
              <a:rPr lang="fr-FR" sz="1814" dirty="0">
                <a:solidFill>
                  <a:sysClr val="windowText" lastClr="000000"/>
                </a:solidFill>
                <a:latin typeface="Calibri" panose="020F0502020204030204"/>
              </a:rPr>
              <a:t>M : ta / </a:t>
            </a:r>
            <a:r>
              <a:rPr lang="fr-FR" sz="1814" dirty="0" err="1">
                <a:solidFill>
                  <a:sysClr val="windowText" lastClr="000000"/>
                </a:solidFill>
                <a:latin typeface="Calibri" panose="020F0502020204030204"/>
              </a:rPr>
              <a:t>ble</a:t>
            </a:r>
            <a:r>
              <a:rPr lang="fr-FR" sz="1814" dirty="0">
                <a:solidFill>
                  <a:sysClr val="windowText" lastClr="000000"/>
                </a:solidFill>
                <a:latin typeface="Calibri" panose="020F0502020204030204"/>
              </a:rPr>
              <a:t>  qu’est ce qu’on écrit d’abord? </a:t>
            </a:r>
          </a:p>
          <a:p>
            <a:pPr marL="0" indent="0">
              <a:buNone/>
              <a:defRPr/>
            </a:pPr>
            <a:r>
              <a:rPr lang="fr-FR" sz="1814" dirty="0">
                <a:solidFill>
                  <a:sysClr val="windowText" lastClr="000000"/>
                </a:solidFill>
                <a:latin typeface="Calibri" panose="020F0502020204030204"/>
              </a:rPr>
              <a:t>E : ta </a:t>
            </a:r>
          </a:p>
          <a:p>
            <a:pPr marL="0" indent="0">
              <a:buNone/>
              <a:defRPr/>
            </a:pPr>
            <a:r>
              <a:rPr lang="fr-FR" sz="1814" dirty="0">
                <a:solidFill>
                  <a:sysClr val="windowText" lastClr="000000"/>
                </a:solidFill>
                <a:latin typeface="Calibri" panose="020F0502020204030204"/>
              </a:rPr>
              <a:t>M : ta /</a:t>
            </a:r>
            <a:r>
              <a:rPr lang="fr-FR" sz="1814" dirty="0" err="1">
                <a:solidFill>
                  <a:sysClr val="windowText" lastClr="000000"/>
                </a:solidFill>
                <a:latin typeface="Calibri" panose="020F0502020204030204"/>
              </a:rPr>
              <a:t>ble</a:t>
            </a:r>
            <a:r>
              <a:rPr lang="fr-FR" sz="1814" dirty="0">
                <a:solidFill>
                  <a:sysClr val="windowText" lastClr="000000"/>
                </a:solidFill>
                <a:latin typeface="Calibri" panose="020F0502020204030204"/>
              </a:rPr>
              <a:t>, mot ciseaux </a:t>
            </a:r>
          </a:p>
          <a:p>
            <a:pPr marL="0" indent="0">
              <a:buNone/>
              <a:defRPr/>
            </a:pPr>
            <a:endParaRPr lang="fr-FR" sz="1633" dirty="0">
              <a:solidFill>
                <a:sysClr val="windowText" lastClr="000000"/>
              </a:solidFill>
              <a:latin typeface="Calibri" panose="020F0502020204030204"/>
            </a:endParaRPr>
          </a:p>
        </p:txBody>
      </p:sp>
      <p:sp>
        <p:nvSpPr>
          <p:cNvPr id="2" name="ZoneTexte 1"/>
          <p:cNvSpPr txBox="1"/>
          <p:nvPr/>
        </p:nvSpPr>
        <p:spPr>
          <a:xfrm>
            <a:off x="1749631" y="6289141"/>
            <a:ext cx="3933048" cy="678170"/>
          </a:xfrm>
          <a:prstGeom prst="rect">
            <a:avLst/>
          </a:prstGeom>
          <a:noFill/>
        </p:spPr>
        <p:txBody>
          <a:bodyPr wrap="square" lIns="90772" tIns="45388" rIns="90772" bIns="45388" rtlCol="0">
            <a:spAutoFit/>
          </a:bodyPr>
          <a:lstStyle/>
          <a:p>
            <a:pPr defTabSz="893137"/>
            <a:r>
              <a:rPr lang="fr-FR" sz="1089" dirty="0">
                <a:solidFill>
                  <a:srgbClr val="002060"/>
                </a:solidFill>
              </a:rPr>
              <a:t>Circonscription de Lormont – production de ressources en collaboration avec le CAS</a:t>
            </a:r>
          </a:p>
          <a:p>
            <a:pPr defTabSz="893137"/>
            <a:endParaRPr lang="fr-FR" sz="1633" dirty="0">
              <a:solidFill>
                <a:srgbClr val="000000"/>
              </a:solidFill>
            </a:endParaRPr>
          </a:p>
        </p:txBody>
      </p:sp>
    </p:spTree>
    <p:extLst>
      <p:ext uri="{BB962C8B-B14F-4D97-AF65-F5344CB8AC3E}">
        <p14:creationId xmlns:p14="http://schemas.microsoft.com/office/powerpoint/2010/main" val="654752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0980" tIns="40498" rIns="80980" bIns="40498" rtlCol="0" anchor="ctr"/>
          <a:lstStyle/>
          <a:p>
            <a:pPr algn="ctr" defTabSz="893137">
              <a:defRPr/>
            </a:pPr>
            <a:endParaRPr lang="en-US" sz="1633">
              <a:solidFill>
                <a:prstClr val="white"/>
              </a:solidFill>
              <a:latin typeface="Rockwell" panose="02060603020205020403"/>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Titre 4">
            <a:extLst>
              <a:ext uri="{FF2B5EF4-FFF2-40B4-BE49-F238E27FC236}">
                <a16:creationId xmlns:a16="http://schemas.microsoft.com/office/drawing/2014/main" id="{7BA6BF41-CC0A-48B7-A961-A613EB4F86CB}"/>
              </a:ext>
            </a:extLst>
          </p:cNvPr>
          <p:cNvSpPr txBox="1">
            <a:spLocks/>
          </p:cNvSpPr>
          <p:nvPr/>
        </p:nvSpPr>
        <p:spPr>
          <a:xfrm>
            <a:off x="2152239" y="365135"/>
            <a:ext cx="7887528" cy="1325563"/>
          </a:xfrm>
          <a:prstGeom prst="rect">
            <a:avLst/>
          </a:prstGeom>
        </p:spPr>
        <p:txBody>
          <a:bodyPr vert="horz" lIns="202551" tIns="202551" rIns="202551" bIns="0" rtlCol="0" anchor="b">
            <a:normAutofit/>
          </a:bodyPr>
          <a:lstStyle>
            <a:lvl1pPr algn="ctr" defTabSz="914400" rtl="0" eaLnBrk="1" latinLnBrk="0" hangingPunct="1">
              <a:lnSpc>
                <a:spcPct val="80000"/>
              </a:lnSpc>
              <a:spcBef>
                <a:spcPct val="0"/>
              </a:spcBef>
              <a:buNone/>
              <a:defRPr sz="5400" b="0" i="0" kern="1200" cap="none" spc="-150">
                <a:solidFill>
                  <a:srgbClr val="FFFEFF"/>
                </a:solidFill>
                <a:effectLst/>
                <a:latin typeface="+mj-lt"/>
                <a:ea typeface="+mj-ea"/>
                <a:cs typeface="+mj-cs"/>
              </a:defRPr>
            </a:lvl1pPr>
          </a:lstStyle>
          <a:p>
            <a:r>
              <a:rPr lang="fr-FR" sz="4899" dirty="0"/>
              <a:t>Démarche sécurisée , exigeante </a:t>
            </a:r>
          </a:p>
        </p:txBody>
      </p:sp>
      <p:pic>
        <p:nvPicPr>
          <p:cNvPr id="31" name="Espace réservé du contenu 6">
            <a:extLst>
              <a:ext uri="{FF2B5EF4-FFF2-40B4-BE49-F238E27FC236}">
                <a16:creationId xmlns:a16="http://schemas.microsoft.com/office/drawing/2014/main" id="{937B4686-5CAD-4211-B8F3-43138F6355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345" y="1874163"/>
            <a:ext cx="6362506" cy="4351338"/>
          </a:xfrm>
          <a:prstGeom prst="rect">
            <a:avLst/>
          </a:prstGeom>
        </p:spPr>
      </p:pic>
      <p:sp>
        <p:nvSpPr>
          <p:cNvPr id="32" name="Rectangle à coins arrondis 1">
            <a:extLst>
              <a:ext uri="{FF2B5EF4-FFF2-40B4-BE49-F238E27FC236}">
                <a16:creationId xmlns:a16="http://schemas.microsoft.com/office/drawing/2014/main" id="{4DC20BA7-E08A-40D0-9E5C-38FE7F41EE04}"/>
              </a:ext>
            </a:extLst>
          </p:cNvPr>
          <p:cNvSpPr/>
          <p:nvPr/>
        </p:nvSpPr>
        <p:spPr>
          <a:xfrm>
            <a:off x="2057652" y="2493463"/>
            <a:ext cx="2142292" cy="1095022"/>
          </a:xfrm>
          <a:prstGeom prst="wedgeRoundRectCallout">
            <a:avLst>
              <a:gd name="adj1" fmla="val 44576"/>
              <a:gd name="adj2" fmla="val 131638"/>
              <a:gd name="adj3" fmla="val 16667"/>
            </a:avLst>
          </a:prstGeom>
        </p:spPr>
        <p:style>
          <a:lnRef idx="2">
            <a:schemeClr val="dk1"/>
          </a:lnRef>
          <a:fillRef idx="1">
            <a:schemeClr val="lt1"/>
          </a:fillRef>
          <a:effectRef idx="0">
            <a:schemeClr val="dk1"/>
          </a:effectRef>
          <a:fontRef idx="minor">
            <a:schemeClr val="dk1"/>
          </a:fontRef>
        </p:style>
        <p:txBody>
          <a:bodyPr lIns="80980" tIns="40498" rIns="80980" bIns="40498" rtlCol="0" anchor="ctr"/>
          <a:lstStyle/>
          <a:p>
            <a:pPr algn="ctr" defTabSz="800728"/>
            <a:r>
              <a:rPr lang="fr-FR" sz="1633" dirty="0">
                <a:solidFill>
                  <a:srgbClr val="000000"/>
                </a:solidFill>
              </a:rPr>
              <a:t>On commence à écrire en haut à gauche sur l’ardoise</a:t>
            </a:r>
          </a:p>
        </p:txBody>
      </p:sp>
      <p:sp>
        <p:nvSpPr>
          <p:cNvPr id="33" name="Titre 4">
            <a:extLst>
              <a:ext uri="{FF2B5EF4-FFF2-40B4-BE49-F238E27FC236}">
                <a16:creationId xmlns:a16="http://schemas.microsoft.com/office/drawing/2014/main" id="{017EF511-52B0-4654-8EC6-A1981FED7D75}"/>
              </a:ext>
            </a:extLst>
          </p:cNvPr>
          <p:cNvSpPr txBox="1">
            <a:spLocks/>
          </p:cNvSpPr>
          <p:nvPr/>
        </p:nvSpPr>
        <p:spPr>
          <a:xfrm>
            <a:off x="2021725" y="136136"/>
            <a:ext cx="7887528" cy="1325563"/>
          </a:xfrm>
          <a:prstGeom prst="rect">
            <a:avLst/>
          </a:prstGeom>
        </p:spPr>
        <p:txBody>
          <a:bodyPr vert="horz" lIns="80980" tIns="40498" rIns="80980" bIns="4049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3600" dirty="0">
                <a:solidFill>
                  <a:sysClr val="windowText" lastClr="000000"/>
                </a:solidFill>
                <a:latin typeface="+mn-lt"/>
              </a:rPr>
              <a:t>Explicitation de l’usage du support</a:t>
            </a:r>
          </a:p>
        </p:txBody>
      </p:sp>
      <p:grpSp>
        <p:nvGrpSpPr>
          <p:cNvPr id="34" name="Groupe 33">
            <a:extLst>
              <a:ext uri="{FF2B5EF4-FFF2-40B4-BE49-F238E27FC236}">
                <a16:creationId xmlns:a16="http://schemas.microsoft.com/office/drawing/2014/main" id="{FE5A44BF-00D7-4855-A68C-05B4C581D056}"/>
              </a:ext>
            </a:extLst>
          </p:cNvPr>
          <p:cNvGrpSpPr/>
          <p:nvPr/>
        </p:nvGrpSpPr>
        <p:grpSpPr>
          <a:xfrm>
            <a:off x="10355775" y="16310"/>
            <a:ext cx="1145098" cy="1240241"/>
            <a:chOff x="1949145" y="281461"/>
            <a:chExt cx="3389444" cy="5224732"/>
          </a:xfrm>
        </p:grpSpPr>
        <p:sp>
          <p:nvSpPr>
            <p:cNvPr id="35" name="Ellipse 34">
              <a:extLst>
                <a:ext uri="{FF2B5EF4-FFF2-40B4-BE49-F238E27FC236}">
                  <a16:creationId xmlns:a16="http://schemas.microsoft.com/office/drawing/2014/main" id="{D3F31711-E036-4640-AA35-BD360D3D1B97}"/>
                </a:ext>
              </a:extLst>
            </p:cNvPr>
            <p:cNvSpPr/>
            <p:nvPr/>
          </p:nvSpPr>
          <p:spPr>
            <a:xfrm>
              <a:off x="1980227" y="803622"/>
              <a:ext cx="3183389" cy="4702571"/>
            </a:xfrm>
            <a:prstGeom prst="ellipse">
              <a:avLst/>
            </a:prstGeom>
            <a:solidFill>
              <a:srgbClr val="FFFF00">
                <a:alpha val="50000"/>
              </a:srgbClr>
            </a:solidFill>
            <a:ln w="12700" cap="flat" cmpd="sng" algn="ctr">
              <a:solidFill>
                <a:srgbClr val="2683C6">
                  <a:lumMod val="75000"/>
                </a:srgbClr>
              </a:solidFill>
              <a:prstDash val="solid"/>
            </a:ln>
            <a:effectLst/>
          </p:spPr>
        </p:sp>
        <p:sp>
          <p:nvSpPr>
            <p:cNvPr id="36" name="Ellipse 4">
              <a:extLst>
                <a:ext uri="{FF2B5EF4-FFF2-40B4-BE49-F238E27FC236}">
                  <a16:creationId xmlns:a16="http://schemas.microsoft.com/office/drawing/2014/main" id="{8F3E796E-3434-4D8C-91BD-325CDCCC5986}"/>
                </a:ext>
              </a:extLst>
            </p:cNvPr>
            <p:cNvSpPr/>
            <p:nvPr/>
          </p:nvSpPr>
          <p:spPr>
            <a:xfrm>
              <a:off x="1949145" y="281461"/>
              <a:ext cx="3389444" cy="1837455"/>
            </a:xfrm>
            <a:prstGeom prst="rect">
              <a:avLst/>
            </a:prstGeom>
            <a:noFill/>
            <a:ln>
              <a:noFill/>
            </a:ln>
            <a:effectLst/>
          </p:spPr>
          <p:txBody>
            <a:bodyPr spcFirstLastPara="0" vert="horz" wrap="square" lIns="0" tIns="0" rIns="0" bIns="0" numCol="1" spcCol="1270" anchor="ctr" anchorCtr="0">
              <a:noAutofit/>
            </a:bodyPr>
            <a:lstStyle/>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p>
            <a:p>
              <a:pPr algn="ctr" defTabSz="787656">
                <a:lnSpc>
                  <a:spcPct val="90000"/>
                </a:lnSpc>
                <a:spcBef>
                  <a:spcPct val="0"/>
                </a:spcBef>
                <a:spcAft>
                  <a:spcPct val="35000"/>
                </a:spcAft>
                <a:defRPr/>
              </a:pPr>
              <a:r>
                <a:rPr lang="fr-FR" sz="1633" b="1" kern="0" dirty="0">
                  <a:solidFill>
                    <a:prstClr val="black"/>
                  </a:solidFill>
                  <a:latin typeface="Rockwell" panose="02060603020205020403"/>
                </a:rPr>
                <a:t>         </a:t>
              </a:r>
              <a:r>
                <a:rPr lang="fr-FR" sz="1270" b="1" kern="0" dirty="0">
                  <a:solidFill>
                    <a:prstClr val="black"/>
                  </a:solidFill>
                  <a:latin typeface="Rockwell" panose="02060603020205020403"/>
                </a:rPr>
                <a:t>Préparation</a:t>
              </a:r>
            </a:p>
          </p:txBody>
        </p:sp>
      </p:grpSp>
      <p:sp>
        <p:nvSpPr>
          <p:cNvPr id="2" name="ZoneTexte 1"/>
          <p:cNvSpPr txBox="1"/>
          <p:nvPr/>
        </p:nvSpPr>
        <p:spPr>
          <a:xfrm>
            <a:off x="2567239" y="6309055"/>
            <a:ext cx="7275257" cy="417007"/>
          </a:xfrm>
          <a:prstGeom prst="rect">
            <a:avLst/>
          </a:prstGeom>
          <a:noFill/>
        </p:spPr>
        <p:txBody>
          <a:bodyPr wrap="square" lIns="80980" tIns="40498" rIns="80980" bIns="40498" rtlCol="0">
            <a:spAutoFit/>
          </a:bodyPr>
          <a:lstStyle/>
          <a:p>
            <a:pPr algn="ctr" defTabSz="800728"/>
            <a:r>
              <a:rPr lang="fr-FR" sz="1089" dirty="0">
                <a:solidFill>
                  <a:srgbClr val="002060"/>
                </a:solidFill>
              </a:rPr>
              <a:t>Circonscription de Lormont – production de ressources en collaboration avec le CAS</a:t>
            </a:r>
          </a:p>
          <a:p>
            <a:pPr algn="ctr" defTabSz="800728"/>
            <a:endParaRPr lang="fr-FR" sz="1089" dirty="0">
              <a:solidFill>
                <a:srgbClr val="000000"/>
              </a:solidFill>
            </a:endParaRPr>
          </a:p>
        </p:txBody>
      </p:sp>
    </p:spTree>
    <p:extLst>
      <p:ext uri="{BB962C8B-B14F-4D97-AF65-F5344CB8AC3E}">
        <p14:creationId xmlns:p14="http://schemas.microsoft.com/office/powerpoint/2010/main" val="402229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58966" y="365125"/>
            <a:ext cx="8594834" cy="1325563"/>
          </a:xfrm>
        </p:spPr>
        <p:txBody>
          <a:bodyPr>
            <a:normAutofit/>
          </a:bodyPr>
          <a:lstStyle/>
          <a:p>
            <a:r>
              <a:rPr lang="fr-FR" sz="3600" b="1" dirty="0"/>
              <a:t>Accompagner pendant l’écriture du produit visé :</a:t>
            </a:r>
          </a:p>
        </p:txBody>
      </p:sp>
      <p:sp>
        <p:nvSpPr>
          <p:cNvPr id="3" name="Espace réservé du contenu 2"/>
          <p:cNvSpPr>
            <a:spLocks noGrp="1"/>
          </p:cNvSpPr>
          <p:nvPr>
            <p:ph idx="1"/>
          </p:nvPr>
        </p:nvSpPr>
        <p:spPr>
          <a:xfrm>
            <a:off x="838200" y="2506662"/>
            <a:ext cx="10515600" cy="4099090"/>
          </a:xfrm>
        </p:spPr>
        <p:txBody>
          <a:bodyPr/>
          <a:lstStyle/>
          <a:p>
            <a:pPr marL="0" indent="0">
              <a:buNone/>
            </a:pPr>
            <a:endParaRPr lang="fr-FR" dirty="0"/>
          </a:p>
          <a:p>
            <a:r>
              <a:rPr lang="fr-FR" dirty="0"/>
              <a:t>A partir du visionnage des vidéos, relever les différentes formes d’étayage et les régulations de l’enseignante. Mettre en lien avec les difficultés d’apprentissage des élèves  (lien diapo 7)</a:t>
            </a:r>
          </a:p>
          <a:p>
            <a:endParaRPr lang="fr-FR" dirty="0"/>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28</a:t>
            </a:fld>
            <a:endParaRPr lang="fr-FR"/>
          </a:p>
        </p:txBody>
      </p:sp>
      <p:grpSp>
        <p:nvGrpSpPr>
          <p:cNvPr id="5" name="Groupe 4"/>
          <p:cNvGrpSpPr>
            <a:grpSpLocks/>
          </p:cNvGrpSpPr>
          <p:nvPr/>
        </p:nvGrpSpPr>
        <p:grpSpPr bwMode="auto">
          <a:xfrm>
            <a:off x="324124" y="365125"/>
            <a:ext cx="1770247" cy="1831975"/>
            <a:chOff x="602424" y="2600548"/>
            <a:chExt cx="3162816" cy="3258149"/>
          </a:xfrm>
        </p:grpSpPr>
        <p:sp>
          <p:nvSpPr>
            <p:cNvPr id="6" name="Ellipse 5">
              <a:extLst/>
            </p:cNvPr>
            <p:cNvSpPr/>
            <p:nvPr/>
          </p:nvSpPr>
          <p:spPr>
            <a:xfrm>
              <a:off x="602424" y="2600548"/>
              <a:ext cx="3162816" cy="3258149"/>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7" name="Ellipse 4">
              <a:extLst/>
            </p:cNvPr>
            <p:cNvSpPr/>
            <p:nvPr/>
          </p:nvSpPr>
          <p:spPr>
            <a:xfrm>
              <a:off x="741417" y="3038169"/>
              <a:ext cx="2777039" cy="2058223"/>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algn="ctr" defTabSz="889080" eaLnBrk="0" fontAlgn="base" hangingPunct="0">
                <a:lnSpc>
                  <a:spcPct val="90000"/>
                </a:lnSpc>
                <a:spcBef>
                  <a:spcPct val="0"/>
                </a:spcBef>
                <a:spcAft>
                  <a:spcPct val="35000"/>
                </a:spcAft>
                <a:defRPr/>
              </a:pPr>
              <a:r>
                <a:rPr lang="fr-FR" sz="1633" b="1" dirty="0">
                  <a:solidFill>
                    <a:prstClr val="black"/>
                  </a:solidFill>
                </a:rPr>
                <a:t>     </a:t>
              </a:r>
            </a:p>
            <a:p>
              <a:pPr algn="ctr" defTabSz="889080" eaLnBrk="0" fontAlgn="base" hangingPunct="0">
                <a:lnSpc>
                  <a:spcPct val="90000"/>
                </a:lnSpc>
                <a:spcBef>
                  <a:spcPct val="0"/>
                </a:spcBef>
                <a:spcAft>
                  <a:spcPct val="35000"/>
                </a:spcAft>
                <a:defRPr/>
              </a:pPr>
              <a:r>
                <a:rPr lang="fr-FR" sz="1814" b="1" dirty="0">
                  <a:solidFill>
                    <a:prstClr val="black"/>
                  </a:solidFill>
                </a:rPr>
                <a:t>Ecriture du </a:t>
              </a:r>
            </a:p>
            <a:p>
              <a:pPr algn="ctr" defTabSz="889080" eaLnBrk="0" fontAlgn="base" hangingPunct="0">
                <a:lnSpc>
                  <a:spcPct val="90000"/>
                </a:lnSpc>
                <a:spcBef>
                  <a:spcPct val="0"/>
                </a:spcBef>
                <a:spcAft>
                  <a:spcPct val="35000"/>
                </a:spcAft>
                <a:defRPr/>
              </a:pPr>
              <a:r>
                <a:rPr lang="fr-FR" sz="1814" b="1" dirty="0">
                  <a:solidFill>
                    <a:prstClr val="black"/>
                  </a:solidFill>
                </a:rPr>
                <a:t> produit visé</a:t>
              </a:r>
            </a:p>
          </p:txBody>
        </p:sp>
      </p:grpSp>
    </p:spTree>
    <p:extLst>
      <p:ext uri="{BB962C8B-B14F-4D97-AF65-F5344CB8AC3E}">
        <p14:creationId xmlns:p14="http://schemas.microsoft.com/office/powerpoint/2010/main" val="31094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4.44444E-6 L 0.08815 0.11805 " pathEditMode="relative" rAng="0" ptsTypes="AA">
                                      <p:cBhvr>
                                        <p:cTn id="6" dur="2000" fill="hold"/>
                                        <p:tgtEl>
                                          <p:spTgt spid="5"/>
                                        </p:tgtEl>
                                        <p:attrNameLst>
                                          <p:attrName>ppt_x</p:attrName>
                                          <p:attrName>ppt_y</p:attrName>
                                        </p:attrNameLst>
                                      </p:cBhvr>
                                      <p:rCtr x="4401" y="5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C87D0A1-FEBA-4F98-A511-3418EEFDB462}" type="slidenum">
              <a:rPr lang="fr-FR" smtClean="0"/>
              <a:pPr/>
              <a:t>29</a:t>
            </a:fld>
            <a:endParaRPr lang="fr-F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35" t="8381"/>
          <a:stretch/>
        </p:blipFill>
        <p:spPr>
          <a:xfrm>
            <a:off x="646386" y="1723806"/>
            <a:ext cx="10936014" cy="4997669"/>
          </a:xfrm>
          <a:prstGeom prst="rect">
            <a:avLst/>
          </a:prstGeom>
        </p:spPr>
      </p:pic>
      <p:sp>
        <p:nvSpPr>
          <p:cNvPr id="4" name="ZoneTexte 3"/>
          <p:cNvSpPr txBox="1"/>
          <p:nvPr/>
        </p:nvSpPr>
        <p:spPr>
          <a:xfrm>
            <a:off x="609600" y="268014"/>
            <a:ext cx="9369972" cy="923330"/>
          </a:xfrm>
          <a:prstGeom prst="rect">
            <a:avLst/>
          </a:prstGeom>
          <a:noFill/>
        </p:spPr>
        <p:txBody>
          <a:bodyPr wrap="square" rtlCol="0">
            <a:spAutoFit/>
          </a:bodyPr>
          <a:lstStyle/>
          <a:p>
            <a:r>
              <a:rPr lang="fr-FR" b="1" dirty="0"/>
              <a:t>Elève 1 </a:t>
            </a:r>
            <a:r>
              <a:rPr lang="fr-FR" dirty="0"/>
              <a:t>: </a:t>
            </a:r>
            <a:r>
              <a:rPr lang="fr-FR" dirty="0" err="1"/>
              <a:t>Ass</a:t>
            </a:r>
            <a:r>
              <a:rPr lang="fr-FR" dirty="0"/>
              <a:t> n’a pas séparé les mots du début de la phrase et la norme orthographique de l’écriture du prénom et du mot mange n’est pas correcte mais la phrase peut bien se lire. La maîtresse relit en pointant « Lilli </a:t>
            </a:r>
            <a:r>
              <a:rPr lang="fr-FR" dirty="0" err="1"/>
              <a:t>mang</a:t>
            </a:r>
            <a:r>
              <a:rPr lang="fr-FR" dirty="0"/>
              <a:t> » comme une seule unité mot. </a:t>
            </a:r>
          </a:p>
        </p:txBody>
      </p:sp>
      <p:sp>
        <p:nvSpPr>
          <p:cNvPr id="5" name="Rectangle à coins arrondis 4"/>
          <p:cNvSpPr/>
          <p:nvPr/>
        </p:nvSpPr>
        <p:spPr>
          <a:xfrm>
            <a:off x="2803634" y="1732736"/>
            <a:ext cx="3310759" cy="1630684"/>
          </a:xfrm>
          <a:prstGeom prst="wedgeRoundRectCallout">
            <a:avLst>
              <a:gd name="adj1" fmla="val 105791"/>
              <a:gd name="adj2" fmla="val 1312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Alors moi ton premier mot c’est « </a:t>
            </a:r>
            <a:r>
              <a:rPr lang="fr-FR" dirty="0" err="1"/>
              <a:t>Lillimang</a:t>
            </a:r>
            <a:r>
              <a:rPr lang="fr-FR" dirty="0"/>
              <a:t> ».</a:t>
            </a:r>
          </a:p>
          <a:p>
            <a:pPr algn="ctr"/>
            <a:r>
              <a:rPr lang="fr-FR" dirty="0"/>
              <a:t>Qu’est-ce qu’il faut faire ? Qu’est-ce qu’il faut faire entre les mots ?</a:t>
            </a:r>
          </a:p>
          <a:p>
            <a:pPr algn="ctr"/>
            <a:r>
              <a:rPr lang="fr-FR" dirty="0"/>
              <a:t> </a:t>
            </a:r>
          </a:p>
        </p:txBody>
      </p:sp>
      <p:sp>
        <p:nvSpPr>
          <p:cNvPr id="6" name="Rectangle à coins arrondis 5"/>
          <p:cNvSpPr/>
          <p:nvPr/>
        </p:nvSpPr>
        <p:spPr>
          <a:xfrm>
            <a:off x="2688021" y="4981903"/>
            <a:ext cx="2191406" cy="914400"/>
          </a:xfrm>
          <a:prstGeom prst="wedgeRoundRectCallout">
            <a:avLst>
              <a:gd name="adj1" fmla="val 174851"/>
              <a:gd name="adj2" fmla="val 732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Les découper.</a:t>
            </a:r>
          </a:p>
        </p:txBody>
      </p:sp>
      <p:sp>
        <p:nvSpPr>
          <p:cNvPr id="7" name="Ellipse 6">
            <a:extLst>
              <a:ext uri="{FF2B5EF4-FFF2-40B4-BE49-F238E27FC236}">
                <a16:creationId xmlns:a16="http://schemas.microsoft.com/office/drawing/2014/main" id="{A926EF8C-C752-4BCE-B8A5-CF01CB768D81}"/>
              </a:ext>
            </a:extLst>
          </p:cNvPr>
          <p:cNvSpPr/>
          <p:nvPr/>
        </p:nvSpPr>
        <p:spPr>
          <a:xfrm>
            <a:off x="11082033" y="274224"/>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8" name="Ellipse 7">
            <a:extLst>
              <a:ext uri="{FF2B5EF4-FFF2-40B4-BE49-F238E27FC236}">
                <a16:creationId xmlns:a16="http://schemas.microsoft.com/office/drawing/2014/main" id="{6A920330-E57D-4B26-97DA-5B4ED9437C3C}"/>
              </a:ext>
            </a:extLst>
          </p:cNvPr>
          <p:cNvSpPr/>
          <p:nvPr/>
        </p:nvSpPr>
        <p:spPr>
          <a:xfrm>
            <a:off x="10941081" y="331023"/>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Ellipse 8">
            <a:extLst>
              <a:ext uri="{FF2B5EF4-FFF2-40B4-BE49-F238E27FC236}">
                <a16:creationId xmlns:a16="http://schemas.microsoft.com/office/drawing/2014/main" id="{62EFBCBC-5491-43DF-8AC9-FCDA7A993AF1}"/>
              </a:ext>
            </a:extLst>
          </p:cNvPr>
          <p:cNvSpPr/>
          <p:nvPr/>
        </p:nvSpPr>
        <p:spPr>
          <a:xfrm>
            <a:off x="11541862" y="314205"/>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Tree>
    <p:extLst>
      <p:ext uri="{BB962C8B-B14F-4D97-AF65-F5344CB8AC3E}">
        <p14:creationId xmlns:p14="http://schemas.microsoft.com/office/powerpoint/2010/main" val="12586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8200" y="1"/>
            <a:ext cx="10515600" cy="927100"/>
          </a:xfrm>
        </p:spPr>
        <p:txBody>
          <a:bodyPr>
            <a:noAutofit/>
          </a:bodyPr>
          <a:lstStyle/>
          <a:p>
            <a:r>
              <a:rPr lang="fr-FR" sz="2800" b="1" dirty="0">
                <a:solidFill>
                  <a:srgbClr val="0070C0"/>
                </a:solidFill>
              </a:rPr>
              <a:t>Ressources institutionnelles pour  l’enseignement de l’écriture  :</a:t>
            </a:r>
            <a:br>
              <a:rPr lang="fr-FR" sz="2800" b="1" dirty="0">
                <a:solidFill>
                  <a:srgbClr val="0070C0"/>
                </a:solidFill>
              </a:rPr>
            </a:br>
            <a:r>
              <a:rPr lang="fr-FR" sz="2800" dirty="0"/>
              <a:t>Programmes ajustés - 2018</a:t>
            </a:r>
          </a:p>
        </p:txBody>
      </p:sp>
      <p:sp>
        <p:nvSpPr>
          <p:cNvPr id="7" name="Espace réservé du contenu 6"/>
          <p:cNvSpPr>
            <a:spLocks noGrp="1"/>
          </p:cNvSpPr>
          <p:nvPr>
            <p:ph idx="1"/>
          </p:nvPr>
        </p:nvSpPr>
        <p:spPr>
          <a:xfrm>
            <a:off x="444500" y="1130300"/>
            <a:ext cx="11341100" cy="5575300"/>
          </a:xfrm>
          <a:ln w="38100"/>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marL="0" indent="0">
              <a:buNone/>
            </a:pPr>
            <a:r>
              <a:rPr lang="fr-FR" sz="3600" b="1" dirty="0"/>
              <a:t>Compétences travaillées – Français C2</a:t>
            </a:r>
            <a:r>
              <a:rPr lang="fr-FR" sz="3600" dirty="0"/>
              <a:t> - « </a:t>
            </a:r>
            <a:r>
              <a:rPr lang="fr-FR" sz="3600" dirty="0">
                <a:solidFill>
                  <a:schemeClr val="tx1"/>
                </a:solidFill>
              </a:rPr>
              <a:t>Travail progressif, méthodique, explicite et continu sur le cycle »</a:t>
            </a:r>
          </a:p>
          <a:p>
            <a:pPr marL="0" indent="0">
              <a:buNone/>
            </a:pPr>
            <a:endParaRPr lang="fr-FR" sz="3600" dirty="0"/>
          </a:p>
          <a:p>
            <a:pPr marL="0" indent="0">
              <a:buNone/>
            </a:pPr>
            <a:r>
              <a:rPr lang="fr-FR" sz="3600" b="1" u="sng" dirty="0"/>
              <a:t>Écrire</a:t>
            </a:r>
            <a:endParaRPr lang="fr-FR" sz="3600" u="sng" dirty="0"/>
          </a:p>
          <a:p>
            <a:pPr lvl="0"/>
            <a:r>
              <a:rPr lang="fr-FR" dirty="0"/>
              <a:t>copier</a:t>
            </a:r>
          </a:p>
          <a:p>
            <a:pPr lvl="0"/>
            <a:r>
              <a:rPr lang="fr-FR" b="1" i="1" dirty="0"/>
              <a:t>écrire des textes en commençant à s’approprier une démarche</a:t>
            </a:r>
          </a:p>
          <a:p>
            <a:pPr lvl="0"/>
            <a:r>
              <a:rPr lang="fr-FR" i="1" dirty="0"/>
              <a:t>réviser et améliorer l’écrit qu’on a produit</a:t>
            </a:r>
          </a:p>
          <a:p>
            <a:pPr marL="0" indent="0">
              <a:buNone/>
            </a:pPr>
            <a:r>
              <a:rPr lang="fr-FR" dirty="0"/>
              <a:t> </a:t>
            </a:r>
          </a:p>
          <a:p>
            <a:pPr marL="0" indent="0">
              <a:buNone/>
            </a:pPr>
            <a:r>
              <a:rPr lang="fr-FR" b="1" i="1" dirty="0"/>
              <a:t>Écrire des textes en commençant à s'approprier une démarche</a:t>
            </a:r>
            <a:r>
              <a:rPr lang="fr-FR" i="1" dirty="0"/>
              <a:t> </a:t>
            </a:r>
            <a:r>
              <a:rPr lang="fr-FR" dirty="0"/>
              <a:t>(lien avec la lecture, le langage oral et l'étude de la langue)</a:t>
            </a:r>
          </a:p>
          <a:p>
            <a:pPr marL="457200" lvl="1" indent="0">
              <a:buNone/>
            </a:pPr>
            <a:r>
              <a:rPr lang="fr-FR" b="1" u="sng" dirty="0"/>
              <a:t>Compétences et connaissances associées</a:t>
            </a:r>
            <a:endParaRPr lang="fr-FR" dirty="0"/>
          </a:p>
          <a:p>
            <a:pPr lvl="0"/>
            <a:r>
              <a:rPr lang="fr-FR" dirty="0"/>
              <a:t>identifier les caractéristiques propres à différents genres ou formes de textes ;</a:t>
            </a:r>
          </a:p>
          <a:p>
            <a:pPr lvl="0"/>
            <a:r>
              <a:rPr lang="fr-FR" dirty="0">
                <a:solidFill>
                  <a:srgbClr val="0070C0"/>
                </a:solidFill>
              </a:rPr>
              <a:t>mettre en œuvre une démarche d’écriture de textes : trouver et organiser des idées, élaborer des phrases qui s’enchaînent avec cohérence, écrire ces phrases (démarche progressive : d’abord guidée, puis autonome) ;</a:t>
            </a:r>
          </a:p>
          <a:p>
            <a:pPr lvl="0"/>
            <a:r>
              <a:rPr lang="fr-FR" dirty="0">
                <a:solidFill>
                  <a:srgbClr val="0070C0"/>
                </a:solidFill>
              </a:rPr>
              <a:t>acquérir quelques connaissances sur la langue : mémoire orthographique des mots, règles d'accord, ponctuation, organisateurs du discours, </a:t>
            </a:r>
            <a:r>
              <a:rPr lang="fr-FR" dirty="0" err="1">
                <a:solidFill>
                  <a:srgbClr val="0070C0"/>
                </a:solidFill>
              </a:rPr>
              <a:t>etc</a:t>
            </a:r>
            <a:r>
              <a:rPr lang="fr-FR" dirty="0">
                <a:solidFill>
                  <a:srgbClr val="0070C0"/>
                </a:solidFill>
              </a:rPr>
              <a:t> ;</a:t>
            </a:r>
          </a:p>
          <a:p>
            <a:pPr lvl="0"/>
            <a:r>
              <a:rPr lang="fr-FR" dirty="0">
                <a:solidFill>
                  <a:srgbClr val="0070C0"/>
                </a:solidFill>
              </a:rPr>
              <a:t>mobiliser des outils à disposition dans la classe liés à l'étude de la langue (affiches, cahiers, ouvrages, etc.). </a:t>
            </a:r>
          </a:p>
          <a:p>
            <a:pPr marL="0" indent="0">
              <a:buNone/>
            </a:pPr>
            <a:endParaRPr lang="fr-FR" dirty="0"/>
          </a:p>
          <a:p>
            <a:endParaRPr lang="fr-FR" dirty="0"/>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3</a:t>
            </a:fld>
            <a:endParaRPr lang="fr-FR"/>
          </a:p>
        </p:txBody>
      </p:sp>
    </p:spTree>
    <p:extLst>
      <p:ext uri="{BB962C8B-B14F-4D97-AF65-F5344CB8AC3E}">
        <p14:creationId xmlns:p14="http://schemas.microsoft.com/office/powerpoint/2010/main" val="4270339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9F1292-66AD-CF4D-932A-B807A549F22C}"/>
              </a:ext>
            </a:extLst>
          </p:cNvPr>
          <p:cNvSpPr>
            <a:spLocks noGrp="1"/>
          </p:cNvSpPr>
          <p:nvPr>
            <p:ph idx="1"/>
          </p:nvPr>
        </p:nvSpPr>
        <p:spPr>
          <a:xfrm>
            <a:off x="993228" y="444638"/>
            <a:ext cx="9310606" cy="1258038"/>
          </a:xfrm>
        </p:spPr>
        <p:txBody>
          <a:bodyPr>
            <a:normAutofit/>
          </a:bodyPr>
          <a:lstStyle/>
          <a:p>
            <a:pPr marL="0" indent="0">
              <a:buNone/>
            </a:pPr>
            <a:r>
              <a:rPr lang="fr-FR" sz="1800" b="1" dirty="0">
                <a:latin typeface="Calibri" panose="020F0502020204030204" pitchFamily="34" charset="0"/>
                <a:cs typeface="Calibri" panose="020F0502020204030204" pitchFamily="34" charset="0"/>
              </a:rPr>
              <a:t>Elève 2 </a:t>
            </a:r>
            <a:r>
              <a:rPr lang="fr-FR" sz="1800" dirty="0">
                <a:latin typeface="Calibri" panose="020F0502020204030204" pitchFamily="34" charset="0"/>
                <a:cs typeface="Calibri" panose="020F0502020204030204" pitchFamily="34" charset="0"/>
              </a:rPr>
              <a:t>: Dan a écrit « Lili » mais est bloqué par le mot « mange ». L’enseignante vient vers lui et l’engage à mobiliser une procédure : </a:t>
            </a:r>
          </a:p>
          <a:p>
            <a:pPr marL="0" indent="0">
              <a:buNone/>
            </a:pPr>
            <a:r>
              <a:rPr lang="fr-FR" sz="1800" dirty="0">
                <a:latin typeface="Calibri" panose="020F0502020204030204" pitchFamily="34" charset="0"/>
                <a:cs typeface="Calibri" panose="020F0502020204030204" pitchFamily="34" charset="0"/>
              </a:rPr>
              <a:t>récupérer ce mot parmi les mots connus de la classe.</a:t>
            </a:r>
          </a:p>
          <a:p>
            <a:endParaRPr lang="fr-FR" sz="2400" dirty="0"/>
          </a:p>
        </p:txBody>
      </p:sp>
      <p:pic>
        <p:nvPicPr>
          <p:cNvPr id="4" name="Image 3">
            <a:extLst>
              <a:ext uri="{FF2B5EF4-FFF2-40B4-BE49-F238E27FC236}">
                <a16:creationId xmlns:a16="http://schemas.microsoft.com/office/drawing/2014/main" id="{499834CB-0CAB-AE4D-A1B3-43962E4BA37F}"/>
              </a:ext>
            </a:extLst>
          </p:cNvPr>
          <p:cNvPicPr/>
          <p:nvPr/>
        </p:nvPicPr>
        <p:blipFill>
          <a:blip r:embed="rId3" cstate="email">
            <a:extLst>
              <a:ext uri="{28A0092B-C50C-407E-A947-70E740481C1C}">
                <a14:useLocalDpi xmlns:a14="http://schemas.microsoft.com/office/drawing/2010/main"/>
              </a:ext>
            </a:extLst>
          </a:blip>
          <a:stretch>
            <a:fillRect/>
          </a:stretch>
        </p:blipFill>
        <p:spPr>
          <a:xfrm>
            <a:off x="1939159" y="2443655"/>
            <a:ext cx="7189075" cy="4120039"/>
          </a:xfrm>
          <a:prstGeom prst="rect">
            <a:avLst/>
          </a:prstGeom>
        </p:spPr>
      </p:pic>
      <p:sp>
        <p:nvSpPr>
          <p:cNvPr id="13" name="Forme libre 12">
            <a:extLst>
              <a:ext uri="{FF2B5EF4-FFF2-40B4-BE49-F238E27FC236}">
                <a16:creationId xmlns:a16="http://schemas.microsoft.com/office/drawing/2014/main" id="{6DE7D27E-B63A-AE41-B3F6-E102793722E2}"/>
              </a:ext>
            </a:extLst>
          </p:cNvPr>
          <p:cNvSpPr/>
          <p:nvPr/>
        </p:nvSpPr>
        <p:spPr>
          <a:xfrm>
            <a:off x="2964232" y="2832194"/>
            <a:ext cx="2569464" cy="1166970"/>
          </a:xfrm>
          <a:custGeom>
            <a:avLst/>
            <a:gdLst>
              <a:gd name="connsiteX0" fmla="*/ 232915 w 3476294"/>
              <a:gd name="connsiteY0" fmla="*/ 0 h 1585508"/>
              <a:gd name="connsiteX1" fmla="*/ 2266445 w 3476294"/>
              <a:gd name="connsiteY1" fmla="*/ 0 h 1585508"/>
              <a:gd name="connsiteX2" fmla="*/ 2499360 w 3476294"/>
              <a:gd name="connsiteY2" fmla="*/ 232915 h 1585508"/>
              <a:gd name="connsiteX3" fmla="*/ 2499360 w 3476294"/>
              <a:gd name="connsiteY3" fmla="*/ 1112475 h 1585508"/>
              <a:gd name="connsiteX4" fmla="*/ 3476294 w 3476294"/>
              <a:gd name="connsiteY4" fmla="*/ 1585508 h 1585508"/>
              <a:gd name="connsiteX5" fmla="*/ 2313208 w 3476294"/>
              <a:gd name="connsiteY5" fmla="*/ 1392747 h 1585508"/>
              <a:gd name="connsiteX6" fmla="*/ 2266445 w 3476294"/>
              <a:gd name="connsiteY6" fmla="*/ 1397461 h 1585508"/>
              <a:gd name="connsiteX7" fmla="*/ 232915 w 3476294"/>
              <a:gd name="connsiteY7" fmla="*/ 1397461 h 1585508"/>
              <a:gd name="connsiteX8" fmla="*/ 0 w 3476294"/>
              <a:gd name="connsiteY8" fmla="*/ 1164546 h 1585508"/>
              <a:gd name="connsiteX9" fmla="*/ 0 w 3476294"/>
              <a:gd name="connsiteY9" fmla="*/ 232915 h 1585508"/>
              <a:gd name="connsiteX10" fmla="*/ 232915 w 3476294"/>
              <a:gd name="connsiteY10" fmla="*/ 0 h 158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6294" h="1585508">
                <a:moveTo>
                  <a:pt x="232915" y="0"/>
                </a:moveTo>
                <a:lnTo>
                  <a:pt x="2266445" y="0"/>
                </a:lnTo>
                <a:cubicBezTo>
                  <a:pt x="2395080" y="0"/>
                  <a:pt x="2499360" y="104280"/>
                  <a:pt x="2499360" y="232915"/>
                </a:cubicBezTo>
                <a:lnTo>
                  <a:pt x="2499360" y="1112475"/>
                </a:lnTo>
                <a:lnTo>
                  <a:pt x="3476294" y="1585508"/>
                </a:lnTo>
                <a:lnTo>
                  <a:pt x="2313208" y="1392747"/>
                </a:lnTo>
                <a:lnTo>
                  <a:pt x="2266445" y="1397461"/>
                </a:lnTo>
                <a:lnTo>
                  <a:pt x="232915" y="1397461"/>
                </a:lnTo>
                <a:cubicBezTo>
                  <a:pt x="104280" y="1397461"/>
                  <a:pt x="0" y="1293181"/>
                  <a:pt x="0" y="1164546"/>
                </a:cubicBezTo>
                <a:lnTo>
                  <a:pt x="0" y="232915"/>
                </a:lnTo>
                <a:cubicBezTo>
                  <a:pt x="0" y="104280"/>
                  <a:pt x="104280" y="0"/>
                  <a:pt x="232915" y="0"/>
                </a:cubicBezTo>
                <a:close/>
              </a:path>
            </a:pathLst>
          </a:cu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fr-FR" sz="1950" dirty="0">
                <a:latin typeface="Calibri" panose="020F0502020204030204" pitchFamily="34" charset="0"/>
                <a:ea typeface="Calibri" panose="020F0502020204030204" pitchFamily="34" charset="0"/>
                <a:cs typeface="Times New Roman" panose="02020603050405020304" pitchFamily="18" charset="0"/>
              </a:rPr>
              <a:t>Est-ce que tu le </a:t>
            </a:r>
          </a:p>
          <a:p>
            <a:r>
              <a:rPr lang="fr-FR" sz="1950" dirty="0">
                <a:latin typeface="Calibri" panose="020F0502020204030204" pitchFamily="34" charset="0"/>
                <a:ea typeface="Calibri" panose="020F0502020204030204" pitchFamily="34" charset="0"/>
                <a:cs typeface="Times New Roman" panose="02020603050405020304" pitchFamily="18" charset="0"/>
              </a:rPr>
              <a:t>vois  “mange”? </a:t>
            </a:r>
          </a:p>
          <a:p>
            <a:r>
              <a:rPr lang="fr-FR" sz="1950" dirty="0">
                <a:latin typeface="Calibri" panose="020F0502020204030204" pitchFamily="34" charset="0"/>
                <a:ea typeface="Calibri" panose="020F0502020204030204" pitchFamily="34" charset="0"/>
                <a:cs typeface="Times New Roman" panose="02020603050405020304" pitchFamily="18" charset="0"/>
              </a:rPr>
              <a:t>Va le chercher.</a:t>
            </a:r>
          </a:p>
          <a:p>
            <a:pPr algn="ctr"/>
            <a:endParaRPr lang="fr-FR" sz="1350" dirty="0"/>
          </a:p>
        </p:txBody>
      </p:sp>
      <p:sp>
        <p:nvSpPr>
          <p:cNvPr id="5" name="Ellipse 4">
            <a:extLst>
              <a:ext uri="{FF2B5EF4-FFF2-40B4-BE49-F238E27FC236}">
                <a16:creationId xmlns:a16="http://schemas.microsoft.com/office/drawing/2014/main" id="{A926EF8C-C752-4BCE-B8A5-CF01CB768D81}"/>
              </a:ext>
            </a:extLst>
          </p:cNvPr>
          <p:cNvSpPr/>
          <p:nvPr/>
        </p:nvSpPr>
        <p:spPr>
          <a:xfrm>
            <a:off x="10687233" y="326586"/>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6" name="Ellipse 5">
            <a:extLst>
              <a:ext uri="{FF2B5EF4-FFF2-40B4-BE49-F238E27FC236}">
                <a16:creationId xmlns:a16="http://schemas.microsoft.com/office/drawing/2014/main" id="{6A920330-E57D-4B26-97DA-5B4ED9437C3C}"/>
              </a:ext>
            </a:extLst>
          </p:cNvPr>
          <p:cNvSpPr/>
          <p:nvPr/>
        </p:nvSpPr>
        <p:spPr>
          <a:xfrm>
            <a:off x="10546281" y="383385"/>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7" name="Ellipse 6">
            <a:extLst>
              <a:ext uri="{FF2B5EF4-FFF2-40B4-BE49-F238E27FC236}">
                <a16:creationId xmlns:a16="http://schemas.microsoft.com/office/drawing/2014/main" id="{62EFBCBC-5491-43DF-8AC9-FCDA7A993AF1}"/>
              </a:ext>
            </a:extLst>
          </p:cNvPr>
          <p:cNvSpPr/>
          <p:nvPr/>
        </p:nvSpPr>
        <p:spPr>
          <a:xfrm>
            <a:off x="11147062" y="366567"/>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Tree>
    <p:extLst>
      <p:ext uri="{BB962C8B-B14F-4D97-AF65-F5344CB8AC3E}">
        <p14:creationId xmlns:p14="http://schemas.microsoft.com/office/powerpoint/2010/main" val="2713807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3" y="1"/>
            <a:ext cx="914496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1029" tIns="40523" rIns="81029" bIns="40523" rtlCol="0" anchor="ctr"/>
          <a:lstStyle/>
          <a:p>
            <a:pPr algn="ctr" defTabSz="810660">
              <a:defRPr/>
            </a:pPr>
            <a:endParaRPr lang="en-US" sz="1633">
              <a:solidFill>
                <a:prstClr val="white"/>
              </a:solidFill>
            </a:endParaRPr>
          </a:p>
        </p:txBody>
      </p:sp>
      <p:grpSp>
        <p:nvGrpSpPr>
          <p:cNvPr id="10" name="Group 9">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240" y="-59375"/>
            <a:ext cx="9387873" cy="6923798"/>
            <a:chOff x="-329674" y="-51881"/>
            <a:chExt cx="12515851" cy="6923798"/>
          </a:xfrm>
        </p:grpSpPr>
        <p:sp>
          <p:nvSpPr>
            <p:cNvPr id="11"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Rectangle 2">
            <a:extLst>
              <a:ext uri="{FF2B5EF4-FFF2-40B4-BE49-F238E27FC236}">
                <a16:creationId xmlns:a16="http://schemas.microsoft.com/office/drawing/2014/main" id="{36AFEBA8-EF5E-4749-BA17-4F4968AC6C10}"/>
              </a:ext>
            </a:extLst>
          </p:cNvPr>
          <p:cNvSpPr>
            <a:spLocks noChangeArrowheads="1"/>
          </p:cNvSpPr>
          <p:nvPr/>
        </p:nvSpPr>
        <p:spPr bwMode="auto">
          <a:xfrm>
            <a:off x="1992397" y="844478"/>
            <a:ext cx="7942975" cy="61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795" tIns="30384" rIns="60795" bIns="30384" numCol="1" anchor="ctr" anchorCtr="0" compatLnSpc="1">
            <a:prstTxWarp prst="textNoShape">
              <a:avLst/>
            </a:prstTxWarp>
            <a:spAutoFit/>
          </a:bodyPr>
          <a:lstStyle/>
          <a:p>
            <a:pPr algn="just" defTabSz="608005" eaLnBrk="0" fontAlgn="base" hangingPunct="0">
              <a:spcBef>
                <a:spcPct val="0"/>
              </a:spcBef>
              <a:spcAft>
                <a:spcPct val="0"/>
              </a:spcAft>
              <a:defRPr/>
            </a:pPr>
            <a:r>
              <a:rPr lang="fr-FR" altLang="fr-FR" kern="0" dirty="0">
                <a:solidFill>
                  <a:prstClr val="black"/>
                </a:solidFill>
                <a:latin typeface="Calibri" panose="020F0502020204030204" pitchFamily="34" charset="0"/>
                <a:ea typeface="Calibri" panose="020F0502020204030204" pitchFamily="34" charset="0"/>
                <a:cs typeface="Times New Roman" panose="02020603050405020304" pitchFamily="18" charset="0"/>
              </a:rPr>
              <a:t>Dan montre l’affichage du répertoire de mots écrits de la classe. Ce sont des mots travaillés en lecture et en écriture dans le but de favoriser leur mémorisation.</a:t>
            </a:r>
            <a:endParaRPr lang="fr-FR" altLang="fr-FR" kern="0" dirty="0">
              <a:solidFill>
                <a:prstClr val="black"/>
              </a:solidFill>
              <a:latin typeface="Arial" panose="020B0604020202020204" pitchFamily="34" charset="0"/>
            </a:endParaRPr>
          </a:p>
        </p:txBody>
      </p:sp>
      <p:pic>
        <p:nvPicPr>
          <p:cNvPr id="31" name="Image 12">
            <a:extLst>
              <a:ext uri="{FF2B5EF4-FFF2-40B4-BE49-F238E27FC236}">
                <a16:creationId xmlns:a16="http://schemas.microsoft.com/office/drawing/2014/main" id="{F57EFE54-31DD-4D03-A6F2-E1D0CA1E2DD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670" b="4804"/>
          <a:stretch/>
        </p:blipFill>
        <p:spPr bwMode="auto">
          <a:xfrm>
            <a:off x="4400966" y="2111446"/>
            <a:ext cx="5910181" cy="446203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8330EB60-8701-4B24-92E9-EA9D85D20A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361998">
            <a:off x="1781239" y="2080684"/>
            <a:ext cx="3126898" cy="2914849"/>
          </a:xfrm>
          <a:prstGeom prst="rect">
            <a:avLst/>
          </a:prstGeom>
        </p:spPr>
      </p:pic>
      <p:sp>
        <p:nvSpPr>
          <p:cNvPr id="2" name="ZoneTexte 1"/>
          <p:cNvSpPr txBox="1"/>
          <p:nvPr/>
        </p:nvSpPr>
        <p:spPr>
          <a:xfrm>
            <a:off x="1972833" y="5877277"/>
            <a:ext cx="2250767" cy="1097116"/>
          </a:xfrm>
          <a:prstGeom prst="rect">
            <a:avLst/>
          </a:prstGeom>
          <a:noFill/>
        </p:spPr>
        <p:txBody>
          <a:bodyPr wrap="square" lIns="90821" tIns="45413" rIns="90821" bIns="45413" rtlCol="0">
            <a:spAutoFit/>
          </a:bodyPr>
          <a:lstStyle/>
          <a:p>
            <a:pPr defTabSz="801143"/>
            <a:r>
              <a:rPr lang="fr-FR" sz="1089" dirty="0">
                <a:solidFill>
                  <a:srgbClr val="002060"/>
                </a:solidFill>
              </a:rPr>
              <a:t>Circonscription de Lormont – production de ressources en collaboration avec le CAS</a:t>
            </a:r>
          </a:p>
          <a:p>
            <a:pPr defTabSz="801143"/>
            <a:endParaRPr lang="fr-FR" sz="1633" dirty="0">
              <a:solidFill>
                <a:srgbClr val="000000"/>
              </a:solidFill>
            </a:endParaRPr>
          </a:p>
          <a:p>
            <a:pPr defTabSz="893602"/>
            <a:endParaRPr lang="fr-FR" sz="1633" dirty="0">
              <a:solidFill>
                <a:prstClr val="black"/>
              </a:solidFill>
            </a:endParaRPr>
          </a:p>
        </p:txBody>
      </p:sp>
      <p:sp>
        <p:nvSpPr>
          <p:cNvPr id="33" name="Ellipse 32">
            <a:extLst>
              <a:ext uri="{FF2B5EF4-FFF2-40B4-BE49-F238E27FC236}">
                <a16:creationId xmlns:a16="http://schemas.microsoft.com/office/drawing/2014/main" id="{A926EF8C-C752-4BCE-B8A5-CF01CB768D81}"/>
              </a:ext>
            </a:extLst>
          </p:cNvPr>
          <p:cNvSpPr/>
          <p:nvPr/>
        </p:nvSpPr>
        <p:spPr>
          <a:xfrm>
            <a:off x="10687233" y="326586"/>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34" name="Ellipse 33">
            <a:extLst>
              <a:ext uri="{FF2B5EF4-FFF2-40B4-BE49-F238E27FC236}">
                <a16:creationId xmlns:a16="http://schemas.microsoft.com/office/drawing/2014/main" id="{6A920330-E57D-4B26-97DA-5B4ED9437C3C}"/>
              </a:ext>
            </a:extLst>
          </p:cNvPr>
          <p:cNvSpPr/>
          <p:nvPr/>
        </p:nvSpPr>
        <p:spPr>
          <a:xfrm>
            <a:off x="10546281" y="383385"/>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35" name="Ellipse 34">
            <a:extLst>
              <a:ext uri="{FF2B5EF4-FFF2-40B4-BE49-F238E27FC236}">
                <a16:creationId xmlns:a16="http://schemas.microsoft.com/office/drawing/2014/main" id="{62EFBCBC-5491-43DF-8AC9-FCDA7A993AF1}"/>
              </a:ext>
            </a:extLst>
          </p:cNvPr>
          <p:cNvSpPr/>
          <p:nvPr/>
        </p:nvSpPr>
        <p:spPr>
          <a:xfrm>
            <a:off x="11147062" y="366567"/>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Tree>
    <p:extLst>
      <p:ext uri="{BB962C8B-B14F-4D97-AF65-F5344CB8AC3E}">
        <p14:creationId xmlns:p14="http://schemas.microsoft.com/office/powerpoint/2010/main" val="40880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CB389FF-6506-7A4E-AB39-91CEEA340FD2}"/>
              </a:ext>
            </a:extLst>
          </p:cNvPr>
          <p:cNvPicPr/>
          <p:nvPr/>
        </p:nvPicPr>
        <p:blipFill>
          <a:blip r:embed="rId2" cstate="email">
            <a:extLst>
              <a:ext uri="{28A0092B-C50C-407E-A947-70E740481C1C}">
                <a14:useLocalDpi xmlns:a14="http://schemas.microsoft.com/office/drawing/2010/main"/>
              </a:ext>
            </a:extLst>
          </a:blip>
          <a:stretch>
            <a:fillRect/>
          </a:stretch>
        </p:blipFill>
        <p:spPr>
          <a:xfrm>
            <a:off x="3182680" y="1923926"/>
            <a:ext cx="6208971" cy="4104735"/>
          </a:xfrm>
          <a:prstGeom prst="rect">
            <a:avLst/>
          </a:prstGeom>
        </p:spPr>
      </p:pic>
      <p:sp>
        <p:nvSpPr>
          <p:cNvPr id="5" name="Rectangle 4">
            <a:extLst>
              <a:ext uri="{FF2B5EF4-FFF2-40B4-BE49-F238E27FC236}">
                <a16:creationId xmlns:a16="http://schemas.microsoft.com/office/drawing/2014/main" id="{A54EE970-5E47-C949-B924-01C617F143E1}"/>
              </a:ext>
            </a:extLst>
          </p:cNvPr>
          <p:cNvSpPr/>
          <p:nvPr/>
        </p:nvSpPr>
        <p:spPr>
          <a:xfrm>
            <a:off x="2140689" y="433710"/>
            <a:ext cx="8133907" cy="646331"/>
          </a:xfrm>
          <a:prstGeom prst="rect">
            <a:avLst/>
          </a:prstGeom>
        </p:spPr>
        <p:txBody>
          <a:bodyPr wrap="squar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Utilisation de l’étiquette « mange » </a:t>
            </a:r>
            <a:r>
              <a:rPr lang="fr-FR" dirty="0">
                <a:latin typeface="Calibri" panose="020F0502020204030204" pitchFamily="34" charset="0"/>
                <a:ea typeface="Calibri" panose="020F0502020204030204" pitchFamily="34" charset="0"/>
                <a:cs typeface="Times New Roman" panose="02020603050405020304" pitchFamily="18" charset="0"/>
              </a:rPr>
              <a:t>: Dan va chercher seul l’étiquette du mot « mange » et commence à recopier le mot.</a:t>
            </a:r>
          </a:p>
        </p:txBody>
      </p:sp>
      <p:sp>
        <p:nvSpPr>
          <p:cNvPr id="6" name="Ellipse 5">
            <a:extLst>
              <a:ext uri="{FF2B5EF4-FFF2-40B4-BE49-F238E27FC236}">
                <a16:creationId xmlns:a16="http://schemas.microsoft.com/office/drawing/2014/main" id="{A926EF8C-C752-4BCE-B8A5-CF01CB768D81}"/>
              </a:ext>
            </a:extLst>
          </p:cNvPr>
          <p:cNvSpPr/>
          <p:nvPr/>
        </p:nvSpPr>
        <p:spPr>
          <a:xfrm>
            <a:off x="10687233" y="326586"/>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7" name="Ellipse 6">
            <a:extLst>
              <a:ext uri="{FF2B5EF4-FFF2-40B4-BE49-F238E27FC236}">
                <a16:creationId xmlns:a16="http://schemas.microsoft.com/office/drawing/2014/main" id="{6A920330-E57D-4B26-97DA-5B4ED9437C3C}"/>
              </a:ext>
            </a:extLst>
          </p:cNvPr>
          <p:cNvSpPr/>
          <p:nvPr/>
        </p:nvSpPr>
        <p:spPr>
          <a:xfrm>
            <a:off x="10546281" y="383385"/>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8" name="Ellipse 7">
            <a:extLst>
              <a:ext uri="{FF2B5EF4-FFF2-40B4-BE49-F238E27FC236}">
                <a16:creationId xmlns:a16="http://schemas.microsoft.com/office/drawing/2014/main" id="{62EFBCBC-5491-43DF-8AC9-FCDA7A993AF1}"/>
              </a:ext>
            </a:extLst>
          </p:cNvPr>
          <p:cNvSpPr/>
          <p:nvPr/>
        </p:nvSpPr>
        <p:spPr>
          <a:xfrm>
            <a:off x="11147062" y="366567"/>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Tree>
    <p:extLst>
      <p:ext uri="{BB962C8B-B14F-4D97-AF65-F5344CB8AC3E}">
        <p14:creationId xmlns:p14="http://schemas.microsoft.com/office/powerpoint/2010/main" val="391867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Sans titre1.png"/>
          <p:cNvPicPr>
            <a:picLocks noGrp="1" noChangeAspect="1"/>
          </p:cNvPicPr>
          <p:nvPr>
            <p:ph sz="half" idx="4294967295"/>
          </p:nvPr>
        </p:nvPicPr>
        <p:blipFill>
          <a:blip r:embed="rId2"/>
          <a:srcRect t="-50146" b="-50146"/>
          <a:stretch>
            <a:fillRect/>
          </a:stretch>
        </p:blipFill>
        <p:spPr>
          <a:xfrm>
            <a:off x="1757137" y="0"/>
            <a:ext cx="4294188" cy="5011738"/>
          </a:xfrm>
        </p:spPr>
      </p:pic>
      <p:pic>
        <p:nvPicPr>
          <p:cNvPr id="8" name="Espace réservé du contenu 7" descr="Sans titre2.png"/>
          <p:cNvPicPr>
            <a:picLocks noGrp="1" noChangeAspect="1"/>
          </p:cNvPicPr>
          <p:nvPr>
            <p:ph sz="half" idx="4294967295"/>
          </p:nvPr>
        </p:nvPicPr>
        <p:blipFill>
          <a:blip r:embed="rId3"/>
          <a:srcRect t="-49688" b="-49688"/>
          <a:stretch>
            <a:fillRect/>
          </a:stretch>
        </p:blipFill>
        <p:spPr>
          <a:xfrm>
            <a:off x="1757137" y="2344842"/>
            <a:ext cx="4294188" cy="6083300"/>
          </a:xfrm>
        </p:spPr>
      </p:pic>
      <p:pic>
        <p:nvPicPr>
          <p:cNvPr id="9" name="Image 8" descr="Sans titre3.png"/>
          <p:cNvPicPr>
            <a:picLocks noChangeAspect="1"/>
          </p:cNvPicPr>
          <p:nvPr/>
        </p:nvPicPr>
        <p:blipFill>
          <a:blip r:embed="rId4"/>
          <a:stretch>
            <a:fillRect/>
          </a:stretch>
        </p:blipFill>
        <p:spPr>
          <a:xfrm>
            <a:off x="6514295" y="3914985"/>
            <a:ext cx="4567738" cy="2943015"/>
          </a:xfrm>
          <a:prstGeom prst="rect">
            <a:avLst/>
          </a:prstGeom>
        </p:spPr>
      </p:pic>
      <p:sp>
        <p:nvSpPr>
          <p:cNvPr id="11" name="Ellipse 10">
            <a:extLst>
              <a:ext uri="{FF2B5EF4-FFF2-40B4-BE49-F238E27FC236}">
                <a16:creationId xmlns:a16="http://schemas.microsoft.com/office/drawing/2014/main" id="{A926EF8C-C752-4BCE-B8A5-CF01CB768D81}"/>
              </a:ext>
            </a:extLst>
          </p:cNvPr>
          <p:cNvSpPr/>
          <p:nvPr/>
        </p:nvSpPr>
        <p:spPr>
          <a:xfrm>
            <a:off x="11082033" y="274224"/>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12" name="Ellipse 11">
            <a:extLst>
              <a:ext uri="{FF2B5EF4-FFF2-40B4-BE49-F238E27FC236}">
                <a16:creationId xmlns:a16="http://schemas.microsoft.com/office/drawing/2014/main" id="{6A920330-E57D-4B26-97DA-5B4ED9437C3C}"/>
              </a:ext>
            </a:extLst>
          </p:cNvPr>
          <p:cNvSpPr/>
          <p:nvPr/>
        </p:nvSpPr>
        <p:spPr>
          <a:xfrm>
            <a:off x="10941081" y="331023"/>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3" name="Ellipse 12">
            <a:extLst>
              <a:ext uri="{FF2B5EF4-FFF2-40B4-BE49-F238E27FC236}">
                <a16:creationId xmlns:a16="http://schemas.microsoft.com/office/drawing/2014/main" id="{62EFBCBC-5491-43DF-8AC9-FCDA7A993AF1}"/>
              </a:ext>
            </a:extLst>
          </p:cNvPr>
          <p:cNvSpPr/>
          <p:nvPr/>
        </p:nvSpPr>
        <p:spPr>
          <a:xfrm>
            <a:off x="11541862" y="314205"/>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pic>
        <p:nvPicPr>
          <p:cNvPr id="17" name="Image 16"/>
          <p:cNvPicPr>
            <a:picLocks noChangeAspect="1"/>
          </p:cNvPicPr>
          <p:nvPr/>
        </p:nvPicPr>
        <p:blipFill rotWithShape="1">
          <a:blip r:embed="rId5" cstate="print">
            <a:extLst>
              <a:ext uri="{28A0092B-C50C-407E-A947-70E740481C1C}">
                <a14:useLocalDpi xmlns:a14="http://schemas.microsoft.com/office/drawing/2010/main" val="0"/>
              </a:ext>
            </a:extLst>
          </a:blip>
          <a:srcRect l="2258" t="5478" r="5914" b="7340"/>
          <a:stretch/>
        </p:blipFill>
        <p:spPr>
          <a:xfrm>
            <a:off x="6548000" y="1183673"/>
            <a:ext cx="4404342" cy="2613420"/>
          </a:xfrm>
          <a:prstGeom prst="rect">
            <a:avLst/>
          </a:prstGeom>
        </p:spPr>
      </p:pic>
      <p:sp>
        <p:nvSpPr>
          <p:cNvPr id="18" name="ZoneTexte 17"/>
          <p:cNvSpPr txBox="1"/>
          <p:nvPr/>
        </p:nvSpPr>
        <p:spPr>
          <a:xfrm>
            <a:off x="299545" y="-78647"/>
            <a:ext cx="10559837" cy="1231106"/>
          </a:xfrm>
          <a:prstGeom prst="rect">
            <a:avLst/>
          </a:prstGeom>
          <a:noFill/>
        </p:spPr>
        <p:txBody>
          <a:bodyPr wrap="square" rtlCol="0">
            <a:spAutoFit/>
          </a:bodyPr>
          <a:lstStyle/>
          <a:p>
            <a:r>
              <a:rPr lang="fr-FR" sz="2000" b="1" dirty="0"/>
              <a:t>Elève 3 </a:t>
            </a:r>
            <a:r>
              <a:rPr lang="fr-FR" dirty="0"/>
              <a:t>: </a:t>
            </a:r>
            <a:r>
              <a:rPr lang="fr-FR" dirty="0" err="1"/>
              <a:t>Ahm</a:t>
            </a:r>
            <a:r>
              <a:rPr lang="fr-FR" dirty="0"/>
              <a:t> a écrit « Lili </a:t>
            </a:r>
            <a:r>
              <a:rPr lang="fr-FR" dirty="0" err="1"/>
              <a:t>manje</a:t>
            </a:r>
            <a:r>
              <a:rPr lang="fr-FR" dirty="0"/>
              <a:t> sur la table du jardin. » </a:t>
            </a:r>
          </a:p>
          <a:p>
            <a:r>
              <a:rPr lang="fr-FR" dirty="0"/>
              <a:t>Cette erreur ne s’entend pas à l’oral, l’élève épelle les lettres en regardant le référent puis la maîtresse pointe chaque lettre du mot écrit sur l’ardoise en épelant les trois premières lettres pour amener l’élève à  remobiliser l’image et le son de la lettre à modifier.</a:t>
            </a:r>
          </a:p>
        </p:txBody>
      </p:sp>
    </p:spTree>
    <p:extLst>
      <p:ext uri="{BB962C8B-B14F-4D97-AF65-F5344CB8AC3E}">
        <p14:creationId xmlns:p14="http://schemas.microsoft.com/office/powerpoint/2010/main" val="342156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4041" y="141892"/>
            <a:ext cx="8905864" cy="1545020"/>
          </a:xfrm>
        </p:spPr>
        <p:txBody>
          <a:bodyPr>
            <a:normAutofit fontScale="90000"/>
          </a:bodyPr>
          <a:lstStyle/>
          <a:p>
            <a:br>
              <a:rPr lang="fr-FR" sz="2222" u="sng" dirty="0"/>
            </a:br>
            <a:br>
              <a:rPr lang="fr-FR" sz="2222" u="sng" dirty="0"/>
            </a:br>
            <a:br>
              <a:rPr lang="fr-FR" sz="2222" u="sng" dirty="0"/>
            </a:br>
            <a:br>
              <a:rPr lang="fr-FR" sz="2222" u="sng" dirty="0"/>
            </a:br>
            <a:r>
              <a:rPr lang="fr-FR" sz="4000" b="1" dirty="0"/>
              <a:t>Régulation entre </a:t>
            </a:r>
            <a:r>
              <a:rPr lang="fr-FR" sz="4000" b="1" dirty="0" err="1"/>
              <a:t>Ahm</a:t>
            </a:r>
            <a:r>
              <a:rPr lang="fr-FR" sz="4000" b="1" dirty="0"/>
              <a:t> et l’enseignante</a:t>
            </a:r>
            <a:r>
              <a:rPr lang="fr-FR" sz="4000" dirty="0"/>
              <a:t> :</a:t>
            </a:r>
            <a:br>
              <a:rPr lang="en-GB" sz="4000" dirty="0"/>
            </a:br>
            <a:endParaRPr lang="fr-FR" sz="4000" dirty="0"/>
          </a:p>
        </p:txBody>
      </p:sp>
      <p:sp>
        <p:nvSpPr>
          <p:cNvPr id="3" name="Espace réservé du contenu 2"/>
          <p:cNvSpPr>
            <a:spLocks noGrp="1"/>
          </p:cNvSpPr>
          <p:nvPr>
            <p:ph idx="1"/>
          </p:nvPr>
        </p:nvSpPr>
        <p:spPr>
          <a:xfrm>
            <a:off x="804041" y="2073275"/>
            <a:ext cx="9406759" cy="4525963"/>
          </a:xfrm>
          <a:solidFill>
            <a:schemeClr val="accent1">
              <a:lumMod val="20000"/>
              <a:lumOff val="80000"/>
            </a:schemeClr>
          </a:solidFill>
        </p:spPr>
        <p:txBody>
          <a:bodyPr>
            <a:normAutofit/>
          </a:bodyPr>
          <a:lstStyle/>
          <a:p>
            <a:r>
              <a:rPr lang="fr-FR" dirty="0"/>
              <a:t>M : </a:t>
            </a:r>
            <a:r>
              <a:rPr lang="fr-FR" dirty="0" err="1"/>
              <a:t>lili</a:t>
            </a:r>
            <a:r>
              <a:rPr lang="fr-FR" dirty="0"/>
              <a:t> </a:t>
            </a:r>
            <a:r>
              <a:rPr lang="fr-FR" b="1" dirty="0" err="1"/>
              <a:t>manje</a:t>
            </a:r>
            <a:r>
              <a:rPr lang="fr-FR" dirty="0"/>
              <a:t> on avait dit que c’était un mot </a:t>
            </a:r>
            <a:endParaRPr lang="en-GB" dirty="0"/>
          </a:p>
          <a:p>
            <a:r>
              <a:rPr lang="fr-FR" dirty="0" err="1"/>
              <a:t>Ahm</a:t>
            </a:r>
            <a:r>
              <a:rPr lang="fr-FR" dirty="0"/>
              <a:t> : photo </a:t>
            </a:r>
            <a:endParaRPr lang="en-GB" dirty="0"/>
          </a:p>
          <a:p>
            <a:r>
              <a:rPr lang="fr-FR" dirty="0"/>
              <a:t>M : photo je crois que tu ne l’as pas encore bien photographié photographie le bien toutes les lettres en entier il y a quoi comme lettres pour écrire </a:t>
            </a:r>
            <a:r>
              <a:rPr lang="fr-FR" b="1" dirty="0"/>
              <a:t>mange </a:t>
            </a:r>
            <a:r>
              <a:rPr lang="fr-FR" dirty="0"/>
              <a:t>(la maîtresse pointe chaque lettre du mot sur l’ardoise) </a:t>
            </a:r>
            <a:endParaRPr lang="en-GB" dirty="0"/>
          </a:p>
          <a:p>
            <a:r>
              <a:rPr lang="fr-FR" dirty="0" err="1"/>
              <a:t>Ahm</a:t>
            </a:r>
            <a:r>
              <a:rPr lang="fr-FR" dirty="0"/>
              <a:t> : </a:t>
            </a:r>
            <a:r>
              <a:rPr lang="fr-FR" b="1" dirty="0"/>
              <a:t>m</a:t>
            </a:r>
            <a:r>
              <a:rPr lang="fr-FR" dirty="0"/>
              <a:t>/</a:t>
            </a:r>
            <a:r>
              <a:rPr lang="fr-FR" b="1" dirty="0"/>
              <a:t>a</a:t>
            </a:r>
            <a:r>
              <a:rPr lang="fr-FR" dirty="0"/>
              <a:t>/</a:t>
            </a:r>
            <a:r>
              <a:rPr lang="fr-FR" b="1" dirty="0"/>
              <a:t>n/g/e</a:t>
            </a:r>
            <a:r>
              <a:rPr lang="fr-FR" dirty="0"/>
              <a:t> (l’élève prononce correctement le son g) </a:t>
            </a:r>
            <a:endParaRPr lang="en-GB" dirty="0"/>
          </a:p>
          <a:p>
            <a:r>
              <a:rPr lang="fr-FR" dirty="0"/>
              <a:t>M : (la maîtresse pointe en silence les deux dernières lettres) tu vois là où il y a un problème tu le corriges</a:t>
            </a:r>
            <a:endParaRPr lang="en-GB" dirty="0"/>
          </a:p>
          <a:p>
            <a:endParaRPr lang="fr-FR" dirty="0"/>
          </a:p>
        </p:txBody>
      </p:sp>
    </p:spTree>
    <p:extLst>
      <p:ext uri="{BB962C8B-B14F-4D97-AF65-F5344CB8AC3E}">
        <p14:creationId xmlns:p14="http://schemas.microsoft.com/office/powerpoint/2010/main" val="2162835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C87D0A1-FEBA-4F98-A511-3418EEFDB462}" type="slidenum">
              <a:rPr lang="fr-FR" smtClean="0"/>
              <a:pPr/>
              <a:t>35</a:t>
            </a:fld>
            <a:endParaRPr lang="fr-F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35" t="6666" b="4367"/>
          <a:stretch/>
        </p:blipFill>
        <p:spPr>
          <a:xfrm>
            <a:off x="646386" y="1513490"/>
            <a:ext cx="9963807" cy="5044965"/>
          </a:xfrm>
          <a:prstGeom prst="rect">
            <a:avLst/>
          </a:prstGeom>
        </p:spPr>
      </p:pic>
      <p:sp>
        <p:nvSpPr>
          <p:cNvPr id="4" name="ZoneTexte 3"/>
          <p:cNvSpPr txBox="1"/>
          <p:nvPr/>
        </p:nvSpPr>
        <p:spPr>
          <a:xfrm>
            <a:off x="646386" y="504497"/>
            <a:ext cx="9821917" cy="646331"/>
          </a:xfrm>
          <a:prstGeom prst="rect">
            <a:avLst/>
          </a:prstGeom>
          <a:noFill/>
        </p:spPr>
        <p:txBody>
          <a:bodyPr wrap="square" rtlCol="0">
            <a:spAutoFit/>
          </a:bodyPr>
          <a:lstStyle/>
          <a:p>
            <a:r>
              <a:rPr lang="fr-FR" b="1" dirty="0"/>
              <a:t>Elève 4 </a:t>
            </a:r>
            <a:r>
              <a:rPr lang="fr-FR" dirty="0"/>
              <a:t>: SEL relit le mot pointé par la maîtresse « sus » et parvient à identifier l’écart avec le mot attendu « sur » et se corrige seule.</a:t>
            </a:r>
          </a:p>
        </p:txBody>
      </p:sp>
      <p:sp>
        <p:nvSpPr>
          <p:cNvPr id="5" name="Ellipse 4">
            <a:extLst>
              <a:ext uri="{FF2B5EF4-FFF2-40B4-BE49-F238E27FC236}">
                <a16:creationId xmlns:a16="http://schemas.microsoft.com/office/drawing/2014/main" id="{A926EF8C-C752-4BCE-B8A5-CF01CB768D81}"/>
              </a:ext>
            </a:extLst>
          </p:cNvPr>
          <p:cNvSpPr/>
          <p:nvPr/>
        </p:nvSpPr>
        <p:spPr>
          <a:xfrm>
            <a:off x="11082033" y="274224"/>
            <a:ext cx="614838" cy="673873"/>
          </a:xfrm>
          <a:prstGeom prst="ellipse">
            <a:avLst/>
          </a:prstGeom>
          <a:solidFill>
            <a:srgbClr val="00B050">
              <a:alpha val="50000"/>
            </a:srgbClr>
          </a:solidFill>
          <a:ln>
            <a:solidFill>
              <a:schemeClr val="tx1"/>
            </a:solidFill>
          </a:ln>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sp>
      <p:sp>
        <p:nvSpPr>
          <p:cNvPr id="6" name="Ellipse 5">
            <a:extLst>
              <a:ext uri="{FF2B5EF4-FFF2-40B4-BE49-F238E27FC236}">
                <a16:creationId xmlns:a16="http://schemas.microsoft.com/office/drawing/2014/main" id="{6A920330-E57D-4B26-97DA-5B4ED9437C3C}"/>
              </a:ext>
            </a:extLst>
          </p:cNvPr>
          <p:cNvSpPr/>
          <p:nvPr/>
        </p:nvSpPr>
        <p:spPr>
          <a:xfrm>
            <a:off x="10941081" y="331023"/>
            <a:ext cx="292820" cy="317926"/>
          </a:xfrm>
          <a:prstGeom prst="ellipse">
            <a:avLst/>
          </a:prstGeom>
          <a:solidFill>
            <a:srgbClr val="FFFF00">
              <a:alpha val="50000"/>
            </a:srgbClr>
          </a:solidFill>
          <a:ln>
            <a:solidFill>
              <a:schemeClr val="tx1"/>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7" name="Ellipse 6">
            <a:extLst>
              <a:ext uri="{FF2B5EF4-FFF2-40B4-BE49-F238E27FC236}">
                <a16:creationId xmlns:a16="http://schemas.microsoft.com/office/drawing/2014/main" id="{62EFBCBC-5491-43DF-8AC9-FCDA7A993AF1}"/>
              </a:ext>
            </a:extLst>
          </p:cNvPr>
          <p:cNvSpPr/>
          <p:nvPr/>
        </p:nvSpPr>
        <p:spPr>
          <a:xfrm>
            <a:off x="11541862" y="314205"/>
            <a:ext cx="292820" cy="296955"/>
          </a:xfrm>
          <a:prstGeom prst="ellipse">
            <a:avLst/>
          </a:prstGeom>
          <a:solidFill>
            <a:schemeClr val="accent1">
              <a:alpha val="61000"/>
            </a:schemeClr>
          </a:solidFill>
          <a:ln>
            <a:solidFill>
              <a:schemeClr val="accent6">
                <a:lumMod val="50000"/>
              </a:schemeClr>
            </a:solidFill>
          </a:ln>
        </p:spPr>
        <p:style>
          <a:lnRef idx="2">
            <a:schemeClr val="lt1">
              <a:hueOff val="0"/>
              <a:satOff val="0"/>
              <a:lumOff val="0"/>
              <a:alphaOff val="0"/>
            </a:schemeClr>
          </a:lnRef>
          <a:fillRef idx="1">
            <a:schemeClr val="accent4">
              <a:alpha val="50000"/>
              <a:hueOff val="5197846"/>
              <a:satOff val="-23984"/>
              <a:lumOff val="883"/>
              <a:alphaOff val="0"/>
            </a:schemeClr>
          </a:fillRef>
          <a:effectRef idx="0">
            <a:schemeClr val="accent4">
              <a:alpha val="50000"/>
              <a:hueOff val="5197846"/>
              <a:satOff val="-23984"/>
              <a:lumOff val="883"/>
              <a:alphaOff val="0"/>
            </a:schemeClr>
          </a:effectRef>
          <a:fontRef idx="minor">
            <a:schemeClr val="tx1"/>
          </a:fontRef>
        </p:style>
      </p:sp>
    </p:spTree>
    <p:extLst>
      <p:ext uri="{BB962C8B-B14F-4D97-AF65-F5344CB8AC3E}">
        <p14:creationId xmlns:p14="http://schemas.microsoft.com/office/powerpoint/2010/main" val="72902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813034" y="365125"/>
            <a:ext cx="9540766" cy="1325563"/>
          </a:xfrm>
        </p:spPr>
        <p:txBody>
          <a:bodyPr>
            <a:normAutofit/>
          </a:bodyPr>
          <a:lstStyle/>
          <a:p>
            <a:r>
              <a:rPr lang="fr-FR" sz="3600" dirty="0"/>
              <a:t>Réviser l’écrit produit et remobiliser les savoirs et les savoir faire sur l’écrit :</a:t>
            </a:r>
          </a:p>
        </p:txBody>
      </p:sp>
      <p:sp>
        <p:nvSpPr>
          <p:cNvPr id="7" name="Espace réservé du contenu 6"/>
          <p:cNvSpPr>
            <a:spLocks noGrp="1"/>
          </p:cNvSpPr>
          <p:nvPr>
            <p:ph idx="1"/>
          </p:nvPr>
        </p:nvSpPr>
        <p:spPr>
          <a:xfrm>
            <a:off x="838200" y="2096759"/>
            <a:ext cx="10515600" cy="4351338"/>
          </a:xfrm>
        </p:spPr>
        <p:txBody>
          <a:bodyPr/>
          <a:lstStyle/>
          <a:p>
            <a:r>
              <a:rPr lang="fr-FR" dirty="0"/>
              <a:t>A partir de la vidéo, lister les savoirs et savoir faire </a:t>
            </a:r>
          </a:p>
          <a:p>
            <a:pPr marL="0" indent="0">
              <a:buNone/>
            </a:pPr>
            <a:r>
              <a:rPr lang="fr-FR" dirty="0"/>
              <a:t>mobilisés, verbalisés et explicités lors de ce dernier temps.</a:t>
            </a:r>
          </a:p>
          <a:p>
            <a:endParaRPr lang="fr-FR" dirty="0"/>
          </a:p>
          <a:p>
            <a:endParaRPr lang="fr-FR" dirty="0"/>
          </a:p>
          <a:p>
            <a:pPr marL="0" indent="0">
              <a:buNone/>
            </a:pPr>
            <a:endParaRPr lang="fr-FR" dirty="0"/>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36</a:t>
            </a:fld>
            <a:endParaRPr lang="fr-FR"/>
          </a:p>
        </p:txBody>
      </p:sp>
      <p:grpSp>
        <p:nvGrpSpPr>
          <p:cNvPr id="3" name="Groupe 2">
            <a:extLst>
              <a:ext uri="{FF2B5EF4-FFF2-40B4-BE49-F238E27FC236}">
                <a16:creationId xmlns:a16="http://schemas.microsoft.com/office/drawing/2014/main" id="{13A792EE-7BF7-4DF0-9577-0275BCE5CFA7}"/>
              </a:ext>
            </a:extLst>
          </p:cNvPr>
          <p:cNvGrpSpPr/>
          <p:nvPr/>
        </p:nvGrpSpPr>
        <p:grpSpPr>
          <a:xfrm>
            <a:off x="199259" y="128996"/>
            <a:ext cx="1277882" cy="1203072"/>
            <a:chOff x="2990191" y="2655636"/>
            <a:chExt cx="3302483" cy="3390886"/>
          </a:xfrm>
          <a:solidFill>
            <a:schemeClr val="accent5">
              <a:lumMod val="60000"/>
              <a:lumOff val="40000"/>
            </a:schemeClr>
          </a:solidFill>
        </p:grpSpPr>
        <p:sp>
          <p:nvSpPr>
            <p:cNvPr id="4" name="Ellipse 3">
              <a:extLst>
                <a:ext uri="{FF2B5EF4-FFF2-40B4-BE49-F238E27FC236}">
                  <a16:creationId xmlns:a16="http://schemas.microsoft.com/office/drawing/2014/main" id="{B0DC78EE-2B2D-4239-89FE-07006844E2B6}"/>
                </a:ext>
              </a:extLst>
            </p:cNvPr>
            <p:cNvSpPr/>
            <p:nvPr/>
          </p:nvSpPr>
          <p:spPr>
            <a:xfrm>
              <a:off x="2990191" y="2655636"/>
              <a:ext cx="3302483" cy="3390886"/>
            </a:xfrm>
            <a:prstGeom prst="ellipse">
              <a:avLst/>
            </a:prstGeom>
            <a:solidFill>
              <a:srgbClr val="4FD1FF"/>
            </a:solidFill>
            <a:ln w="12700" cap="flat" cmpd="sng" algn="ctr">
              <a:solidFill>
                <a:srgbClr val="62A39F">
                  <a:lumMod val="50000"/>
                </a:srgbClr>
              </a:solidFill>
              <a:prstDash val="solid"/>
            </a:ln>
            <a:effectLst/>
          </p:spPr>
        </p:sp>
        <p:sp>
          <p:nvSpPr>
            <p:cNvPr id="5" name="Ellipse 4">
              <a:extLst>
                <a:ext uri="{FF2B5EF4-FFF2-40B4-BE49-F238E27FC236}">
                  <a16:creationId xmlns:a16="http://schemas.microsoft.com/office/drawing/2014/main" id="{CB0361A8-4B28-40CC-859C-4ACCE2C5A4E5}"/>
                </a:ext>
              </a:extLst>
            </p:cNvPr>
            <p:cNvSpPr/>
            <p:nvPr/>
          </p:nvSpPr>
          <p:spPr>
            <a:xfrm>
              <a:off x="2990191" y="3310069"/>
              <a:ext cx="3302483" cy="868920"/>
            </a:xfrm>
            <a:prstGeom prst="rect">
              <a:avLst/>
            </a:prstGeom>
            <a:noFill/>
            <a:ln>
              <a:noFill/>
            </a:ln>
            <a:effectLst/>
          </p:spPr>
          <p:txBody>
            <a:bodyPr spcFirstLastPara="0" vert="horz" wrap="square" lIns="0" tIns="0" rIns="0" bIns="0" numCol="1" spcCol="1270" anchor="ctr" anchorCtr="0">
              <a:noAutofit/>
            </a:bodyPr>
            <a:lstStyle/>
            <a:p>
              <a:pPr algn="ctr" defTabSz="795288">
                <a:lnSpc>
                  <a:spcPct val="90000"/>
                </a:lnSpc>
                <a:spcBef>
                  <a:spcPct val="0"/>
                </a:spcBef>
                <a:spcAft>
                  <a:spcPct val="35000"/>
                </a:spcAft>
                <a:defRPr/>
              </a:pPr>
              <a:endParaRPr lang="fr-FR" sz="1633" b="1" kern="0" dirty="0">
                <a:solidFill>
                  <a:prstClr val="black"/>
                </a:solidFill>
                <a:latin typeface="Rockwell" panose="02060603020205020403"/>
              </a:endParaRPr>
            </a:p>
            <a:p>
              <a:pPr algn="ctr" defTabSz="795288">
                <a:lnSpc>
                  <a:spcPct val="90000"/>
                </a:lnSpc>
                <a:spcBef>
                  <a:spcPct val="0"/>
                </a:spcBef>
                <a:spcAft>
                  <a:spcPct val="35000"/>
                </a:spcAft>
                <a:defRPr/>
              </a:pPr>
              <a:r>
                <a:rPr lang="fr-FR" sz="1542" b="1" kern="0" dirty="0">
                  <a:solidFill>
                    <a:prstClr val="black"/>
                  </a:solidFill>
                  <a:latin typeface="Rockwell" panose="02060603020205020403"/>
                </a:rPr>
                <a:t>Révision collective</a:t>
              </a:r>
            </a:p>
          </p:txBody>
        </p:sp>
      </p:grpSp>
    </p:spTree>
    <p:extLst>
      <p:ext uri="{BB962C8B-B14F-4D97-AF65-F5344CB8AC3E}">
        <p14:creationId xmlns:p14="http://schemas.microsoft.com/office/powerpoint/2010/main" val="772237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214" y="1695059"/>
            <a:ext cx="7373574" cy="346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633810" y="6107306"/>
            <a:ext cx="7316327" cy="250621"/>
          </a:xfrm>
          <a:prstGeom prst="rect">
            <a:avLst/>
          </a:prstGeom>
          <a:noFill/>
        </p:spPr>
        <p:txBody>
          <a:bodyPr wrap="square" lIns="82204" tIns="41104" rIns="82204" bIns="41104" rtlCol="0">
            <a:spAutoFit/>
          </a:bodyPr>
          <a:lstStyle/>
          <a:p>
            <a:pPr defTabSz="812595"/>
            <a:r>
              <a:rPr lang="fr-FR" sz="1089" dirty="0">
                <a:solidFill>
                  <a:srgbClr val="000000"/>
                </a:solidFill>
              </a:rPr>
              <a:t>B. </a:t>
            </a:r>
            <a:r>
              <a:rPr lang="fr-FR" sz="1089" dirty="0" err="1">
                <a:solidFill>
                  <a:srgbClr val="000000"/>
                </a:solidFill>
              </a:rPr>
              <a:t>Kervyn</a:t>
            </a:r>
            <a:r>
              <a:rPr lang="fr-FR" sz="1089" dirty="0">
                <a:solidFill>
                  <a:srgbClr val="000000"/>
                </a:solidFill>
              </a:rPr>
              <a:t> – Université de Bordeaux -  Production de ressources en collaboration avec le CAS</a:t>
            </a:r>
          </a:p>
        </p:txBody>
      </p:sp>
      <p:sp>
        <p:nvSpPr>
          <p:cNvPr id="3" name="ZoneTexte 2"/>
          <p:cNvSpPr txBox="1"/>
          <p:nvPr/>
        </p:nvSpPr>
        <p:spPr>
          <a:xfrm>
            <a:off x="1024759" y="141890"/>
            <a:ext cx="10689020" cy="646331"/>
          </a:xfrm>
          <a:prstGeom prst="rect">
            <a:avLst/>
          </a:prstGeom>
          <a:noFill/>
        </p:spPr>
        <p:txBody>
          <a:bodyPr wrap="square" rtlCol="0">
            <a:spAutoFit/>
          </a:bodyPr>
          <a:lstStyle/>
          <a:p>
            <a:r>
              <a:rPr lang="fr-FR" sz="3600" b="1" dirty="0"/>
              <a:t>Aménagement de la tâche d’encodage de phrase :</a:t>
            </a:r>
          </a:p>
        </p:txBody>
      </p:sp>
    </p:spTree>
    <p:extLst>
      <p:ext uri="{BB962C8B-B14F-4D97-AF65-F5344CB8AC3E}">
        <p14:creationId xmlns:p14="http://schemas.microsoft.com/office/powerpoint/2010/main" val="1146166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11215" y="2579796"/>
            <a:ext cx="8100220" cy="487865"/>
          </a:xfrm>
          <a:prstGeom prst="rect">
            <a:avLst/>
          </a:prstGeom>
          <a:noFill/>
        </p:spPr>
        <p:txBody>
          <a:bodyPr wrap="square" lIns="82204" tIns="41104" rIns="82204" bIns="41104" rtlCol="0">
            <a:spAutoFit/>
          </a:bodyPr>
          <a:lstStyle/>
          <a:p>
            <a:pPr algn="ctr"/>
            <a:r>
              <a:rPr lang="fr-FR" sz="2631" b="1" dirty="0">
                <a:solidFill>
                  <a:srgbClr val="002060"/>
                </a:solidFill>
              </a:rPr>
              <a:t> </a:t>
            </a:r>
          </a:p>
        </p:txBody>
      </p:sp>
      <p:sp>
        <p:nvSpPr>
          <p:cNvPr id="3" name="ZoneTexte 2"/>
          <p:cNvSpPr txBox="1"/>
          <p:nvPr/>
        </p:nvSpPr>
        <p:spPr>
          <a:xfrm>
            <a:off x="1245476" y="489405"/>
            <a:ext cx="9995338" cy="1191111"/>
          </a:xfrm>
          <a:prstGeom prst="rect">
            <a:avLst/>
          </a:prstGeom>
          <a:noFill/>
        </p:spPr>
        <p:txBody>
          <a:bodyPr wrap="square" lIns="82309" tIns="41156" rIns="82309" bIns="41156" rtlCol="0">
            <a:spAutoFit/>
          </a:bodyPr>
          <a:lstStyle/>
          <a:p>
            <a:pPr algn="ctr"/>
            <a:r>
              <a:rPr lang="fr-FR" sz="3600" b="1" dirty="0"/>
              <a:t> Proposer des pistes de différenciation et penser l’évolution de l’activité</a:t>
            </a:r>
          </a:p>
        </p:txBody>
      </p:sp>
      <p:sp>
        <p:nvSpPr>
          <p:cNvPr id="5" name="ZoneTexte 4"/>
          <p:cNvSpPr txBox="1"/>
          <p:nvPr/>
        </p:nvSpPr>
        <p:spPr>
          <a:xfrm>
            <a:off x="2895108" y="1926615"/>
            <a:ext cx="6271138" cy="1088263"/>
          </a:xfrm>
          <a:prstGeom prst="rect">
            <a:avLst/>
          </a:prstGeom>
          <a:noFill/>
        </p:spPr>
        <p:txBody>
          <a:bodyPr wrap="square" lIns="82309" tIns="41156" rIns="82309" bIns="41156" rtlCol="0">
            <a:spAutoFit/>
          </a:bodyPr>
          <a:lstStyle/>
          <a:p>
            <a:pPr marL="257249" indent="-257249">
              <a:buFontTx/>
              <a:buChar char="-"/>
            </a:pPr>
            <a:endParaRPr lang="fr-FR" sz="1633" dirty="0">
              <a:solidFill>
                <a:srgbClr val="000000"/>
              </a:solidFill>
            </a:endParaRPr>
          </a:p>
          <a:p>
            <a:pPr marL="257249" indent="-257249">
              <a:buFontTx/>
              <a:buChar char="-"/>
            </a:pPr>
            <a:endParaRPr lang="fr-FR" sz="1633" dirty="0">
              <a:solidFill>
                <a:srgbClr val="000000"/>
              </a:solidFill>
            </a:endParaRPr>
          </a:p>
          <a:p>
            <a:pPr marL="257249" indent="-257249">
              <a:buFontTx/>
              <a:buChar char="-"/>
            </a:pPr>
            <a:endParaRPr lang="fr-FR" sz="1633" dirty="0">
              <a:solidFill>
                <a:srgbClr val="000000"/>
              </a:solidFill>
            </a:endParaRPr>
          </a:p>
          <a:p>
            <a:pPr marL="257249" indent="-257249">
              <a:buFontTx/>
              <a:buChar char="-"/>
            </a:pPr>
            <a:endParaRPr lang="fr-FR" sz="1633" dirty="0">
              <a:solidFill>
                <a:srgbClr val="000000"/>
              </a:solidFill>
            </a:endParaRPr>
          </a:p>
        </p:txBody>
      </p:sp>
      <p:sp>
        <p:nvSpPr>
          <p:cNvPr id="4" name="ZoneTexte 3"/>
          <p:cNvSpPr txBox="1"/>
          <p:nvPr/>
        </p:nvSpPr>
        <p:spPr>
          <a:xfrm>
            <a:off x="1813034" y="1795892"/>
            <a:ext cx="9553904" cy="4882259"/>
          </a:xfrm>
          <a:prstGeom prst="rect">
            <a:avLst/>
          </a:prstGeom>
          <a:noFill/>
        </p:spPr>
        <p:txBody>
          <a:bodyPr wrap="square" lIns="82700" tIns="41351" rIns="82700" bIns="41351" rtlCol="0">
            <a:spAutoFit/>
          </a:bodyPr>
          <a:lstStyle/>
          <a:p>
            <a:pPr marL="1061520" lvl="2" indent="-258454">
              <a:lnSpc>
                <a:spcPct val="150000"/>
              </a:lnSpc>
              <a:spcBef>
                <a:spcPts val="544"/>
              </a:spcBef>
              <a:spcAft>
                <a:spcPts val="815"/>
              </a:spcAft>
              <a:buFont typeface="Wingdings" panose="05000000000000000000" pitchFamily="2" charset="2"/>
              <a:buChar char="§"/>
            </a:pPr>
            <a:r>
              <a:rPr lang="fr-FR" b="1" dirty="0">
                <a:solidFill>
                  <a:srgbClr val="000000"/>
                </a:solidFill>
              </a:rPr>
              <a:t>Le choix de la phrase, les objectifs ou critères de réussite, les modalités de travail, les supports, les outils peuvent donner lieu à de la différenciation et évoluer au fil des périodes.</a:t>
            </a:r>
          </a:p>
          <a:p>
            <a:pPr marL="1061520" lvl="2" indent="-258454">
              <a:spcBef>
                <a:spcPts val="544"/>
              </a:spcBef>
              <a:spcAft>
                <a:spcPts val="815"/>
              </a:spcAft>
              <a:buFont typeface="Wingdings" panose="05000000000000000000" pitchFamily="2" charset="2"/>
              <a:buChar char="§"/>
            </a:pPr>
            <a:r>
              <a:rPr lang="fr-FR" dirty="0">
                <a:solidFill>
                  <a:srgbClr val="000000"/>
                </a:solidFill>
              </a:rPr>
              <a:t>Ex : </a:t>
            </a:r>
          </a:p>
          <a:p>
            <a:pPr marL="1864604" lvl="4" indent="-258454">
              <a:buFontTx/>
              <a:buChar char="-"/>
            </a:pPr>
            <a:r>
              <a:rPr lang="fr-FR" dirty="0">
                <a:solidFill>
                  <a:srgbClr val="000000"/>
                </a:solidFill>
              </a:rPr>
              <a:t>longueur de la phrase</a:t>
            </a:r>
          </a:p>
          <a:p>
            <a:pPr marL="1864604" lvl="4" indent="-258454">
              <a:spcBef>
                <a:spcPts val="544"/>
              </a:spcBef>
              <a:buFontTx/>
              <a:buChar char="-"/>
            </a:pPr>
            <a:r>
              <a:rPr lang="fr-FR" dirty="0">
                <a:solidFill>
                  <a:srgbClr val="000000"/>
                </a:solidFill>
              </a:rPr>
              <a:t>capitales </a:t>
            </a:r>
            <a:r>
              <a:rPr lang="fr-FR" dirty="0">
                <a:solidFill>
                  <a:srgbClr val="000000"/>
                </a:solidFill>
                <a:cs typeface="Calibri"/>
              </a:rPr>
              <a:t>→ cursives</a:t>
            </a:r>
          </a:p>
          <a:p>
            <a:pPr marL="1916298" lvl="4" indent="-310146">
              <a:spcBef>
                <a:spcPts val="544"/>
              </a:spcBef>
              <a:buFontTx/>
              <a:buChar char="-"/>
            </a:pPr>
            <a:r>
              <a:rPr lang="fr-FR" dirty="0">
                <a:solidFill>
                  <a:srgbClr val="000000"/>
                </a:solidFill>
                <a:cs typeface="Calibri"/>
              </a:rPr>
              <a:t>support ligné → </a:t>
            </a:r>
            <a:r>
              <a:rPr lang="fr-FR" dirty="0" err="1">
                <a:solidFill>
                  <a:srgbClr val="000000"/>
                </a:solidFill>
                <a:cs typeface="Calibri"/>
              </a:rPr>
              <a:t>seyès</a:t>
            </a:r>
            <a:endParaRPr lang="fr-FR" dirty="0">
              <a:solidFill>
                <a:srgbClr val="000000"/>
              </a:solidFill>
              <a:cs typeface="Calibri"/>
            </a:endParaRPr>
          </a:p>
          <a:p>
            <a:pPr marL="1916298" lvl="4" indent="-310146">
              <a:spcBef>
                <a:spcPts val="544"/>
              </a:spcBef>
              <a:buFontTx/>
              <a:buChar char="-"/>
            </a:pPr>
            <a:r>
              <a:rPr lang="fr-FR" dirty="0">
                <a:solidFill>
                  <a:srgbClr val="000000"/>
                </a:solidFill>
                <a:cs typeface="Calibri"/>
              </a:rPr>
              <a:t>introduction d’homophones, de liaisons, de chaines d’accords… </a:t>
            </a:r>
          </a:p>
          <a:p>
            <a:pPr marL="1916298" lvl="4" indent="-310146">
              <a:spcBef>
                <a:spcPts val="544"/>
              </a:spcBef>
              <a:buFontTx/>
              <a:buChar char="-"/>
            </a:pPr>
            <a:r>
              <a:rPr lang="fr-FR" dirty="0">
                <a:solidFill>
                  <a:srgbClr val="000000"/>
                </a:solidFill>
                <a:cs typeface="Calibri"/>
              </a:rPr>
              <a:t>support qui donne la possibilité d’écrire davantage</a:t>
            </a:r>
          </a:p>
          <a:p>
            <a:pPr marL="1916298" lvl="4" indent="-310146">
              <a:spcBef>
                <a:spcPts val="544"/>
              </a:spcBef>
              <a:buFontTx/>
              <a:buChar char="-"/>
            </a:pPr>
            <a:r>
              <a:rPr lang="fr-FR" dirty="0">
                <a:solidFill>
                  <a:srgbClr val="000000"/>
                </a:solidFill>
                <a:cs typeface="Calibri"/>
              </a:rPr>
              <a:t>suppression de la symbolisation des procédures ou du découpage en mots  </a:t>
            </a:r>
          </a:p>
          <a:p>
            <a:pPr marL="1916298" lvl="4" indent="-310146">
              <a:spcBef>
                <a:spcPts val="544"/>
              </a:spcBef>
              <a:buFontTx/>
              <a:buChar char="-"/>
            </a:pPr>
            <a:r>
              <a:rPr lang="fr-FR" dirty="0">
                <a:solidFill>
                  <a:srgbClr val="000000"/>
                </a:solidFill>
                <a:cs typeface="Calibri"/>
              </a:rPr>
              <a:t>découpage autonome de la chaine sonore en mots</a:t>
            </a:r>
          </a:p>
          <a:p>
            <a:pPr marL="1916298" lvl="4" indent="-310146">
              <a:spcBef>
                <a:spcPts val="544"/>
              </a:spcBef>
              <a:buFontTx/>
              <a:buChar char="-"/>
            </a:pPr>
            <a:r>
              <a:rPr lang="fr-FR" dirty="0">
                <a:solidFill>
                  <a:srgbClr val="000000"/>
                </a:solidFill>
                <a:cs typeface="Calibri"/>
              </a:rPr>
              <a:t>suppression progressive de certains outils </a:t>
            </a:r>
          </a:p>
          <a:p>
            <a:pPr marL="1514761" lvl="3" indent="-310146">
              <a:spcBef>
                <a:spcPts val="544"/>
              </a:spcBef>
              <a:buFontTx/>
              <a:buChar char="-"/>
            </a:pPr>
            <a:endParaRPr lang="fr-FR" dirty="0"/>
          </a:p>
        </p:txBody>
      </p:sp>
    </p:spTree>
    <p:extLst>
      <p:ext uri="{BB962C8B-B14F-4D97-AF65-F5344CB8AC3E}">
        <p14:creationId xmlns:p14="http://schemas.microsoft.com/office/powerpoint/2010/main" val="893688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sz="3600" dirty="0"/>
              <a:t>Analyse a priori des savoirs convoqués par le choix des phrases :</a:t>
            </a:r>
          </a:p>
        </p:txBody>
      </p:sp>
      <p:sp>
        <p:nvSpPr>
          <p:cNvPr id="4" name="Espace réservé du contenu 3"/>
          <p:cNvSpPr>
            <a:spLocks noGrp="1"/>
          </p:cNvSpPr>
          <p:nvPr>
            <p:ph idx="1"/>
          </p:nvPr>
        </p:nvSpPr>
        <p:spPr>
          <a:xfrm>
            <a:off x="838200" y="2279322"/>
            <a:ext cx="10515600" cy="4351338"/>
          </a:xfrm>
        </p:spPr>
        <p:txBody>
          <a:bodyPr>
            <a:normAutofit lnSpcReduction="10000"/>
          </a:bodyPr>
          <a:lstStyle/>
          <a:p>
            <a:pPr marL="514350" indent="-514350" algn="just">
              <a:buFont typeface="+mj-lt"/>
              <a:buAutoNum type="arabicPeriod"/>
            </a:pPr>
            <a:r>
              <a:rPr lang="fr-FR" dirty="0"/>
              <a:t>Pour chacune des phrases, identifier les mots susceptibles d’être encoder par la procédure de correspondance phonie graphie, ceux qui peuvent faire partie du répertoire  de la classe et ceux qui poseront des difficultés aux élèves. </a:t>
            </a:r>
          </a:p>
          <a:p>
            <a:pPr marL="514350" indent="-514350" algn="just">
              <a:buFont typeface="+mj-lt"/>
              <a:buAutoNum type="arabicPeriod"/>
            </a:pPr>
            <a:endParaRPr lang="fr-FR" dirty="0"/>
          </a:p>
          <a:p>
            <a:pPr marL="514350" indent="-514350">
              <a:buFont typeface="+mj-lt"/>
              <a:buAutoNum type="arabicPeriod"/>
            </a:pPr>
            <a:r>
              <a:rPr lang="fr-FR" dirty="0"/>
              <a:t>Les classer par rapport à une progression au CP.</a:t>
            </a:r>
          </a:p>
          <a:p>
            <a:pPr marL="0" indent="0">
              <a:buNone/>
            </a:pPr>
            <a:r>
              <a:rPr lang="fr-FR" u="sng" dirty="0"/>
              <a:t>Exemple de 3 phrases à programmer </a:t>
            </a:r>
            <a:r>
              <a:rPr lang="fr-FR" dirty="0"/>
              <a:t>: </a:t>
            </a:r>
          </a:p>
          <a:p>
            <a:r>
              <a:rPr lang="fr-FR" dirty="0"/>
              <a:t>Il y a un loup dans l’école.</a:t>
            </a:r>
          </a:p>
          <a:p>
            <a:r>
              <a:rPr lang="fr-FR" dirty="0"/>
              <a:t>Je range les cartes dans mon cartable.</a:t>
            </a:r>
          </a:p>
          <a:p>
            <a:r>
              <a:rPr lang="fr-FR" dirty="0"/>
              <a:t>Milo a une moto.</a:t>
            </a:r>
          </a:p>
          <a:p>
            <a:pPr marL="0" indent="0">
              <a:buNone/>
            </a:pPr>
            <a:endParaRPr lang="fr-FR" dirty="0"/>
          </a:p>
          <a:p>
            <a:pPr marL="0" indent="0">
              <a:buNone/>
            </a:pPr>
            <a:endParaRPr lang="fr-FR" dirty="0"/>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39</a:t>
            </a:fld>
            <a:endParaRPr lang="fr-FR"/>
          </a:p>
        </p:txBody>
      </p:sp>
    </p:spTree>
    <p:extLst>
      <p:ext uri="{BB962C8B-B14F-4D97-AF65-F5344CB8AC3E}">
        <p14:creationId xmlns:p14="http://schemas.microsoft.com/office/powerpoint/2010/main" val="343034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68085" y="72995"/>
            <a:ext cx="5351439" cy="3961976"/>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480" tIns="45242" rIns="90480" bIns="45242" anchor="ctr"/>
          <a:lstStyle/>
          <a:p>
            <a:pPr algn="ctr" defTabSz="905257" fontAlgn="base">
              <a:spcBef>
                <a:spcPct val="0"/>
              </a:spcBef>
              <a:defRPr/>
            </a:pPr>
            <a:r>
              <a:rPr lang="fr-FR" b="1" dirty="0">
                <a:solidFill>
                  <a:srgbClr val="FF0000"/>
                </a:solidFill>
              </a:rPr>
              <a:t>Guide pour enseigner la lecture et l’écriture au CP (lien)</a:t>
            </a:r>
          </a:p>
          <a:p>
            <a:pPr algn="ctr" defTabSz="905257" fontAlgn="base">
              <a:spcBef>
                <a:spcPct val="0"/>
              </a:spcBef>
              <a:defRPr/>
            </a:pPr>
            <a:endParaRPr lang="fr-FR" b="1" dirty="0">
              <a:solidFill>
                <a:prstClr val="black"/>
              </a:solidFill>
            </a:endParaRPr>
          </a:p>
          <a:p>
            <a:pPr algn="just" defTabSz="905257" fontAlgn="base">
              <a:spcBef>
                <a:spcPct val="0"/>
              </a:spcBef>
              <a:defRPr/>
            </a:pPr>
            <a:r>
              <a:rPr lang="fr-FR" b="1" dirty="0">
                <a:solidFill>
                  <a:prstClr val="black"/>
                </a:solidFill>
              </a:rPr>
              <a:t> </a:t>
            </a:r>
            <a:r>
              <a:rPr lang="fr-FR" dirty="0">
                <a:solidFill>
                  <a:schemeClr val="tx1"/>
                </a:solidFill>
              </a:rPr>
              <a:t>La production de phrases de façon autonome, déjà̀ initiée en maternelle, s’enrichit </a:t>
            </a:r>
            <a:r>
              <a:rPr lang="fr-FR" b="1" dirty="0">
                <a:solidFill>
                  <a:schemeClr val="tx1"/>
                </a:solidFill>
              </a:rPr>
              <a:t>quand les élèves utilisent les nombreux outils référentiels construits collectivement</a:t>
            </a:r>
            <a:r>
              <a:rPr lang="fr-FR" dirty="0">
                <a:solidFill>
                  <a:schemeClr val="tx1"/>
                </a:solidFill>
              </a:rPr>
              <a:t> qui permettent de soutenir leur mémoire orthographique des mots […]. Bien que l’élève gagne ainsi en autonomie dans l’écriture, il n’en reste pas moins que le professeur poursuit ses </a:t>
            </a:r>
            <a:r>
              <a:rPr lang="fr-FR" b="1" dirty="0">
                <a:solidFill>
                  <a:schemeClr val="tx1"/>
                </a:solidFill>
              </a:rPr>
              <a:t>feedbacks immédiats </a:t>
            </a:r>
            <a:r>
              <a:rPr lang="fr-FR" dirty="0">
                <a:solidFill>
                  <a:schemeClr val="tx1"/>
                </a:solidFill>
              </a:rPr>
              <a:t>en oralisant la phrase que l’élève vient d’écrire. Il sollicite ainsi la forme sonore de l’écrit et fournit l’écriture normée. </a:t>
            </a:r>
            <a:r>
              <a:rPr lang="fr-FR" b="1" dirty="0">
                <a:solidFill>
                  <a:schemeClr val="tx1"/>
                </a:solidFill>
              </a:rPr>
              <a:t>L’élève revient sur ce qui a </a:t>
            </a:r>
            <a:r>
              <a:rPr lang="fr-FR" b="1" dirty="0" err="1">
                <a:solidFill>
                  <a:schemeClr val="tx1"/>
                </a:solidFill>
              </a:rPr>
              <a:t>éte</a:t>
            </a:r>
            <a:r>
              <a:rPr lang="fr-FR" b="1" dirty="0">
                <a:solidFill>
                  <a:schemeClr val="tx1"/>
                </a:solidFill>
              </a:rPr>
              <a:t>́ rencontré et verbalise ses procédures</a:t>
            </a:r>
            <a:r>
              <a:rPr lang="fr-FR" dirty="0">
                <a:solidFill>
                  <a:schemeClr val="tx1"/>
                </a:solidFill>
              </a:rPr>
              <a:t> […].  </a:t>
            </a:r>
          </a:p>
        </p:txBody>
      </p:sp>
      <p:sp>
        <p:nvSpPr>
          <p:cNvPr id="4" name="Rectangle 3"/>
          <p:cNvSpPr/>
          <p:nvPr/>
        </p:nvSpPr>
        <p:spPr>
          <a:xfrm>
            <a:off x="319315" y="2670629"/>
            <a:ext cx="5660572" cy="3997581"/>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82309" tIns="41156" rIns="82309" bIns="41156" spcCol="0" rtlCol="0" anchor="ctr"/>
          <a:lstStyle/>
          <a:p>
            <a:r>
              <a:rPr lang="fr-FR" b="1" dirty="0">
                <a:solidFill>
                  <a:srgbClr val="FF0000"/>
                </a:solidFill>
              </a:rPr>
              <a:t>Repères annuels de progression (lien)</a:t>
            </a:r>
          </a:p>
          <a:p>
            <a:endParaRPr lang="fr-FR" dirty="0">
              <a:solidFill>
                <a:schemeClr val="tx1"/>
              </a:solidFill>
            </a:endParaRPr>
          </a:p>
          <a:p>
            <a:pPr algn="ctr"/>
            <a:r>
              <a:rPr lang="fr-FR" b="1" i="1" dirty="0">
                <a:solidFill>
                  <a:schemeClr val="tx1"/>
                </a:solidFill>
              </a:rPr>
              <a:t>Ecrire des textes en commençant à s’approprier une démarche</a:t>
            </a:r>
          </a:p>
          <a:p>
            <a:pPr algn="just"/>
            <a:r>
              <a:rPr lang="fr-FR" dirty="0">
                <a:solidFill>
                  <a:schemeClr val="tx1"/>
                </a:solidFill>
              </a:rPr>
              <a:t>« Dans la continuité du travail de l’école maternelle sur les essais d’écriture, les élèves écrivent dès le début de l’année. </a:t>
            </a:r>
            <a:r>
              <a:rPr lang="fr-FR" b="1" dirty="0">
                <a:solidFill>
                  <a:schemeClr val="tx1"/>
                </a:solidFill>
              </a:rPr>
              <a:t>Ils écrivent lors d’activités ritualisées</a:t>
            </a:r>
            <a:r>
              <a:rPr lang="fr-FR" dirty="0">
                <a:solidFill>
                  <a:schemeClr val="tx1"/>
                </a:solidFill>
              </a:rPr>
              <a:t>  : écrire un mot, un groupe de mots, une phrase du jour… »</a:t>
            </a:r>
          </a:p>
          <a:p>
            <a:pPr algn="ctr"/>
            <a:r>
              <a:rPr lang="fr-FR" b="1" i="1" dirty="0">
                <a:solidFill>
                  <a:schemeClr val="tx1"/>
                </a:solidFill>
              </a:rPr>
              <a:t>Réviser et améliorer l’écrit qu’on a produit</a:t>
            </a:r>
          </a:p>
          <a:p>
            <a:pPr algn="just"/>
            <a:r>
              <a:rPr lang="fr-FR" dirty="0">
                <a:solidFill>
                  <a:schemeClr val="tx1"/>
                </a:solidFill>
              </a:rPr>
              <a:t>« Progressivement les élèves prennent en charge certains moments de la démarche d’écriture » [ ] « Le guidage du professeur est fort. Le recours aux outils à disposition dans la classe fait l’objet d’un enseignement explicite »</a:t>
            </a:r>
            <a:endParaRPr lang="fr-FR" b="1" dirty="0">
              <a:solidFill>
                <a:schemeClr val="tx1"/>
              </a:solidFill>
            </a:endParaRPr>
          </a:p>
        </p:txBody>
      </p:sp>
      <p:sp>
        <p:nvSpPr>
          <p:cNvPr id="13" name="Rectangle 12"/>
          <p:cNvSpPr/>
          <p:nvPr/>
        </p:nvSpPr>
        <p:spPr>
          <a:xfrm>
            <a:off x="7322540" y="4876800"/>
            <a:ext cx="4115434" cy="177681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82309" tIns="41156" rIns="82309" bIns="41156" spcCol="0" rtlCol="0" anchor="ctr"/>
          <a:lstStyle/>
          <a:p>
            <a:pPr algn="ctr" defTabSz="905257" fontAlgn="base">
              <a:spcBef>
                <a:spcPct val="0"/>
              </a:spcBef>
              <a:defRPr/>
            </a:pPr>
            <a:r>
              <a:rPr lang="fr-FR" b="1" dirty="0">
                <a:solidFill>
                  <a:srgbClr val="FF0000"/>
                </a:solidFill>
              </a:rPr>
              <a:t>Conférence de consensus du CNESCO 2018 (lien) </a:t>
            </a:r>
          </a:p>
          <a:p>
            <a:pPr algn="ctr" defTabSz="905257" fontAlgn="base">
              <a:spcBef>
                <a:spcPct val="0"/>
              </a:spcBef>
              <a:defRPr/>
            </a:pPr>
            <a:endParaRPr lang="fr-FR" b="1" dirty="0">
              <a:solidFill>
                <a:srgbClr val="FF0000"/>
              </a:solidFill>
            </a:endParaRPr>
          </a:p>
          <a:p>
            <a:pPr marL="257249" indent="-257249" defTabSz="905257" fontAlgn="base">
              <a:spcBef>
                <a:spcPct val="0"/>
              </a:spcBef>
              <a:spcAft>
                <a:spcPts val="544"/>
              </a:spcAft>
              <a:buFontTx/>
              <a:buChar char="-"/>
              <a:defRPr/>
            </a:pPr>
            <a:r>
              <a:rPr lang="fr-FR" dirty="0">
                <a:solidFill>
                  <a:prstClr val="black"/>
                </a:solidFill>
              </a:rPr>
              <a:t>Il n’est </a:t>
            </a:r>
            <a:r>
              <a:rPr lang="fr-FR" b="1" dirty="0">
                <a:solidFill>
                  <a:prstClr val="black"/>
                </a:solidFill>
              </a:rPr>
              <a:t>pas nécessaire d’être lecteur pour commencer à écrire.</a:t>
            </a:r>
          </a:p>
        </p:txBody>
      </p:sp>
      <p:sp>
        <p:nvSpPr>
          <p:cNvPr id="5" name="ZoneTexte 4"/>
          <p:cNvSpPr txBox="1"/>
          <p:nvPr/>
        </p:nvSpPr>
        <p:spPr>
          <a:xfrm>
            <a:off x="671454" y="569370"/>
            <a:ext cx="5035905" cy="1815882"/>
          </a:xfrm>
          <a:prstGeom prst="rect">
            <a:avLst/>
          </a:prstGeom>
          <a:noFill/>
        </p:spPr>
        <p:txBody>
          <a:bodyPr wrap="square" rtlCol="0">
            <a:spAutoFit/>
          </a:bodyPr>
          <a:lstStyle/>
          <a:p>
            <a:r>
              <a:rPr lang="fr-FR" sz="2800" b="1" dirty="0">
                <a:solidFill>
                  <a:srgbClr val="0070C0"/>
                </a:solidFill>
              </a:rPr>
              <a:t>Ressources institutionnelles pour  l’enseignement de l’écriture au C2  </a:t>
            </a:r>
            <a:r>
              <a:rPr lang="fr-FR" sz="2800" dirty="0"/>
              <a:t>: enjeux et principes </a:t>
            </a:r>
          </a:p>
        </p:txBody>
      </p:sp>
      <p:sp>
        <p:nvSpPr>
          <p:cNvPr id="2" name="Espace réservé du numéro de diapositive 1"/>
          <p:cNvSpPr>
            <a:spLocks noGrp="1"/>
          </p:cNvSpPr>
          <p:nvPr>
            <p:ph type="sldNum" sz="quarter" idx="12"/>
          </p:nvPr>
        </p:nvSpPr>
        <p:spPr/>
        <p:txBody>
          <a:bodyPr/>
          <a:lstStyle/>
          <a:p>
            <a:fld id="{0C87D0A1-FEBA-4F98-A511-3418EEFDB462}" type="slidenum">
              <a:rPr lang="fr-FR" smtClean="0"/>
              <a:pPr/>
              <a:t>4</a:t>
            </a:fld>
            <a:endParaRPr lang="fr-FR"/>
          </a:p>
        </p:txBody>
      </p:sp>
    </p:spTree>
    <p:extLst>
      <p:ext uri="{BB962C8B-B14F-4D97-AF65-F5344CB8AC3E}">
        <p14:creationId xmlns:p14="http://schemas.microsoft.com/office/powerpoint/2010/main" val="303058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duotone>
              <a:schemeClr val="accent1">
                <a:shade val="45000"/>
                <a:satMod val="135000"/>
              </a:schemeClr>
              <a:prstClr val="white"/>
            </a:duotone>
          </a:blip>
          <a:stretch>
            <a:fillRect/>
          </a:stretch>
        </p:blipFill>
        <p:spPr>
          <a:xfrm>
            <a:off x="1196961" y="122127"/>
            <a:ext cx="10827434" cy="768163"/>
          </a:xfrm>
          <a:prstGeom prst="rect">
            <a:avLst/>
          </a:prstGeom>
          <a:ln w="28575">
            <a:solidFill>
              <a:srgbClr val="00B0F0"/>
            </a:solidFill>
          </a:ln>
        </p:spPr>
      </p:pic>
      <p:sp>
        <p:nvSpPr>
          <p:cNvPr id="4" name="ZoneTexte 3"/>
          <p:cNvSpPr txBox="1"/>
          <p:nvPr/>
        </p:nvSpPr>
        <p:spPr>
          <a:xfrm>
            <a:off x="435936" y="1017832"/>
            <a:ext cx="1977656" cy="461665"/>
          </a:xfrm>
          <a:prstGeom prst="rect">
            <a:avLst/>
          </a:prstGeom>
          <a:noFill/>
        </p:spPr>
        <p:txBody>
          <a:bodyPr wrap="square" rtlCol="0">
            <a:spAutoFit/>
          </a:bodyPr>
          <a:lstStyle/>
          <a:p>
            <a:r>
              <a:rPr lang="fr-FR" sz="2400" b="1" dirty="0">
                <a:solidFill>
                  <a:srgbClr val="7030A0"/>
                </a:solidFill>
              </a:rPr>
              <a:t>Calligraphie</a:t>
            </a:r>
          </a:p>
        </p:txBody>
      </p:sp>
      <p:sp>
        <p:nvSpPr>
          <p:cNvPr id="5" name="ZoneTexte 4"/>
          <p:cNvSpPr txBox="1"/>
          <p:nvPr/>
        </p:nvSpPr>
        <p:spPr>
          <a:xfrm>
            <a:off x="53163" y="1466528"/>
            <a:ext cx="11546959" cy="707886"/>
          </a:xfrm>
          <a:prstGeom prst="rect">
            <a:avLst/>
          </a:prstGeom>
          <a:noFill/>
        </p:spPr>
        <p:txBody>
          <a:bodyPr wrap="square" rtlCol="0">
            <a:spAutoFit/>
          </a:bodyPr>
          <a:lstStyle/>
          <a:p>
            <a:r>
              <a:rPr lang="fr-FR" sz="2000" dirty="0"/>
              <a:t>Un enseignement régulier de la cursive permet aux élèves d’écrire de façon lisible en fin de CP et de libérer de l’attention pour d’autres dimensions de l’écriture</a:t>
            </a:r>
          </a:p>
        </p:txBody>
      </p:sp>
      <p:sp>
        <p:nvSpPr>
          <p:cNvPr id="6" name="ZoneTexte 5"/>
          <p:cNvSpPr txBox="1"/>
          <p:nvPr/>
        </p:nvSpPr>
        <p:spPr>
          <a:xfrm>
            <a:off x="435936" y="2258055"/>
            <a:ext cx="11164186" cy="461665"/>
          </a:xfrm>
          <a:prstGeom prst="rect">
            <a:avLst/>
          </a:prstGeom>
          <a:noFill/>
        </p:spPr>
        <p:txBody>
          <a:bodyPr wrap="square" rtlCol="0">
            <a:spAutoFit/>
          </a:bodyPr>
          <a:lstStyle/>
          <a:p>
            <a:r>
              <a:rPr lang="fr-FR" sz="2400" b="1" dirty="0">
                <a:solidFill>
                  <a:srgbClr val="7030A0"/>
                </a:solidFill>
              </a:rPr>
              <a:t>Copie (copie avec modèle, copie différée, copie à trous…)</a:t>
            </a:r>
          </a:p>
        </p:txBody>
      </p:sp>
      <p:sp>
        <p:nvSpPr>
          <p:cNvPr id="7" name="ZoneTexte 6"/>
          <p:cNvSpPr txBox="1"/>
          <p:nvPr/>
        </p:nvSpPr>
        <p:spPr>
          <a:xfrm>
            <a:off x="53163" y="2726464"/>
            <a:ext cx="11738344" cy="707886"/>
          </a:xfrm>
          <a:prstGeom prst="rect">
            <a:avLst/>
          </a:prstGeom>
          <a:noFill/>
        </p:spPr>
        <p:txBody>
          <a:bodyPr wrap="square" rtlCol="0">
            <a:spAutoFit/>
          </a:bodyPr>
          <a:lstStyle/>
          <a:p>
            <a:r>
              <a:rPr lang="fr-FR" sz="2000" dirty="0"/>
              <a:t> Tâches d’écriture les plus pratiquées au CP (47’/semaine en moyenne) et pourtant passer beaucoup de temps à copier (de la  manière où la copie est majoritairement pratiquée) est contreproductif pour les élèves</a:t>
            </a:r>
          </a:p>
        </p:txBody>
      </p:sp>
      <p:sp>
        <p:nvSpPr>
          <p:cNvPr id="8" name="ZoneTexte 7"/>
          <p:cNvSpPr txBox="1"/>
          <p:nvPr/>
        </p:nvSpPr>
        <p:spPr>
          <a:xfrm>
            <a:off x="435936" y="3493248"/>
            <a:ext cx="8526516" cy="461665"/>
          </a:xfrm>
          <a:prstGeom prst="rect">
            <a:avLst/>
          </a:prstGeom>
          <a:noFill/>
        </p:spPr>
        <p:txBody>
          <a:bodyPr wrap="square" rtlCol="0">
            <a:spAutoFit/>
          </a:bodyPr>
          <a:lstStyle/>
          <a:p>
            <a:r>
              <a:rPr lang="fr-FR" sz="2400" b="1" dirty="0">
                <a:solidFill>
                  <a:srgbClr val="7030A0"/>
                </a:solidFill>
              </a:rPr>
              <a:t>Dictée (classique, préparée, négociée, autodictée…)</a:t>
            </a:r>
          </a:p>
        </p:txBody>
      </p:sp>
      <p:sp>
        <p:nvSpPr>
          <p:cNvPr id="9" name="ZoneTexte 8"/>
          <p:cNvSpPr txBox="1"/>
          <p:nvPr/>
        </p:nvSpPr>
        <p:spPr>
          <a:xfrm>
            <a:off x="53163" y="4006156"/>
            <a:ext cx="11738344" cy="707886"/>
          </a:xfrm>
          <a:prstGeom prst="rect">
            <a:avLst/>
          </a:prstGeom>
          <a:noFill/>
        </p:spPr>
        <p:txBody>
          <a:bodyPr wrap="square" rtlCol="0">
            <a:spAutoFit/>
          </a:bodyPr>
          <a:lstStyle/>
          <a:p>
            <a:r>
              <a:rPr lang="fr-FR" sz="2000" dirty="0"/>
              <a:t>Faire beaucoup de dictées de mots, surtout en début d’année (maxi  39’ / semaine), est bénéfique pour les élèves</a:t>
            </a:r>
          </a:p>
        </p:txBody>
      </p:sp>
      <p:sp>
        <p:nvSpPr>
          <p:cNvPr id="10" name="ZoneTexte 9"/>
          <p:cNvSpPr txBox="1"/>
          <p:nvPr/>
        </p:nvSpPr>
        <p:spPr>
          <a:xfrm>
            <a:off x="435936" y="4784948"/>
            <a:ext cx="8048845" cy="461665"/>
          </a:xfrm>
          <a:prstGeom prst="rect">
            <a:avLst/>
          </a:prstGeom>
          <a:noFill/>
        </p:spPr>
        <p:txBody>
          <a:bodyPr wrap="square" rtlCol="0">
            <a:spAutoFit/>
          </a:bodyPr>
          <a:lstStyle/>
          <a:p>
            <a:r>
              <a:rPr lang="fr-FR" sz="2400" b="1" dirty="0">
                <a:solidFill>
                  <a:srgbClr val="7030A0"/>
                </a:solidFill>
              </a:rPr>
              <a:t>Dictée à l’adulte / à un pair</a:t>
            </a:r>
          </a:p>
        </p:txBody>
      </p:sp>
      <p:sp>
        <p:nvSpPr>
          <p:cNvPr id="11" name="ZoneTexte 10"/>
          <p:cNvSpPr txBox="1"/>
          <p:nvPr/>
        </p:nvSpPr>
        <p:spPr>
          <a:xfrm>
            <a:off x="53163" y="5169262"/>
            <a:ext cx="11738344" cy="707886"/>
          </a:xfrm>
          <a:prstGeom prst="rect">
            <a:avLst/>
          </a:prstGeom>
          <a:noFill/>
        </p:spPr>
        <p:txBody>
          <a:bodyPr wrap="square" rtlCol="0">
            <a:spAutoFit/>
          </a:bodyPr>
          <a:lstStyle/>
          <a:p>
            <a:r>
              <a:rPr lang="fr-FR" sz="2000" dirty="0"/>
              <a:t>Activité très peu pratiquée (4’/semaine en moyenne) alors qu’elle permet d’enseigner des compétences diverses</a:t>
            </a:r>
          </a:p>
        </p:txBody>
      </p:sp>
      <p:sp>
        <p:nvSpPr>
          <p:cNvPr id="12" name="ZoneTexte 11"/>
          <p:cNvSpPr txBox="1"/>
          <p:nvPr/>
        </p:nvSpPr>
        <p:spPr>
          <a:xfrm>
            <a:off x="435936" y="5870703"/>
            <a:ext cx="9352630" cy="461665"/>
          </a:xfrm>
          <a:prstGeom prst="rect">
            <a:avLst/>
          </a:prstGeom>
          <a:noFill/>
        </p:spPr>
        <p:txBody>
          <a:bodyPr wrap="square" rtlCol="0">
            <a:spAutoFit/>
          </a:bodyPr>
          <a:lstStyle/>
          <a:p>
            <a:r>
              <a:rPr lang="fr-FR" sz="2400" b="1" dirty="0">
                <a:solidFill>
                  <a:srgbClr val="7030A0"/>
                </a:solidFill>
              </a:rPr>
              <a:t>Production à partir d’étiquettes pré-imprimées </a:t>
            </a:r>
          </a:p>
        </p:txBody>
      </p:sp>
      <p:sp>
        <p:nvSpPr>
          <p:cNvPr id="13" name="ZoneTexte 12"/>
          <p:cNvSpPr txBox="1"/>
          <p:nvPr/>
        </p:nvSpPr>
        <p:spPr>
          <a:xfrm>
            <a:off x="143539" y="6235560"/>
            <a:ext cx="11366206" cy="400110"/>
          </a:xfrm>
          <a:prstGeom prst="rect">
            <a:avLst/>
          </a:prstGeom>
          <a:noFill/>
        </p:spPr>
        <p:txBody>
          <a:bodyPr wrap="square" rtlCol="0">
            <a:spAutoFit/>
          </a:bodyPr>
          <a:lstStyle/>
          <a:p>
            <a:r>
              <a:rPr lang="fr-FR" sz="2000" dirty="0"/>
              <a:t> Ecrire avec des unités pré-imprimées (tel que cette tâche est pratiquée) est contreproductif pour les élèves</a:t>
            </a:r>
          </a:p>
        </p:txBody>
      </p:sp>
      <p:sp>
        <p:nvSpPr>
          <p:cNvPr id="2" name="Rectangle 1"/>
          <p:cNvSpPr/>
          <p:nvPr/>
        </p:nvSpPr>
        <p:spPr>
          <a:xfrm>
            <a:off x="-1" y="3505256"/>
            <a:ext cx="11509745" cy="12087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endParaRPr>
          </a:p>
        </p:txBody>
      </p:sp>
      <p:sp>
        <p:nvSpPr>
          <p:cNvPr id="14" name="Espace réservé du numéro de diapositive 13"/>
          <p:cNvSpPr>
            <a:spLocks noGrp="1"/>
          </p:cNvSpPr>
          <p:nvPr>
            <p:ph type="sldNum" sz="quarter" idx="12"/>
          </p:nvPr>
        </p:nvSpPr>
        <p:spPr/>
        <p:txBody>
          <a:bodyPr/>
          <a:lstStyle/>
          <a:p>
            <a:fld id="{0C87D0A1-FEBA-4F98-A511-3418EEFDB462}" type="slidenum">
              <a:rPr lang="fr-FR" smtClean="0"/>
              <a:pPr/>
              <a:t>5</a:t>
            </a:fld>
            <a:endParaRPr lang="fr-FR"/>
          </a:p>
        </p:txBody>
      </p:sp>
    </p:spTree>
    <p:extLst>
      <p:ext uri="{BB962C8B-B14F-4D97-AF65-F5344CB8AC3E}">
        <p14:creationId xmlns:p14="http://schemas.microsoft.com/office/powerpoint/2010/main" val="30466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1000"/>
                                        <p:tgtEl>
                                          <p:spTgt spid="12">
                                            <p:txEl>
                                              <p:pRg st="0" end="0"/>
                                            </p:txEl>
                                          </p:spTgt>
                                        </p:tgtEl>
                                      </p:cBhvr>
                                    </p:animEffect>
                                    <p:anim calcmode="lin" valueType="num">
                                      <p:cBhvr>
                                        <p:cTn id="5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200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build="p" bldLvl="3"/>
      <p:bldP spid="1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1507" y="0"/>
            <a:ext cx="11313042" cy="1200329"/>
          </a:xfrm>
          <a:prstGeom prst="rect">
            <a:avLst/>
          </a:prstGeom>
          <a:noFill/>
        </p:spPr>
        <p:txBody>
          <a:bodyPr wrap="square" rtlCol="0">
            <a:spAutoFit/>
          </a:bodyPr>
          <a:lstStyle/>
          <a:p>
            <a:r>
              <a:rPr lang="fr-FR" sz="2400" b="1" dirty="0">
                <a:solidFill>
                  <a:srgbClr val="7030A0"/>
                </a:solidFill>
              </a:rPr>
              <a:t>Production d’écrit (encodage de mots, ajout de mots dans un texte existant, fiche descriptive d’un animal, suite de récit, devinette, notes de performance en EPS, légende d’une image …)</a:t>
            </a:r>
          </a:p>
        </p:txBody>
      </p:sp>
      <p:sp>
        <p:nvSpPr>
          <p:cNvPr id="4" name="ZoneTexte 3"/>
          <p:cNvSpPr txBox="1"/>
          <p:nvPr/>
        </p:nvSpPr>
        <p:spPr>
          <a:xfrm>
            <a:off x="148857" y="1200329"/>
            <a:ext cx="12043144" cy="1938992"/>
          </a:xfrm>
          <a:prstGeom prst="rect">
            <a:avLst/>
          </a:prstGeom>
          <a:noFill/>
        </p:spPr>
        <p:txBody>
          <a:bodyPr wrap="square" rtlCol="0">
            <a:spAutoFit/>
          </a:bodyPr>
          <a:lstStyle/>
          <a:p>
            <a:r>
              <a:rPr lang="fr-FR" sz="2000" dirty="0"/>
              <a:t>Les classes où les élèves progressent le plus  </a:t>
            </a:r>
          </a:p>
          <a:p>
            <a:pPr marL="457200" indent="-457200">
              <a:buAutoNum type="arabicPeriod"/>
            </a:pPr>
            <a:r>
              <a:rPr lang="fr-FR" sz="2000" dirty="0"/>
              <a:t>produisent des phrases et des textes dès le début et tout au long de l’année; </a:t>
            </a:r>
          </a:p>
          <a:p>
            <a:pPr marL="457200" indent="-457200">
              <a:buAutoNum type="arabicPeriod"/>
            </a:pPr>
            <a:r>
              <a:rPr lang="fr-FR" sz="2000" dirty="0"/>
              <a:t>étudient la langue notamment dans le cadre de séances de production d’écrit en encodant soi-même; </a:t>
            </a:r>
          </a:p>
          <a:p>
            <a:pPr marL="457200" indent="-457200">
              <a:buAutoNum type="arabicPeriod"/>
            </a:pPr>
            <a:r>
              <a:rPr lang="fr-FR" sz="2000" dirty="0"/>
              <a:t>produisent en préparant et révisant l’écrit et en explicitant (comment on s’y prend et pourquoi on écrit ou on fait telle ou telle action) .</a:t>
            </a:r>
          </a:p>
          <a:p>
            <a:r>
              <a:rPr lang="fr-FR" sz="2000" dirty="0">
                <a:sym typeface="Wingdings" panose="05000000000000000000" pitchFamily="2" charset="2"/>
              </a:rPr>
              <a:t></a:t>
            </a:r>
            <a:r>
              <a:rPr lang="fr-FR" sz="2000" dirty="0"/>
              <a:t>Travailler l’encodage tout au long de l’année améliore les performances en encodage et en  décodage. </a:t>
            </a:r>
          </a:p>
        </p:txBody>
      </p:sp>
      <p:sp>
        <p:nvSpPr>
          <p:cNvPr id="5" name="ZoneTexte 4"/>
          <p:cNvSpPr txBox="1"/>
          <p:nvPr/>
        </p:nvSpPr>
        <p:spPr>
          <a:xfrm>
            <a:off x="407583" y="3139321"/>
            <a:ext cx="11525692" cy="461665"/>
          </a:xfrm>
          <a:prstGeom prst="rect">
            <a:avLst/>
          </a:prstGeom>
          <a:noFill/>
        </p:spPr>
        <p:txBody>
          <a:bodyPr wrap="square" rtlCol="0">
            <a:spAutoFit/>
          </a:bodyPr>
          <a:lstStyle/>
          <a:p>
            <a:r>
              <a:rPr lang="fr-FR" sz="2400" b="1" dirty="0">
                <a:solidFill>
                  <a:srgbClr val="7030A0"/>
                </a:solidFill>
              </a:rPr>
              <a:t>Préparer, anticiper l’écrit (supprimer l’encadré)</a:t>
            </a:r>
          </a:p>
        </p:txBody>
      </p:sp>
      <p:sp>
        <p:nvSpPr>
          <p:cNvPr id="6" name="ZoneTexte 5"/>
          <p:cNvSpPr txBox="1"/>
          <p:nvPr/>
        </p:nvSpPr>
        <p:spPr>
          <a:xfrm>
            <a:off x="148857" y="3600986"/>
            <a:ext cx="11525692" cy="707886"/>
          </a:xfrm>
          <a:prstGeom prst="rect">
            <a:avLst/>
          </a:prstGeom>
          <a:noFill/>
        </p:spPr>
        <p:txBody>
          <a:bodyPr wrap="square" rtlCol="0">
            <a:spAutoFit/>
          </a:bodyPr>
          <a:lstStyle/>
          <a:p>
            <a:r>
              <a:rPr lang="fr-FR" sz="2000" dirty="0"/>
              <a:t>Préparer l’écriture avec les élèves permet d’échelonner la difficulté, ce qui rend  la complexité beaucoup plus abordable pour les élèves.</a:t>
            </a:r>
          </a:p>
        </p:txBody>
      </p:sp>
      <p:sp>
        <p:nvSpPr>
          <p:cNvPr id="7" name="ZoneTexte 6"/>
          <p:cNvSpPr txBox="1"/>
          <p:nvPr/>
        </p:nvSpPr>
        <p:spPr>
          <a:xfrm>
            <a:off x="361507" y="4339650"/>
            <a:ext cx="10799133" cy="461665"/>
          </a:xfrm>
          <a:prstGeom prst="rect">
            <a:avLst/>
          </a:prstGeom>
          <a:noFill/>
        </p:spPr>
        <p:txBody>
          <a:bodyPr wrap="square" rtlCol="0">
            <a:spAutoFit/>
          </a:bodyPr>
          <a:lstStyle/>
          <a:p>
            <a:r>
              <a:rPr lang="fr-FR" sz="2400" b="1" dirty="0">
                <a:solidFill>
                  <a:srgbClr val="7030A0"/>
                </a:solidFill>
              </a:rPr>
              <a:t>Relire, modifier, corriger, enrichir l’écrit</a:t>
            </a:r>
          </a:p>
        </p:txBody>
      </p:sp>
      <p:sp>
        <p:nvSpPr>
          <p:cNvPr id="8" name="ZoneTexte 7"/>
          <p:cNvSpPr txBox="1"/>
          <p:nvPr/>
        </p:nvSpPr>
        <p:spPr>
          <a:xfrm>
            <a:off x="148857" y="4832093"/>
            <a:ext cx="11525692" cy="707886"/>
          </a:xfrm>
          <a:prstGeom prst="rect">
            <a:avLst/>
          </a:prstGeom>
          <a:noFill/>
        </p:spPr>
        <p:txBody>
          <a:bodyPr wrap="square" rtlCol="0">
            <a:spAutoFit/>
          </a:bodyPr>
          <a:lstStyle/>
          <a:p>
            <a:r>
              <a:rPr lang="fr-FR" sz="2000" dirty="0"/>
              <a:t>Préparer et revenir sur l’écrit (quelle que soit la tâche d’écriture) est particulièrement bénéfique pour les élèves faibles.</a:t>
            </a:r>
          </a:p>
        </p:txBody>
      </p:sp>
      <p:sp>
        <p:nvSpPr>
          <p:cNvPr id="9" name="ZoneTexte 8"/>
          <p:cNvSpPr txBox="1"/>
          <p:nvPr/>
        </p:nvSpPr>
        <p:spPr>
          <a:xfrm>
            <a:off x="148857" y="5655114"/>
            <a:ext cx="11525692" cy="461665"/>
          </a:xfrm>
          <a:prstGeom prst="rect">
            <a:avLst/>
          </a:prstGeom>
          <a:noFill/>
        </p:spPr>
        <p:txBody>
          <a:bodyPr wrap="square" rtlCol="0">
            <a:spAutoFit/>
          </a:bodyPr>
          <a:lstStyle/>
          <a:p>
            <a:r>
              <a:rPr lang="fr-FR" sz="2400" b="1" dirty="0">
                <a:solidFill>
                  <a:srgbClr val="7030A0"/>
                </a:solidFill>
              </a:rPr>
              <a:t>Importance de réfléchir sur les unités   (lettre, syllabe, mot, phrase, texte)</a:t>
            </a:r>
          </a:p>
        </p:txBody>
      </p:sp>
      <p:sp>
        <p:nvSpPr>
          <p:cNvPr id="10" name="ZoneTexte 9"/>
          <p:cNvSpPr txBox="1"/>
          <p:nvPr/>
        </p:nvSpPr>
        <p:spPr>
          <a:xfrm>
            <a:off x="148857" y="6116779"/>
            <a:ext cx="11525692" cy="707886"/>
          </a:xfrm>
          <a:prstGeom prst="rect">
            <a:avLst/>
          </a:prstGeom>
          <a:noFill/>
        </p:spPr>
        <p:txBody>
          <a:bodyPr wrap="square" rtlCol="0">
            <a:spAutoFit/>
          </a:bodyPr>
          <a:lstStyle/>
          <a:p>
            <a:r>
              <a:rPr lang="fr-FR" sz="2000" dirty="0"/>
              <a:t>Il est bénéfique pour les élèves d’écrire tout au long de l’année des mots et des unités supérieures au mot (phrase et texte)</a:t>
            </a:r>
          </a:p>
        </p:txBody>
      </p:sp>
      <p:sp>
        <p:nvSpPr>
          <p:cNvPr id="3" name="Rectangle 2"/>
          <p:cNvSpPr/>
          <p:nvPr/>
        </p:nvSpPr>
        <p:spPr>
          <a:xfrm>
            <a:off x="148857" y="116114"/>
            <a:ext cx="11912514" cy="314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Espace réservé du numéro de diapositive 10"/>
          <p:cNvSpPr>
            <a:spLocks noGrp="1"/>
          </p:cNvSpPr>
          <p:nvPr>
            <p:ph type="sldNum" sz="quarter" idx="12"/>
          </p:nvPr>
        </p:nvSpPr>
        <p:spPr/>
        <p:txBody>
          <a:bodyPr/>
          <a:lstStyle/>
          <a:p>
            <a:fld id="{0C87D0A1-FEBA-4F98-A511-3418EEFDB462}" type="slidenum">
              <a:rPr lang="fr-FR" smtClean="0"/>
              <a:pPr/>
              <a:t>6</a:t>
            </a:fld>
            <a:endParaRPr lang="fr-FR"/>
          </a:p>
        </p:txBody>
      </p:sp>
    </p:spTree>
    <p:extLst>
      <p:ext uri="{BB962C8B-B14F-4D97-AF65-F5344CB8AC3E}">
        <p14:creationId xmlns:p14="http://schemas.microsoft.com/office/powerpoint/2010/main" val="98885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1000"/>
                                        <p:tgtEl>
                                          <p:spTgt spid="4">
                                            <p:txEl>
                                              <p:pRg st="0" end="0"/>
                                            </p:txEl>
                                          </p:spTgt>
                                        </p:tgtEl>
                                      </p:cBhvr>
                                    </p:animEffect>
                                    <p:anim calcmode="lin" valueType="num">
                                      <p:cBhvr>
                                        <p:cTn id="1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1000"/>
                                        <p:tgtEl>
                                          <p:spTgt spid="5">
                                            <p:txEl>
                                              <p:pRg st="0" end="0"/>
                                            </p:txEl>
                                          </p:spTgt>
                                        </p:tgtEl>
                                      </p:cBhvr>
                                    </p:animEffect>
                                    <p:anim calcmode="lin" valueType="num">
                                      <p:cBhvr>
                                        <p:cTn id="3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fade">
                                      <p:cBhvr>
                                        <p:cTn id="53" dur="1000"/>
                                        <p:tgtEl>
                                          <p:spTgt spid="8">
                                            <p:txEl>
                                              <p:pRg st="0" end="0"/>
                                            </p:txEl>
                                          </p:spTgt>
                                        </p:tgtEl>
                                      </p:cBhvr>
                                    </p:animEffect>
                                    <p:anim calcmode="lin" valueType="num">
                                      <p:cBhvr>
                                        <p:cTn id="5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Effect transition="in" filter="fade">
                                      <p:cBhvr>
                                        <p:cTn id="60" dur="1000"/>
                                        <p:tgtEl>
                                          <p:spTgt spid="9">
                                            <p:txEl>
                                              <p:pRg st="0" end="0"/>
                                            </p:txEl>
                                          </p:spTgt>
                                        </p:tgtEl>
                                      </p:cBhvr>
                                    </p:animEffect>
                                    <p:anim calcmode="lin" valueType="num">
                                      <p:cBhvr>
                                        <p:cTn id="6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9">
                                            <p:txEl>
                                              <p:pRg st="0" end="0"/>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Effect transition="in" filter="fade">
                                      <p:cBhvr>
                                        <p:cTn id="65" dur="1000"/>
                                        <p:tgtEl>
                                          <p:spTgt spid="10">
                                            <p:txEl>
                                              <p:pRg st="0" end="0"/>
                                            </p:txEl>
                                          </p:spTgt>
                                        </p:tgtEl>
                                      </p:cBhvr>
                                    </p:animEffect>
                                    <p:anim calcmode="lin" valueType="num">
                                      <p:cBhvr>
                                        <p:cTn id="6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6">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8" name="Group 8">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0"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4" name="Rectangle 29">
            <a:extLst>
              <a:ext uri="{FF2B5EF4-FFF2-40B4-BE49-F238E27FC236}">
                <a16:creationId xmlns:a16="http://schemas.microsoft.com/office/drawing/2014/main" id="{E4BAAF5C-577F-43DB-8ACD-EDAB5A54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1" name="Ellipse 30">
            <a:extLst>
              <a:ext uri="{FF2B5EF4-FFF2-40B4-BE49-F238E27FC236}">
                <a16:creationId xmlns:a16="http://schemas.microsoft.com/office/drawing/2014/main" id="{E3CF579C-C0EF-4197-AF8A-BD3409D82371}"/>
              </a:ext>
            </a:extLst>
          </p:cNvPr>
          <p:cNvSpPr/>
          <p:nvPr/>
        </p:nvSpPr>
        <p:spPr>
          <a:xfrm>
            <a:off x="8221925" y="716778"/>
            <a:ext cx="3014133" cy="1072149"/>
          </a:xfrm>
          <a:prstGeom prst="ellipse">
            <a:avLst/>
          </a:prstGeom>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fr-FR" sz="2400" b="1" dirty="0">
                <a:solidFill>
                  <a:prstClr val="black"/>
                </a:solidFill>
                <a:latin typeface="Calibri" panose="020F0502020204030204" pitchFamily="34" charset="0"/>
                <a:cs typeface="Calibri" panose="020F0502020204030204" pitchFamily="34" charset="0"/>
              </a:rPr>
              <a:t>Difficultés pour les élèves</a:t>
            </a:r>
          </a:p>
        </p:txBody>
      </p:sp>
      <p:sp>
        <p:nvSpPr>
          <p:cNvPr id="32" name="Ellipse 31">
            <a:extLst>
              <a:ext uri="{FF2B5EF4-FFF2-40B4-BE49-F238E27FC236}">
                <a16:creationId xmlns:a16="http://schemas.microsoft.com/office/drawing/2014/main" id="{92123A74-FC16-48CB-8D50-649210992A4B}"/>
              </a:ext>
            </a:extLst>
          </p:cNvPr>
          <p:cNvSpPr/>
          <p:nvPr/>
        </p:nvSpPr>
        <p:spPr>
          <a:xfrm>
            <a:off x="1180733" y="697147"/>
            <a:ext cx="3065136" cy="1078992"/>
          </a:xfrm>
          <a:prstGeom prst="ellipse">
            <a:avLst/>
          </a:prstGeom>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r>
              <a:rPr lang="fr-FR" sz="2400" b="1" dirty="0">
                <a:solidFill>
                  <a:prstClr val="black"/>
                </a:solidFill>
                <a:latin typeface="Calibri" panose="020F0502020204030204" pitchFamily="34" charset="0"/>
                <a:cs typeface="Calibri" panose="020F0502020204030204" pitchFamily="34" charset="0"/>
              </a:rPr>
              <a:t>Difficultés pour les enseignants</a:t>
            </a:r>
          </a:p>
        </p:txBody>
      </p:sp>
      <p:sp>
        <p:nvSpPr>
          <p:cNvPr id="33" name="ZoneTexte 32">
            <a:extLst>
              <a:ext uri="{FF2B5EF4-FFF2-40B4-BE49-F238E27FC236}">
                <a16:creationId xmlns:a16="http://schemas.microsoft.com/office/drawing/2014/main" id="{EEAC431F-65C6-4A42-B342-FC57229798B1}"/>
              </a:ext>
            </a:extLst>
          </p:cNvPr>
          <p:cNvSpPr txBox="1"/>
          <p:nvPr/>
        </p:nvSpPr>
        <p:spPr>
          <a:xfrm>
            <a:off x="6461752" y="1900353"/>
            <a:ext cx="5645090" cy="4801314"/>
          </a:xfrm>
          <a:prstGeom prst="rect">
            <a:avLst/>
          </a:prstGeom>
          <a:solidFill>
            <a:schemeClr val="bg1"/>
          </a:solidFill>
          <a:ln w="28575"/>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b="1" dirty="0">
                <a:solidFill>
                  <a:prstClr val="black"/>
                </a:solidFill>
                <a:latin typeface="Calibri" panose="020F0502020204030204" pitchFamily="34" charset="0"/>
                <a:cs typeface="Calibri" panose="020F0502020204030204" pitchFamily="34" charset="0"/>
              </a:rPr>
              <a:t>Comment passer de l’oral à l’écrit et devenir un élève scripteur ?</a:t>
            </a:r>
            <a:endParaRPr lang="fr-FR" b="1" dirty="0"/>
          </a:p>
          <a:p>
            <a:endParaRPr lang="fr-FR" b="1" dirty="0"/>
          </a:p>
          <a:p>
            <a:r>
              <a:rPr lang="fr-FR" b="1" dirty="0"/>
              <a:t>Comment gérer la multiplicité des composantes de la tâche (graphique, orthographique, linguistique …) quand on est apprenti scripteur  ?</a:t>
            </a:r>
          </a:p>
          <a:p>
            <a:endParaRPr lang="fr-FR" dirty="0"/>
          </a:p>
          <a:p>
            <a:r>
              <a:rPr lang="fr-FR" b="1" dirty="0"/>
              <a:t>Comment gérer les difficultés rencontrées pour encoder ?</a:t>
            </a:r>
          </a:p>
          <a:p>
            <a:endParaRPr lang="fr-FR" dirty="0">
              <a:solidFill>
                <a:prstClr val="black"/>
              </a:solidFill>
              <a:latin typeface="Calibri" panose="020F0502020204030204" pitchFamily="34" charset="0"/>
              <a:cs typeface="Calibri" panose="020F0502020204030204" pitchFamily="34" charset="0"/>
            </a:endParaRPr>
          </a:p>
          <a:p>
            <a:r>
              <a:rPr lang="fr-FR" b="1" dirty="0">
                <a:solidFill>
                  <a:prstClr val="black"/>
                </a:solidFill>
                <a:latin typeface="Calibri" panose="020F0502020204030204" pitchFamily="34" charset="0"/>
                <a:cs typeface="Calibri" panose="020F0502020204030204" pitchFamily="34" charset="0"/>
              </a:rPr>
              <a:t>Comment retenir ce que je veux/ ou dois écrire ?</a:t>
            </a:r>
          </a:p>
          <a:p>
            <a:endParaRPr lang="fr-FR" b="1" dirty="0">
              <a:solidFill>
                <a:prstClr val="black"/>
              </a:solidFill>
              <a:latin typeface="Calibri" panose="020F0502020204030204" pitchFamily="34" charset="0"/>
              <a:cs typeface="Calibri" panose="020F0502020204030204" pitchFamily="34" charset="0"/>
            </a:endParaRPr>
          </a:p>
          <a:p>
            <a:r>
              <a:rPr lang="fr-FR" b="1" dirty="0">
                <a:solidFill>
                  <a:prstClr val="black"/>
                </a:solidFill>
                <a:latin typeface="Calibri" panose="020F0502020204030204" pitchFamily="34" charset="0"/>
                <a:cs typeface="Calibri" panose="020F0502020204030204" pitchFamily="34" charset="0"/>
              </a:rPr>
              <a:t>Quelles ressources mobiliser ?</a:t>
            </a:r>
          </a:p>
          <a:p>
            <a:endParaRPr lang="fr-FR" b="1" dirty="0">
              <a:solidFill>
                <a:prstClr val="black"/>
              </a:solidFill>
              <a:latin typeface="Calibri" panose="020F0502020204030204" pitchFamily="34" charset="0"/>
              <a:cs typeface="Calibri" panose="020F0502020204030204" pitchFamily="34" charset="0"/>
            </a:endParaRPr>
          </a:p>
          <a:p>
            <a:r>
              <a:rPr lang="fr-FR" b="1" dirty="0">
                <a:solidFill>
                  <a:prstClr val="black"/>
                </a:solidFill>
                <a:latin typeface="Calibri" panose="020F0502020204030204" pitchFamily="34" charset="0"/>
                <a:cs typeface="Calibri" panose="020F0502020204030204" pitchFamily="34" charset="0"/>
              </a:rPr>
              <a:t>Est-ce que je suis obligé d’écrire en cursive au CP ?</a:t>
            </a:r>
          </a:p>
          <a:p>
            <a:endParaRPr lang="fr-FR" b="1" dirty="0">
              <a:solidFill>
                <a:prstClr val="black"/>
              </a:solidFill>
              <a:latin typeface="Calibri" panose="020F0502020204030204" pitchFamily="34" charset="0"/>
              <a:cs typeface="Calibri" panose="020F0502020204030204" pitchFamily="34" charset="0"/>
            </a:endParaRPr>
          </a:p>
          <a:p>
            <a:endParaRPr lang="fr-FR" b="1" dirty="0">
              <a:solidFill>
                <a:prstClr val="black"/>
              </a:solidFill>
              <a:latin typeface="Calibri" panose="020F0502020204030204" pitchFamily="34" charset="0"/>
              <a:cs typeface="Calibri" panose="020F0502020204030204" pitchFamily="34" charset="0"/>
            </a:endParaRPr>
          </a:p>
          <a:p>
            <a:endParaRPr lang="fr-FR" b="1" dirty="0">
              <a:solidFill>
                <a:prstClr val="black"/>
              </a:solidFill>
              <a:latin typeface="Calibri" panose="020F0502020204030204" pitchFamily="34" charset="0"/>
              <a:cs typeface="Calibri" panose="020F0502020204030204" pitchFamily="34" charset="0"/>
            </a:endParaRPr>
          </a:p>
        </p:txBody>
      </p:sp>
      <p:sp>
        <p:nvSpPr>
          <p:cNvPr id="34" name="ZoneTexte 33">
            <a:extLst>
              <a:ext uri="{FF2B5EF4-FFF2-40B4-BE49-F238E27FC236}">
                <a16:creationId xmlns:a16="http://schemas.microsoft.com/office/drawing/2014/main" id="{51409F69-72F9-49FA-9832-4FE43D3020F3}"/>
              </a:ext>
            </a:extLst>
          </p:cNvPr>
          <p:cNvSpPr txBox="1"/>
          <p:nvPr/>
        </p:nvSpPr>
        <p:spPr>
          <a:xfrm>
            <a:off x="288978" y="1776118"/>
            <a:ext cx="5795642" cy="5047536"/>
          </a:xfrm>
          <a:prstGeom prst="rect">
            <a:avLst/>
          </a:prstGeom>
          <a:solidFill>
            <a:schemeClr val="bg1"/>
          </a:solidFill>
          <a:ln w="28575"/>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b="1" dirty="0"/>
              <a:t>On ne peut pas commencer à enseigner l’écriture à des élèves non lecteurs et non scripteurs en cursive.</a:t>
            </a:r>
          </a:p>
          <a:p>
            <a:endParaRPr lang="fr-FR" b="1" dirty="0"/>
          </a:p>
          <a:p>
            <a:r>
              <a:rPr lang="fr-FR" b="1" dirty="0"/>
              <a:t>On ne peut pas faire écrire des élèves de CP car il faudrait être derrière chaque élève.</a:t>
            </a:r>
          </a:p>
          <a:p>
            <a:endParaRPr lang="fr-FR" b="1" dirty="0"/>
          </a:p>
          <a:p>
            <a:r>
              <a:rPr lang="fr-FR" b="1" dirty="0"/>
              <a:t>Ecrire, c’est trop compliqué pour un élève de fin de C1 et de CP.</a:t>
            </a:r>
          </a:p>
          <a:p>
            <a:endParaRPr lang="fr-FR" b="1" dirty="0"/>
          </a:p>
          <a:p>
            <a:r>
              <a:rPr lang="fr-FR" b="1" dirty="0"/>
              <a:t>Ecrire, un domaine qui ne s’enseigne pas on écrit tout le temps en classe notamment en C3.</a:t>
            </a:r>
          </a:p>
          <a:p>
            <a:endParaRPr lang="fr-FR" b="1" dirty="0"/>
          </a:p>
          <a:p>
            <a:r>
              <a:rPr lang="fr-FR" b="1" dirty="0"/>
              <a:t>Pour écrire, les élèves doivent avoir de l’imagination.</a:t>
            </a:r>
          </a:p>
          <a:p>
            <a:r>
              <a:rPr lang="fr-FR" b="1" dirty="0"/>
              <a:t>Comment faire avec une classe de 28 ? Quels supports ?</a:t>
            </a:r>
          </a:p>
          <a:p>
            <a:pPr algn="ctr"/>
            <a:r>
              <a:rPr lang="fr-FR" sz="1400" dirty="0"/>
              <a:t> Mais aussi ….</a:t>
            </a:r>
          </a:p>
          <a:p>
            <a:pPr lvl="1"/>
            <a:endParaRPr lang="fr-FR" sz="1400" dirty="0">
              <a:latin typeface="Calibri" panose="020F0502020204030204" pitchFamily="34" charset="0"/>
              <a:cs typeface="Calibri" panose="020F0502020204030204" pitchFamily="34" charset="0"/>
            </a:endParaRPr>
          </a:p>
          <a:p>
            <a:pPr lvl="1"/>
            <a:r>
              <a:rPr lang="fr-FR" sz="1400" dirty="0">
                <a:solidFill>
                  <a:prstClr val="black"/>
                </a:solidFill>
                <a:latin typeface="Calibri" panose="020F0502020204030204" pitchFamily="34" charset="0"/>
                <a:cs typeface="Calibri" panose="020F0502020204030204" pitchFamily="34" charset="0"/>
              </a:rPr>
              <a:t>Quelles aides à l’écriture utiliser pour résoudre des difficultés d’encodage, de tracé et de langue écrite ? Quelle évaluation ?</a:t>
            </a:r>
          </a:p>
          <a:p>
            <a:pPr lvl="1"/>
            <a:endParaRPr lang="fr-FR" sz="1400" dirty="0"/>
          </a:p>
        </p:txBody>
      </p:sp>
      <p:sp>
        <p:nvSpPr>
          <p:cNvPr id="39" name="ZoneTexte 38">
            <a:extLst>
              <a:ext uri="{FF2B5EF4-FFF2-40B4-BE49-F238E27FC236}">
                <a16:creationId xmlns:a16="http://schemas.microsoft.com/office/drawing/2014/main" id="{3DB6B52A-259D-4DC4-86E5-9BB29B2097C7}"/>
              </a:ext>
            </a:extLst>
          </p:cNvPr>
          <p:cNvSpPr txBox="1"/>
          <p:nvPr/>
        </p:nvSpPr>
        <p:spPr>
          <a:xfrm>
            <a:off x="925254" y="-18929"/>
            <a:ext cx="10494944" cy="523220"/>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4400"/>
            <a:r>
              <a:rPr lang="fr-FR" sz="2800" b="1" dirty="0">
                <a:solidFill>
                  <a:srgbClr val="00B0F0"/>
                </a:solidFill>
                <a:latin typeface="Calibri" panose="020F0502020204030204" pitchFamily="34" charset="0"/>
                <a:cs typeface="Calibri" panose="020F0502020204030204" pitchFamily="34" charset="0"/>
              </a:rPr>
              <a:t>Points de vue du terrain à intégrer</a:t>
            </a:r>
          </a:p>
        </p:txBody>
      </p:sp>
      <p:cxnSp>
        <p:nvCxnSpPr>
          <p:cNvPr id="42" name="Connecteur droit avec flèche 41">
            <a:extLst>
              <a:ext uri="{FF2B5EF4-FFF2-40B4-BE49-F238E27FC236}">
                <a16:creationId xmlns:a16="http://schemas.microsoft.com/office/drawing/2014/main" id="{6FF9115C-EB65-45C1-B936-EBFE5A8D61BD}"/>
              </a:ext>
            </a:extLst>
          </p:cNvPr>
          <p:cNvCxnSpPr>
            <a:cxnSpLocks/>
          </p:cNvCxnSpPr>
          <p:nvPr/>
        </p:nvCxnSpPr>
        <p:spPr>
          <a:xfrm flipH="1">
            <a:off x="2457214" y="532771"/>
            <a:ext cx="7507224" cy="0"/>
          </a:xfrm>
          <a:prstGeom prst="straightConnector1">
            <a:avLst/>
          </a:prstGeom>
          <a:ln w="1016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0C87D0A1-FEBA-4F98-A511-3418EEFDB462}" type="slidenum">
              <a:rPr lang="fr-FR" smtClean="0"/>
              <a:pPr/>
              <a:t>7</a:t>
            </a:fld>
            <a:endParaRPr lang="fr-FR"/>
          </a:p>
        </p:txBody>
      </p:sp>
    </p:spTree>
    <p:extLst>
      <p:ext uri="{BB962C8B-B14F-4D97-AF65-F5344CB8AC3E}">
        <p14:creationId xmlns:p14="http://schemas.microsoft.com/office/powerpoint/2010/main" val="343392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w="28575">
            <a:solidFill>
              <a:srgbClr val="00B0F0"/>
            </a:solidFill>
          </a:ln>
        </p:spPr>
        <p:txBody>
          <a:bodyPr>
            <a:normAutofit/>
          </a:bodyPr>
          <a:lstStyle/>
          <a:p>
            <a:r>
              <a:rPr lang="fr-FR" sz="2800" b="1" dirty="0">
                <a:solidFill>
                  <a:srgbClr val="0070C0"/>
                </a:solidFill>
              </a:rPr>
              <a:t>Ce que la recherche nous dit sur l’efficacité de certaines pratiques en écriture au CP (131 classes observées) : </a:t>
            </a:r>
          </a:p>
        </p:txBody>
      </p:sp>
      <p:sp>
        <p:nvSpPr>
          <p:cNvPr id="3" name="Espace réservé du contenu 2"/>
          <p:cNvSpPr>
            <a:spLocks noGrp="1"/>
          </p:cNvSpPr>
          <p:nvPr>
            <p:ph idx="1"/>
          </p:nvPr>
        </p:nvSpPr>
        <p:spPr/>
        <p:txBody>
          <a:bodyPr/>
          <a:lstStyle/>
          <a:p>
            <a:endParaRPr lang="fr-FR" dirty="0"/>
          </a:p>
          <a:p>
            <a:r>
              <a:rPr lang="fr-FR" dirty="0"/>
              <a:t>En résumé…</a:t>
            </a:r>
          </a:p>
          <a:p>
            <a:r>
              <a:rPr lang="fr-FR" dirty="0"/>
              <a:t>En résumé, au fil du CP, …</a:t>
            </a:r>
          </a:p>
          <a:p>
            <a:r>
              <a:rPr lang="fr-FR" dirty="0"/>
              <a:t>Comparaison et évolution des temps d’encodage et de décodage</a:t>
            </a:r>
          </a:p>
          <a:p>
            <a:r>
              <a:rPr lang="fr-FR" dirty="0"/>
              <a:t>Qu’écrit-on au CP</a:t>
            </a:r>
          </a:p>
          <a:p>
            <a:endParaRPr lang="fr-FR" dirty="0"/>
          </a:p>
          <a:p>
            <a:endParaRPr lang="fr-FR" dirty="0"/>
          </a:p>
          <a:p>
            <a:pPr marL="0" indent="0">
              <a:buNone/>
            </a:pPr>
            <a:r>
              <a:rPr lang="fr-FR" dirty="0"/>
              <a:t>(prévoir lien avec les diapositives placées dans la boîte à outils)</a:t>
            </a:r>
          </a:p>
        </p:txBody>
      </p:sp>
      <p:sp>
        <p:nvSpPr>
          <p:cNvPr id="4" name="Espace réservé du numéro de diapositive 3"/>
          <p:cNvSpPr>
            <a:spLocks noGrp="1"/>
          </p:cNvSpPr>
          <p:nvPr>
            <p:ph type="sldNum" sz="quarter" idx="12"/>
          </p:nvPr>
        </p:nvSpPr>
        <p:spPr/>
        <p:txBody>
          <a:bodyPr/>
          <a:lstStyle/>
          <a:p>
            <a:fld id="{0C87D0A1-FEBA-4F98-A511-3418EEFDB462}" type="slidenum">
              <a:rPr lang="fr-FR" smtClean="0"/>
              <a:pPr/>
              <a:t>8</a:t>
            </a:fld>
            <a:endParaRPr lang="fr-FR"/>
          </a:p>
        </p:txBody>
      </p:sp>
    </p:spTree>
    <p:extLst>
      <p:ext uri="{BB962C8B-B14F-4D97-AF65-F5344CB8AC3E}">
        <p14:creationId xmlns:p14="http://schemas.microsoft.com/office/powerpoint/2010/main" val="257596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27970" y="2533177"/>
            <a:ext cx="2977499" cy="528902"/>
          </a:xfrm>
          <a:prstGeom prst="rect">
            <a:avLst/>
          </a:prstGeom>
          <a:noFill/>
        </p:spPr>
        <p:txBody>
          <a:bodyPr wrap="square" lIns="81373" tIns="40691" rIns="81373" bIns="40691" rtlCol="0">
            <a:spAutoFit/>
          </a:bodyPr>
          <a:lstStyle/>
          <a:p>
            <a:pPr algn="ctr" defTabSz="798155"/>
            <a:r>
              <a:rPr lang="fr-FR" sz="1633" b="1" dirty="0">
                <a:solidFill>
                  <a:srgbClr val="000000"/>
                </a:solidFill>
              </a:rPr>
              <a:t>Découpage de la chaine orale </a:t>
            </a:r>
          </a:p>
          <a:p>
            <a:pPr defTabSz="798155"/>
            <a:r>
              <a:rPr lang="fr-FR" sz="1270" dirty="0">
                <a:solidFill>
                  <a:srgbClr val="000000"/>
                </a:solidFill>
              </a:rPr>
              <a:t>   (« ciseaux » - voie indirecte)</a:t>
            </a:r>
          </a:p>
        </p:txBody>
      </p:sp>
      <p:sp>
        <p:nvSpPr>
          <p:cNvPr id="5" name="ZoneTexte 4"/>
          <p:cNvSpPr txBox="1"/>
          <p:nvPr/>
        </p:nvSpPr>
        <p:spPr>
          <a:xfrm>
            <a:off x="6749243" y="2533177"/>
            <a:ext cx="2743623" cy="780188"/>
          </a:xfrm>
          <a:prstGeom prst="rect">
            <a:avLst/>
          </a:prstGeom>
          <a:noFill/>
        </p:spPr>
        <p:txBody>
          <a:bodyPr wrap="square" lIns="81373" tIns="40691" rIns="81373" bIns="40691" rtlCol="0">
            <a:spAutoFit/>
          </a:bodyPr>
          <a:lstStyle/>
          <a:p>
            <a:pPr defTabSz="798155"/>
            <a:r>
              <a:rPr lang="fr-FR" sz="1633" b="1" dirty="0">
                <a:solidFill>
                  <a:srgbClr val="000000"/>
                </a:solidFill>
              </a:rPr>
              <a:t>Répertoire mental </a:t>
            </a:r>
          </a:p>
          <a:p>
            <a:pPr defTabSz="798155"/>
            <a:r>
              <a:rPr lang="fr-FR" sz="1633" b="1" dirty="0">
                <a:solidFill>
                  <a:srgbClr val="000000"/>
                </a:solidFill>
              </a:rPr>
              <a:t>de mots écrits </a:t>
            </a:r>
          </a:p>
          <a:p>
            <a:pPr defTabSz="798155"/>
            <a:r>
              <a:rPr lang="fr-FR" sz="1270" b="1" dirty="0">
                <a:solidFill>
                  <a:srgbClr val="000000"/>
                </a:solidFill>
              </a:rPr>
              <a:t>          </a:t>
            </a:r>
            <a:r>
              <a:rPr lang="fr-FR" sz="1270" dirty="0">
                <a:solidFill>
                  <a:srgbClr val="000000"/>
                </a:solidFill>
              </a:rPr>
              <a:t>(voie directe)</a:t>
            </a:r>
          </a:p>
        </p:txBody>
      </p:sp>
      <p:sp>
        <p:nvSpPr>
          <p:cNvPr id="6" name="ZoneTexte 5"/>
          <p:cNvSpPr txBox="1"/>
          <p:nvPr/>
        </p:nvSpPr>
        <p:spPr>
          <a:xfrm>
            <a:off x="6836469" y="5126936"/>
            <a:ext cx="2612974" cy="528902"/>
          </a:xfrm>
          <a:prstGeom prst="rect">
            <a:avLst/>
          </a:prstGeom>
          <a:noFill/>
        </p:spPr>
        <p:txBody>
          <a:bodyPr wrap="square" lIns="81373" tIns="40691" rIns="81373" bIns="40691" rtlCol="0">
            <a:spAutoFit/>
          </a:bodyPr>
          <a:lstStyle/>
          <a:p>
            <a:pPr defTabSz="798155"/>
            <a:r>
              <a:rPr lang="fr-FR" sz="1633" b="1" dirty="0">
                <a:solidFill>
                  <a:srgbClr val="000000"/>
                </a:solidFill>
              </a:rPr>
              <a:t>     Analogie</a:t>
            </a:r>
          </a:p>
          <a:p>
            <a:pPr defTabSz="798155"/>
            <a:r>
              <a:rPr lang="fr-FR" sz="1270" dirty="0">
                <a:solidFill>
                  <a:srgbClr val="000000"/>
                </a:solidFill>
              </a:rPr>
              <a:t>(« c’est comme dans … »)</a:t>
            </a:r>
          </a:p>
        </p:txBody>
      </p:sp>
      <p:sp>
        <p:nvSpPr>
          <p:cNvPr id="7" name="ZoneTexte 6"/>
          <p:cNvSpPr txBox="1"/>
          <p:nvPr/>
        </p:nvSpPr>
        <p:spPr>
          <a:xfrm>
            <a:off x="2327970" y="5132047"/>
            <a:ext cx="3376085" cy="975626"/>
          </a:xfrm>
          <a:prstGeom prst="rect">
            <a:avLst/>
          </a:prstGeom>
          <a:noFill/>
        </p:spPr>
        <p:txBody>
          <a:bodyPr wrap="square" lIns="81373" tIns="40691" rIns="81373" bIns="40691" rtlCol="0">
            <a:spAutoFit/>
          </a:bodyPr>
          <a:lstStyle/>
          <a:p>
            <a:pPr algn="ctr" defTabSz="798155"/>
            <a:r>
              <a:rPr lang="fr-FR" sz="1633" b="1" dirty="0">
                <a:solidFill>
                  <a:srgbClr val="000000"/>
                </a:solidFill>
              </a:rPr>
              <a:t>Outils de la classe</a:t>
            </a:r>
          </a:p>
          <a:p>
            <a:pPr algn="ctr" defTabSz="798155"/>
            <a:r>
              <a:rPr lang="fr-FR" sz="1270" dirty="0">
                <a:solidFill>
                  <a:srgbClr val="000000"/>
                </a:solidFill>
              </a:rPr>
              <a:t>(frise alphabétique, listes de mots, cahiers, affiches, livres lus…)</a:t>
            </a:r>
          </a:p>
          <a:p>
            <a:pPr algn="ctr" defTabSz="798155"/>
            <a:endParaRPr lang="fr-FR" sz="1633" b="1" dirty="0">
              <a:solidFill>
                <a:srgbClr val="000000"/>
              </a:solidFill>
            </a:endParaRPr>
          </a:p>
        </p:txBody>
      </p:sp>
      <p:sp>
        <p:nvSpPr>
          <p:cNvPr id="8" name="Flèche à quatre pointes 7"/>
          <p:cNvSpPr/>
          <p:nvPr/>
        </p:nvSpPr>
        <p:spPr bwMode="auto">
          <a:xfrm rot="2626636">
            <a:off x="4568436" y="2828367"/>
            <a:ext cx="2838645" cy="2705045"/>
          </a:xfrm>
          <a:prstGeom prst="quadArrow">
            <a:avLst>
              <a:gd name="adj1" fmla="val 4975"/>
              <a:gd name="adj2" fmla="val 7280"/>
              <a:gd name="adj3" fmla="val 10513"/>
            </a:avLst>
          </a:prstGeom>
          <a:solidFill>
            <a:srgbClr val="00B0F0"/>
          </a:solidFill>
          <a:ln w="9525" cap="flat" cmpd="sng" algn="ctr">
            <a:solidFill>
              <a:schemeClr val="tx1"/>
            </a:solidFill>
            <a:prstDash val="solid"/>
            <a:round/>
            <a:headEnd type="none" w="sm" len="sm"/>
            <a:tailEnd type="none" w="sm" len="sm"/>
          </a:ln>
          <a:effectLst/>
        </p:spPr>
        <p:txBody>
          <a:bodyPr vert="horz" wrap="none" lIns="81373" tIns="40691" rIns="81373" bIns="40691" numCol="1" rtlCol="0" anchor="t" anchorCtr="0" compatLnSpc="1">
            <a:prstTxWarp prst="textNoShape">
              <a:avLst/>
            </a:prstTxWarp>
          </a:bodyPr>
          <a:lstStyle/>
          <a:p>
            <a:pPr defTabSz="814031" fontAlgn="base">
              <a:spcBef>
                <a:spcPct val="0"/>
              </a:spcBef>
              <a:spcAft>
                <a:spcPct val="0"/>
              </a:spcAft>
            </a:pPr>
            <a:endParaRPr lang="fr-FR" sz="1633">
              <a:solidFill>
                <a:srgbClr val="000000"/>
              </a:solidFill>
            </a:endParaRPr>
          </a:p>
        </p:txBody>
      </p:sp>
      <p:sp>
        <p:nvSpPr>
          <p:cNvPr id="10" name="ZoneTexte 9">
            <a:extLst>
              <a:ext uri="{FF2B5EF4-FFF2-40B4-BE49-F238E27FC236}">
                <a16:creationId xmlns:a16="http://schemas.microsoft.com/office/drawing/2014/main" id="{6B0F6103-0028-4E4B-8297-B37FE0770608}"/>
              </a:ext>
            </a:extLst>
          </p:cNvPr>
          <p:cNvSpPr txBox="1"/>
          <p:nvPr/>
        </p:nvSpPr>
        <p:spPr>
          <a:xfrm>
            <a:off x="1995992" y="372472"/>
            <a:ext cx="8200021" cy="513064"/>
          </a:xfrm>
          <a:prstGeom prst="rect">
            <a:avLst/>
          </a:prstGeom>
          <a:noFill/>
          <a:ln w="28575">
            <a:solidFill>
              <a:srgbClr val="00B0F0"/>
            </a:solidFill>
          </a:ln>
        </p:spPr>
        <p:txBody>
          <a:bodyPr wrap="square" lIns="81373" tIns="40691" rIns="81373" bIns="40691" rtlCol="0">
            <a:spAutoFit/>
          </a:bodyPr>
          <a:lstStyle/>
          <a:p>
            <a:pPr algn="ctr"/>
            <a:r>
              <a:rPr lang="fr-FR" sz="2800" b="1" dirty="0">
                <a:solidFill>
                  <a:srgbClr val="0070C0"/>
                </a:solidFill>
                <a:latin typeface="Calibri" panose="020F0502020204030204" pitchFamily="34" charset="0"/>
              </a:rPr>
              <a:t>4 procédures essentielles pour apprendre à encoder  </a:t>
            </a:r>
          </a:p>
        </p:txBody>
      </p:sp>
      <p:sp>
        <p:nvSpPr>
          <p:cNvPr id="2" name="Ellipse 1"/>
          <p:cNvSpPr/>
          <p:nvPr/>
        </p:nvSpPr>
        <p:spPr bwMode="auto">
          <a:xfrm>
            <a:off x="5481207" y="3756838"/>
            <a:ext cx="914541" cy="848103"/>
          </a:xfrm>
          <a:prstGeom prst="ellipse">
            <a:avLst/>
          </a:prstGeom>
          <a:solidFill>
            <a:srgbClr val="00B0F0"/>
          </a:solidFill>
          <a:ln w="9525" cap="flat" cmpd="sng" algn="ctr">
            <a:solidFill>
              <a:schemeClr val="tx1"/>
            </a:solidFill>
            <a:prstDash val="solid"/>
            <a:round/>
            <a:headEnd type="none" w="sm" len="sm"/>
            <a:tailEnd type="none" w="sm" len="sm"/>
          </a:ln>
          <a:effectLst/>
        </p:spPr>
        <p:txBody>
          <a:bodyPr vert="horz" wrap="none" lIns="82111" tIns="41056" rIns="82111" bIns="41056" numCol="1" rtlCol="0" anchor="t" anchorCtr="0" compatLnSpc="1">
            <a:prstTxWarp prst="textNoShape">
              <a:avLst/>
            </a:prstTxWarp>
          </a:bodyPr>
          <a:lstStyle/>
          <a:p>
            <a:pPr defTabSz="821236" fontAlgn="base">
              <a:spcBef>
                <a:spcPct val="0"/>
              </a:spcBef>
              <a:spcAft>
                <a:spcPct val="0"/>
              </a:spcAft>
            </a:pPr>
            <a:endParaRPr lang="fr-FR" sz="1270" dirty="0">
              <a:solidFill>
                <a:srgbClr val="000000"/>
              </a:solidFill>
            </a:endParaRPr>
          </a:p>
          <a:p>
            <a:pPr algn="ctr" defTabSz="821236" fontAlgn="base">
              <a:spcBef>
                <a:spcPct val="0"/>
              </a:spcBef>
              <a:spcAft>
                <a:spcPct val="0"/>
              </a:spcAft>
            </a:pPr>
            <a:r>
              <a:rPr lang="fr-FR" sz="1270" b="1" dirty="0">
                <a:solidFill>
                  <a:srgbClr val="000000"/>
                </a:solidFill>
              </a:rPr>
              <a:t>Encoder</a:t>
            </a:r>
          </a:p>
        </p:txBody>
      </p:sp>
      <p:sp>
        <p:nvSpPr>
          <p:cNvPr id="3" name="ZoneTexte 2"/>
          <p:cNvSpPr txBox="1"/>
          <p:nvPr/>
        </p:nvSpPr>
        <p:spPr>
          <a:xfrm>
            <a:off x="1964354" y="1325546"/>
            <a:ext cx="8542066" cy="725077"/>
          </a:xfrm>
          <a:prstGeom prst="rect">
            <a:avLst/>
          </a:prstGeom>
          <a:noFill/>
        </p:spPr>
        <p:txBody>
          <a:bodyPr wrap="square" lIns="82111" tIns="41056" rIns="82111" bIns="41056" rtlCol="0">
            <a:spAutoFit/>
          </a:bodyPr>
          <a:lstStyle/>
          <a:p>
            <a:endParaRPr lang="fr-FR" sz="2540" b="1" dirty="0">
              <a:latin typeface="Garamond"/>
            </a:endParaRPr>
          </a:p>
          <a:p>
            <a:endParaRPr lang="fr-FR" sz="1633" dirty="0"/>
          </a:p>
        </p:txBody>
      </p:sp>
      <p:sp>
        <p:nvSpPr>
          <p:cNvPr id="9" name="ZoneTexte 8"/>
          <p:cNvSpPr txBox="1"/>
          <p:nvPr/>
        </p:nvSpPr>
        <p:spPr>
          <a:xfrm>
            <a:off x="1964354" y="5948054"/>
            <a:ext cx="7838922" cy="1546841"/>
          </a:xfrm>
          <a:prstGeom prst="rect">
            <a:avLst/>
          </a:prstGeom>
          <a:noFill/>
        </p:spPr>
        <p:txBody>
          <a:bodyPr wrap="square" lIns="82111" tIns="41056" rIns="82111" bIns="41056" rtlCol="0">
            <a:spAutoFit/>
          </a:bodyPr>
          <a:lstStyle/>
          <a:p>
            <a:r>
              <a:rPr lang="fr-FR" sz="2540" b="1" dirty="0">
                <a:latin typeface="Garamond"/>
              </a:rPr>
              <a:t>	</a:t>
            </a:r>
            <a:r>
              <a:rPr lang="fr-FR" sz="2540" b="1" dirty="0">
                <a:solidFill>
                  <a:srgbClr val="00B0F0"/>
                </a:solidFill>
                <a:latin typeface="Garamond"/>
              </a:rPr>
              <a:t>2 tâches majeures : dictée et production d’écrit</a:t>
            </a:r>
          </a:p>
          <a:p>
            <a:endParaRPr lang="fr-FR" altLang="fr-FR" sz="1400" b="1" dirty="0">
              <a:solidFill>
                <a:srgbClr val="000000"/>
              </a:solidFill>
            </a:endParaRPr>
          </a:p>
          <a:p>
            <a:r>
              <a:rPr lang="fr-FR" altLang="fr-FR" sz="1400" b="1" dirty="0">
                <a:solidFill>
                  <a:srgbClr val="000000"/>
                </a:solidFill>
              </a:rPr>
              <a:t>				Bernadette </a:t>
            </a:r>
            <a:r>
              <a:rPr lang="fr-FR" altLang="fr-FR" sz="1400" b="1" dirty="0" err="1">
                <a:solidFill>
                  <a:srgbClr val="000000"/>
                </a:solidFill>
              </a:rPr>
              <a:t>Kervyn</a:t>
            </a:r>
            <a:r>
              <a:rPr lang="fr-FR" altLang="fr-FR" sz="1400" b="1" dirty="0">
                <a:solidFill>
                  <a:srgbClr val="000000"/>
                </a:solidFill>
              </a:rPr>
              <a:t> – Université de Bordeaux </a:t>
            </a:r>
          </a:p>
          <a:p>
            <a:endParaRPr lang="fr-FR" sz="2540" b="1" dirty="0">
              <a:solidFill>
                <a:srgbClr val="00B0F0"/>
              </a:solidFill>
              <a:latin typeface="Garamond"/>
            </a:endParaRPr>
          </a:p>
          <a:p>
            <a:endParaRPr lang="fr-FR" sz="1633" dirty="0"/>
          </a:p>
        </p:txBody>
      </p:sp>
      <p:sp>
        <p:nvSpPr>
          <p:cNvPr id="11" name="Espace réservé du numéro de diapositive 10"/>
          <p:cNvSpPr>
            <a:spLocks noGrp="1"/>
          </p:cNvSpPr>
          <p:nvPr>
            <p:ph type="sldNum" sz="quarter" idx="12"/>
          </p:nvPr>
        </p:nvSpPr>
        <p:spPr/>
        <p:txBody>
          <a:bodyPr/>
          <a:lstStyle/>
          <a:p>
            <a:fld id="{0C87D0A1-FEBA-4F98-A511-3418EEFDB462}" type="slidenum">
              <a:rPr lang="fr-FR" smtClean="0"/>
              <a:pPr/>
              <a:t>9</a:t>
            </a:fld>
            <a:endParaRPr lang="fr-FR" dirty="0"/>
          </a:p>
        </p:txBody>
      </p:sp>
    </p:spTree>
    <p:extLst>
      <p:ext uri="{BB962C8B-B14F-4D97-AF65-F5344CB8AC3E}">
        <p14:creationId xmlns:p14="http://schemas.microsoft.com/office/powerpoint/2010/main" val="9010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4502</Words>
  <Application>Microsoft Macintosh PowerPoint</Application>
  <PresentationFormat>Grand écran</PresentationFormat>
  <Paragraphs>686</Paragraphs>
  <Slides>39</Slides>
  <Notes>33</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39</vt:i4>
      </vt:variant>
    </vt:vector>
  </HeadingPairs>
  <TitlesOfParts>
    <vt:vector size="51" baseType="lpstr">
      <vt:lpstr>Arial</vt:lpstr>
      <vt:lpstr>Avenir Book Oblique</vt:lpstr>
      <vt:lpstr>Calibri</vt:lpstr>
      <vt:lpstr>Calibri Light</vt:lpstr>
      <vt:lpstr>Garamond</vt:lpstr>
      <vt:lpstr>Gentium Book Basic</vt:lpstr>
      <vt:lpstr>Rockwell</vt:lpstr>
      <vt:lpstr>StarSymbol</vt:lpstr>
      <vt:lpstr>Times New Roman</vt:lpstr>
      <vt:lpstr>Verdana</vt:lpstr>
      <vt:lpstr>Wingdings</vt:lpstr>
      <vt:lpstr>Thème Office</vt:lpstr>
      <vt:lpstr>PPT Module « Encoder une phrase » au CP</vt:lpstr>
      <vt:lpstr>Plan</vt:lpstr>
      <vt:lpstr>Ressources institutionnelles pour  l’enseignement de l’écriture  : Programmes ajustés - 2018</vt:lpstr>
      <vt:lpstr>Présentation PowerPoint</vt:lpstr>
      <vt:lpstr>Présentation PowerPoint</vt:lpstr>
      <vt:lpstr>Présentation PowerPoint</vt:lpstr>
      <vt:lpstr>Présentation PowerPoint</vt:lpstr>
      <vt:lpstr>Ce que la recherche nous dit sur l’efficacité de certaines pratiques en écriture au CP (131 classes observées) : </vt:lpstr>
      <vt:lpstr>Présentation PowerPoint</vt:lpstr>
      <vt:lpstr>Présentation PowerPoint</vt:lpstr>
      <vt:lpstr>Présentation PowerPoint</vt:lpstr>
      <vt:lpstr>Présentation PowerPoint</vt:lpstr>
      <vt:lpstr>Leviers majeurs pour rendre la complexité abordable </vt:lpstr>
      <vt:lpstr> </vt:lpstr>
      <vt:lpstr>Situation de référence et variables    :  « Encoder une phrase »      </vt:lpstr>
      <vt:lpstr>Présentation PowerPoint</vt:lpstr>
      <vt:lpstr>Aménagement de la tâche d’écriture</vt:lpstr>
      <vt:lpstr>Présentation PowerPoint</vt:lpstr>
      <vt:lpstr>Présentation PowerPoint</vt:lpstr>
      <vt:lpstr>Préparer avec les élèves pour rendre l’activité abordable :</vt:lpstr>
      <vt:lpstr>La démarche mise en œuvre </vt:lpstr>
      <vt:lpstr>Présentation PowerPoint</vt:lpstr>
      <vt:lpstr>Présentation PowerPoint</vt:lpstr>
      <vt:lpstr>Présentation PowerPoint</vt:lpstr>
      <vt:lpstr>Présentation PowerPoint</vt:lpstr>
      <vt:lpstr>Présentation PowerPoint</vt:lpstr>
      <vt:lpstr>Présentation PowerPoint</vt:lpstr>
      <vt:lpstr>Accompagner pendant l’écriture du produit visé :</vt:lpstr>
      <vt:lpstr>Présentation PowerPoint</vt:lpstr>
      <vt:lpstr>Présentation PowerPoint</vt:lpstr>
      <vt:lpstr>Présentation PowerPoint</vt:lpstr>
      <vt:lpstr>Présentation PowerPoint</vt:lpstr>
      <vt:lpstr>Présentation PowerPoint</vt:lpstr>
      <vt:lpstr>    Régulation entre Ahm et l’enseignante : </vt:lpstr>
      <vt:lpstr>Présentation PowerPoint</vt:lpstr>
      <vt:lpstr>Réviser l’écrit produit et remobiliser les savoirs et les savoir faire sur l’écrit :</vt:lpstr>
      <vt:lpstr>Présentation PowerPoint</vt:lpstr>
      <vt:lpstr>Présentation PowerPoint</vt:lpstr>
      <vt:lpstr>Analyse a priori des savoirs convoqués par le choix des phrases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Rousseau Veronique</dc:creator>
  <cp:lastModifiedBy>Frédérique Mauguen</cp:lastModifiedBy>
  <cp:revision>74</cp:revision>
  <dcterms:created xsi:type="dcterms:W3CDTF">2019-05-05T19:05:16Z</dcterms:created>
  <dcterms:modified xsi:type="dcterms:W3CDTF">2019-07-09T07:45:03Z</dcterms:modified>
</cp:coreProperties>
</file>