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2C10F-7D5C-48C5-8358-3849436343F8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F48E-E33A-42A4-9FBA-369F81276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06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EA2FCDA-296D-4DAF-B317-255EFB08EF70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27B7AC5-5C60-44F3-9F80-E10A55E707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6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83615B8-6455-4785-B882-F511378E08C2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5BA2CF2-91A6-42E2-8A6E-726C3AFB9B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20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36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36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17D1A49-3E01-450A-914E-9252B9FA023A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453BB9B-52DB-4029-BF7F-5AF8BB9BD5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22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8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1C62E18-1DAE-4697-98FF-5973680D84D3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40C759E-F589-4B24-88A5-8495FBA682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0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968722D8-C7D5-4934-B6D2-9347394F81AF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F73874D-D227-454F-AB10-C8DF660B94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85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EF1EBE6-B5F7-4336-ACAB-4B8D594DEA1C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29EDCC8-0B65-4FC0-8ED0-CBF591D4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09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6689D39-1D90-4EA8-BDDA-6045C86325D5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EE75067-3E3C-4769-B1F3-1D96159B80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33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0DE54C6-9386-4B67-9336-BF34CF375516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2FCC62C-6024-407A-80A0-430F7BC7D8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7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AB3A84-98BF-4BF2-BBEB-7253727F8C87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B81D137-20D4-4C0C-8654-AF1CEAFF92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4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5632CDB-BF95-4298-9046-31A4B55E910D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5F95811-0CAC-4127-9B7D-E1B205938A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63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6B3F3C7-7DD9-4502-BC11-853FC149681F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0A481C3-FE80-4E85-B4CF-DFE61CCE8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66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4D9C14-B8B8-494E-8EDE-81A51214509F}" type="datetimeFigureOut">
              <a:rPr lang="fr-FR"/>
              <a:pPr>
                <a:defRPr/>
              </a:pPr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7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6BC8581-9AC6-4E2B-B55F-5CA3BCA0AC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2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16632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Enseigner et questionner l’étude de la langue au CP</a:t>
            </a:r>
            <a:endParaRPr lang="fr-FR" dirty="0"/>
          </a:p>
          <a:p>
            <a:pPr algn="ctr"/>
            <a:r>
              <a:rPr lang="fr-FR" b="1" i="1" dirty="0"/>
              <a:t>Le pluriel au sein du groupe nominal</a:t>
            </a:r>
            <a:endParaRPr lang="fr-FR" i="1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827584" y="1158161"/>
            <a:ext cx="7772400" cy="70609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 de la langue et compréhension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03648" y="2420888"/>
            <a:ext cx="6023760" cy="144016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Analyse des propositions de 4 élèves de CP (mai)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78277" y="4077072"/>
            <a:ext cx="8229600" cy="150077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exemples de réponses et de verbalisations de quatre élèves </a:t>
            </a:r>
            <a:endParaRPr lang="fr-FR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6381328"/>
            <a:ext cx="6192688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Étape 3 de la formation </a:t>
            </a:r>
            <a:r>
              <a:rPr lang="fr-FR" sz="1600" dirty="0" smtClean="0"/>
              <a:t>: comment </a:t>
            </a:r>
            <a:r>
              <a:rPr lang="fr-FR" sz="1600" dirty="0" smtClean="0"/>
              <a:t>analyser les propositions des élèves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1373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6096" y="2276872"/>
            <a:ext cx="3528392" cy="38164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80112" y="2420888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pluralité que l’on ne peut quantifier  !  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Le fait de ne pas pouvoir </a:t>
            </a:r>
            <a:r>
              <a:rPr lang="fr-FR" b="1" dirty="0" smtClean="0">
                <a:solidFill>
                  <a:prstClr val="black"/>
                </a:solidFill>
              </a:rPr>
              <a:t>dénombrer</a:t>
            </a:r>
            <a:r>
              <a:rPr lang="fr-FR" dirty="0" smtClean="0">
                <a:solidFill>
                  <a:prstClr val="black"/>
                </a:solidFill>
              </a:rPr>
              <a:t> : ce n’est pas du pluriel pour l’élève. 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Difficile de faire la distinction entre « quelques » et « plusieurs »</a:t>
            </a:r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Toujours le principe d’équité !!! 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0512" y="1711120"/>
            <a:ext cx="3750356" cy="490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1" y="1061163"/>
            <a:ext cx="1068934" cy="96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68615" y="1218281"/>
            <a:ext cx="215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Plusieurs</a:t>
            </a:r>
            <a:r>
              <a:rPr lang="fr-FR" dirty="0" smtClean="0">
                <a:solidFill>
                  <a:prstClr val="black"/>
                </a:solidFill>
              </a:rPr>
              <a:t> feuilles jaunies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52" y="1061163"/>
            <a:ext cx="809813" cy="114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932040" y="141329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Quelques</a:t>
            </a:r>
            <a:r>
              <a:rPr lang="fr-FR" dirty="0" smtClean="0">
                <a:solidFill>
                  <a:prstClr val="black"/>
                </a:solidFill>
              </a:rPr>
              <a:t> feuilles trouées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50265" y="260648"/>
            <a:ext cx="7772400" cy="70609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pluralité et le pluriel, </a:t>
            </a: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obstacles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806" y="6391206"/>
            <a:ext cx="4193241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/>
              <a:t>Étape </a:t>
            </a:r>
            <a:r>
              <a:rPr lang="fr-FR" sz="1600" dirty="0"/>
              <a:t>4</a:t>
            </a:r>
            <a:r>
              <a:rPr lang="fr-FR" sz="1600" dirty="0" smtClean="0"/>
              <a:t> de la formation </a:t>
            </a:r>
            <a:r>
              <a:rPr lang="fr-FR" sz="1600" dirty="0" smtClean="0"/>
              <a:t>: pluralité </a:t>
            </a:r>
            <a:r>
              <a:rPr lang="fr-FR" sz="1600" dirty="0" smtClean="0"/>
              <a:t>et pluriel…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9856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6696744" cy="107721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3200" dirty="0" smtClean="0">
                <a:solidFill>
                  <a:srgbClr val="0000FF"/>
                </a:solidFill>
                <a:cs typeface="Arial" charset="0"/>
              </a:rPr>
              <a:t>Pourquoi cette réponse ? D’après vous quelle représentation de l’élève  ?</a:t>
            </a:r>
            <a:endParaRPr lang="fr-FR" altLang="fr-FR" sz="320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9677" b="8767"/>
          <a:stretch/>
        </p:blipFill>
        <p:spPr bwMode="auto">
          <a:xfrm>
            <a:off x="323528" y="1772816"/>
            <a:ext cx="832522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40352" y="1268760"/>
            <a:ext cx="85132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Élève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9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2420888"/>
            <a:ext cx="2952328" cy="41764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5424902" y="686622"/>
            <a:ext cx="464526" cy="527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1346531"/>
            <a:ext cx="5586767" cy="64633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dirty="0" smtClean="0">
                <a:solidFill>
                  <a:srgbClr val="0000FF"/>
                </a:solidFill>
                <a:cs typeface="Arial" charset="0"/>
              </a:rPr>
              <a:t>Verbalisation de l’élève : </a:t>
            </a:r>
            <a:r>
              <a:rPr lang="fr-FR" altLang="fr-FR" i="1" dirty="0" smtClean="0">
                <a:solidFill>
                  <a:srgbClr val="0000FF"/>
                </a:solidFill>
                <a:cs typeface="Arial" charset="0"/>
              </a:rPr>
              <a:t>« la fourmi mange trois feuilles alors les autres c’est pareil sinon c’est injuste » </a:t>
            </a:r>
            <a:endParaRPr lang="fr-FR" altLang="fr-FR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2564904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principe d’équité !!! 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Le rapport au monde influence le concept de pluralité. Il est ici un obstacle à la compréhension. Pour  l’élève il est juste et équitable que chaque animal mange la même quantité. 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Le rapport au monde est plus fort que le texte.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4" y="2403020"/>
            <a:ext cx="5815687" cy="386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75273" y="188640"/>
            <a:ext cx="85132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Élève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7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560" y="548680"/>
            <a:ext cx="6768752" cy="107721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3200" dirty="0" smtClean="0">
                <a:solidFill>
                  <a:srgbClr val="0000FF"/>
                </a:solidFill>
                <a:cs typeface="Arial" charset="0"/>
              </a:rPr>
              <a:t>Pourquoi cette réponse ? D’après vous quelle représentation de l’élève  ?</a:t>
            </a:r>
            <a:endParaRPr lang="fr-FR" altLang="fr-FR" sz="320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2760" r="9335" b="7878"/>
          <a:stretch/>
        </p:blipFill>
        <p:spPr bwMode="auto">
          <a:xfrm rot="16200000">
            <a:off x="1856872" y="815535"/>
            <a:ext cx="4710176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40352" y="1268760"/>
            <a:ext cx="85132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Élève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0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2621218"/>
            <a:ext cx="2952328" cy="29680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5424902" y="908720"/>
            <a:ext cx="464526" cy="527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1568629"/>
            <a:ext cx="7344816" cy="64633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dirty="0" smtClean="0">
                <a:solidFill>
                  <a:srgbClr val="0000FF"/>
                </a:solidFill>
                <a:cs typeface="Arial" charset="0"/>
              </a:rPr>
              <a:t>Verbalisation de l’élève: </a:t>
            </a:r>
            <a:r>
              <a:rPr lang="fr-FR" altLang="fr-FR" i="1" dirty="0" smtClean="0">
                <a:solidFill>
                  <a:srgbClr val="0000FF"/>
                </a:solidFill>
                <a:cs typeface="Arial" charset="0"/>
              </a:rPr>
              <a:t>« Le bambou n’a pas de feuille, le panda mange un bambou, la fourmi une feuille et l’antilope une feuille , ils mangent pareil »</a:t>
            </a:r>
            <a:endParaRPr lang="fr-FR" altLang="fr-FR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2765234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Résistance sémantique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« Le bambou n’a pas de feuilles. »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L’élève dessine donc une tige de bambou 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Et </a:t>
            </a:r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principe d’équité !!!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6766" y="1969855"/>
            <a:ext cx="3809856" cy="50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31503" y="476672"/>
            <a:ext cx="85132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Élève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0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9552" y="404664"/>
            <a:ext cx="6840760" cy="107721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3200" dirty="0" smtClean="0">
                <a:solidFill>
                  <a:srgbClr val="0000FF"/>
                </a:solidFill>
                <a:cs typeface="Arial" charset="0"/>
              </a:rPr>
              <a:t>Pourquoi cette réponse ? D’après vous quelle représentation de l’élève  ?</a:t>
            </a:r>
            <a:endParaRPr lang="fr-FR" altLang="fr-FR" sz="320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67356" y="737120"/>
            <a:ext cx="4849268" cy="692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40352" y="1268760"/>
            <a:ext cx="85132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Élève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2494051"/>
            <a:ext cx="2952328" cy="41764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5424902" y="692696"/>
            <a:ext cx="464526" cy="527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43608" y="1286835"/>
            <a:ext cx="6336704" cy="64633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dirty="0" smtClean="0">
                <a:solidFill>
                  <a:srgbClr val="0000FF"/>
                </a:solidFill>
                <a:cs typeface="Arial" charset="0"/>
              </a:rPr>
              <a:t>Verbalisation de l’élève: </a:t>
            </a:r>
            <a:r>
              <a:rPr lang="fr-FR" i="1" dirty="0">
                <a:solidFill>
                  <a:srgbClr val="0070C0"/>
                </a:solidFill>
              </a:rPr>
              <a:t>« Une fourmi c’est petit, si elle mange trop elle va être malade !! Une feuille c’est déjà beaucoup ! </a:t>
            </a:r>
            <a:r>
              <a:rPr lang="fr-FR" i="1" dirty="0" smtClean="0">
                <a:solidFill>
                  <a:srgbClr val="0070C0"/>
                </a:solidFill>
              </a:rPr>
              <a:t>»</a:t>
            </a:r>
            <a:r>
              <a:rPr lang="fr-FR" altLang="fr-FR" i="1" dirty="0" smtClean="0">
                <a:solidFill>
                  <a:srgbClr val="0070C0"/>
                </a:solidFill>
                <a:cs typeface="Arial" charset="0"/>
              </a:rPr>
              <a:t> </a:t>
            </a:r>
            <a:endParaRPr lang="fr-FR" altLang="fr-FR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2638067"/>
            <a:ext cx="2664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principe de réalité  !  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« Une fourmi c’est petit, si elle mange trop elle va être malade !! Une feuille c’est déjà beaucoup ! »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Pourquoi une feuille pour l’antilope ? : « une feuille comme les autres mais plus grande »</a:t>
            </a: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principe d’équité !!! 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6824" y="1708092"/>
            <a:ext cx="4182404" cy="54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31503" y="260648"/>
            <a:ext cx="85132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Élève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8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7544" y="764704"/>
            <a:ext cx="6912768" cy="107721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3200" dirty="0" smtClean="0">
                <a:solidFill>
                  <a:srgbClr val="0000FF"/>
                </a:solidFill>
                <a:cs typeface="Arial" charset="0"/>
              </a:rPr>
              <a:t>Pourquoi cette réponse ? D’après vous quelle représentation de l’élève  ?</a:t>
            </a:r>
            <a:endParaRPr lang="fr-FR" altLang="fr-FR" sz="320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6624736" cy="46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40352" y="1268760"/>
            <a:ext cx="85132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Élève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8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2852936"/>
            <a:ext cx="2952328" cy="33843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5400930" y="1052736"/>
            <a:ext cx="464526" cy="527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4733" y="1700808"/>
            <a:ext cx="7560840" cy="64633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dirty="0" smtClean="0">
                <a:solidFill>
                  <a:srgbClr val="0000FF"/>
                </a:solidFill>
                <a:cs typeface="Arial" charset="0"/>
              </a:rPr>
              <a:t>Verbalisation de l’élève: « la fourmi mange trois petites feuilles , le panda une feuille jaunie donc jaune et l’antilope une feuille trouée  donc avec des trous »</a:t>
            </a:r>
            <a:endParaRPr lang="fr-FR" altLang="fr-FR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2892420"/>
            <a:ext cx="26642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entrée sémantique par l’adjectif  !  </a:t>
            </a:r>
          </a:p>
          <a:p>
            <a:endParaRPr lang="fr-FR" sz="400" dirty="0">
              <a:solidFill>
                <a:prstClr val="black"/>
              </a:solidFill>
            </a:endParaRPr>
          </a:p>
          <a:p>
            <a:pPr algn="just"/>
            <a:r>
              <a:rPr lang="fr-FR" dirty="0" smtClean="0">
                <a:solidFill>
                  <a:prstClr val="black"/>
                </a:solidFill>
              </a:rPr>
              <a:t>L’élève ici se concentre sur l’adjectif qui qualifie la feuille et ne traite pas le pluriel pour le panda et l’antilope. </a:t>
            </a:r>
            <a:endParaRPr lang="fr-FR" dirty="0">
              <a:solidFill>
                <a:prstClr val="black"/>
              </a:solidFill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Coût cognitif important : gestion de la pluralité et des adjectifs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4" y="2700784"/>
            <a:ext cx="5431052" cy="37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07531" y="548680"/>
            <a:ext cx="85132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Élève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69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308</Words>
  <Application>Microsoft Office PowerPoint</Application>
  <PresentationFormat>Affichage à l'écran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5_Thème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54</cp:revision>
  <dcterms:created xsi:type="dcterms:W3CDTF">2019-03-13T18:09:53Z</dcterms:created>
  <dcterms:modified xsi:type="dcterms:W3CDTF">2019-05-24T07:25:21Z</dcterms:modified>
</cp:coreProperties>
</file>