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68" r:id="rId2"/>
    <p:sldId id="269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2C10F-7D5C-48C5-8358-3849436343F8}" type="datetimeFigureOut">
              <a:rPr lang="fr-FR" smtClean="0"/>
              <a:t>26/05/2019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F48E-E33A-42A4-9FBA-369F81276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06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Dévoiler les cases au fur-et-à-mesure </a:t>
            </a:r>
            <a:r>
              <a:rPr lang="fr-FR" smtClean="0"/>
              <a:t>(échanges </a:t>
            </a:r>
            <a:r>
              <a:rPr lang="fr-FR" dirty="0" smtClean="0"/>
              <a:t>avec les enseignants &gt; possibilité de faire chercher des exemples pour chaque intersection)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F48E-E33A-42A4-9FBA-369F812762D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4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EA2FCDA-296D-4DAF-B317-255EFB08EF70}" type="datetimeFigureOut">
              <a:rPr lang="fr-FR"/>
              <a:pPr>
                <a:defRPr/>
              </a:pPr>
              <a:t>26/05/2019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27B7AC5-5C60-44F3-9F80-E10A55E707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69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83615B8-6455-4785-B882-F511378E08C2}" type="datetimeFigureOut">
              <a:rPr lang="fr-FR"/>
              <a:pPr>
                <a:defRPr/>
              </a:pPr>
              <a:t>26/05/2019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5BA2CF2-91A6-42E2-8A6E-726C3AFB9B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20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36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36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17D1A49-3E01-450A-914E-9252B9FA023A}" type="datetimeFigureOut">
              <a:rPr lang="fr-FR"/>
              <a:pPr>
                <a:defRPr/>
              </a:pPr>
              <a:t>26/05/2019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453BB9B-52DB-4029-BF7F-5AF8BB9BD5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22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8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1C62E18-1DAE-4697-98FF-5973680D84D3}" type="datetimeFigureOut">
              <a:rPr lang="fr-FR"/>
              <a:pPr>
                <a:defRPr/>
              </a:pPr>
              <a:t>26/05/2019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40C759E-F589-4B24-88A5-8495FBA682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0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968722D8-C7D5-4934-B6D2-9347394F81AF}" type="datetimeFigureOut">
              <a:rPr lang="fr-FR"/>
              <a:pPr>
                <a:defRPr/>
              </a:pPr>
              <a:t>26/05/2019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F73874D-D227-454F-AB10-C8DF660B94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85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EF1EBE6-B5F7-4336-ACAB-4B8D594DEA1C}" type="datetimeFigureOut">
              <a:rPr lang="fr-FR"/>
              <a:pPr>
                <a:defRPr/>
              </a:pPr>
              <a:t>26/05/2019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29EDCC8-0B65-4FC0-8ED0-CBF591D4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09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6689D39-1D90-4EA8-BDDA-6045C86325D5}" type="datetimeFigureOut">
              <a:rPr lang="fr-FR"/>
              <a:pPr>
                <a:defRPr/>
              </a:pPr>
              <a:t>26/05/2019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EE75067-3E3C-4769-B1F3-1D96159B80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33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0DE54C6-9386-4B67-9336-BF34CF375516}" type="datetimeFigureOut">
              <a:rPr lang="fr-FR"/>
              <a:pPr>
                <a:defRPr/>
              </a:pPr>
              <a:t>26/05/2019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2FCC62C-6024-407A-80A0-430F7BC7D8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7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AB3A84-98BF-4BF2-BBEB-7253727F8C87}" type="datetimeFigureOut">
              <a:rPr lang="fr-FR"/>
              <a:pPr>
                <a:defRPr/>
              </a:pPr>
              <a:t>26/05/2019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B81D137-20D4-4C0C-8654-AF1CEAFF92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4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5632CDB-BF95-4298-9046-31A4B55E910D}" type="datetimeFigureOut">
              <a:rPr lang="fr-FR"/>
              <a:pPr>
                <a:defRPr/>
              </a:pPr>
              <a:t>26/05/2019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5F95811-0CAC-4127-9B7D-E1B205938A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63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6B3F3C7-7DD9-4502-BC11-853FC149681F}" type="datetimeFigureOut">
              <a:rPr lang="fr-FR"/>
              <a:pPr>
                <a:defRPr/>
              </a:pPr>
              <a:t>26/05/2019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0A481C3-FE80-4E85-B4CF-DFE61CCE8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66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4D9C14-B8B8-494E-8EDE-81A51214509F}" type="datetimeFigureOut">
              <a:rPr lang="fr-FR"/>
              <a:pPr>
                <a:defRPr/>
              </a:pPr>
              <a:t>26/05/2019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7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6BC8581-9AC6-4E2B-B55F-5CA3BCA0AC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2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vid&#233;o%203%20Peggy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vid&#233;o%204%20Peggy%20quelques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16632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Enseigner et questionner l’étude de la langue au CP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pluriel au sein du groupe nominal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827584" y="1158161"/>
            <a:ext cx="7772400" cy="70609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rapport à la langue des élèves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29648" y="3103730"/>
            <a:ext cx="5738456" cy="764218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Pluralité - Pluriel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98006" y="4509120"/>
            <a:ext cx="8229600" cy="150077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Quelles sont les difficultés que les élèves rencontrent?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6381328"/>
            <a:ext cx="4193241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/>
              <a:t>Étape </a:t>
            </a:r>
            <a:r>
              <a:rPr lang="fr-FR" sz="1600" dirty="0"/>
              <a:t>4</a:t>
            </a:r>
            <a:r>
              <a:rPr lang="fr-FR" sz="1600" dirty="0" smtClean="0"/>
              <a:t> de la formation : pluralité et pluriel…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1373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23611"/>
              </p:ext>
            </p:extLst>
          </p:nvPr>
        </p:nvGraphicFramePr>
        <p:xfrm>
          <a:off x="467544" y="2100982"/>
          <a:ext cx="8280920" cy="413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232248"/>
                <a:gridCol w="2664296"/>
              </a:tblGrid>
              <a:tr h="114386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/>
                        <a:t>Entrée</a:t>
                      </a:r>
                      <a:r>
                        <a:rPr lang="fr-FR" sz="2000" b="0" baseline="0" dirty="0" smtClean="0"/>
                        <a:t> sémantique</a:t>
                      </a:r>
                    </a:p>
                    <a:p>
                      <a:pPr algn="ctr"/>
                      <a:r>
                        <a:rPr lang="fr-FR" sz="2400" baseline="0" dirty="0" smtClean="0"/>
                        <a:t>Singularité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/>
                        <a:t>Entrée</a:t>
                      </a:r>
                      <a:r>
                        <a:rPr lang="fr-FR" sz="2000" b="0" baseline="0" dirty="0" smtClean="0"/>
                        <a:t> sémantique</a:t>
                      </a:r>
                    </a:p>
                    <a:p>
                      <a:pPr algn="ctr"/>
                      <a:r>
                        <a:rPr lang="fr-FR" sz="2400" baseline="0" dirty="0" smtClean="0"/>
                        <a:t>Pluralité</a:t>
                      </a:r>
                      <a:endParaRPr lang="fr-FR" sz="2400" dirty="0"/>
                    </a:p>
                  </a:txBody>
                  <a:tcPr/>
                </a:tc>
              </a:tr>
              <a:tr h="1547584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/>
                        <a:t>Entrée grammaticale</a:t>
                      </a:r>
                    </a:p>
                    <a:p>
                      <a:pPr algn="ctr"/>
                      <a:r>
                        <a:rPr lang="fr-FR" sz="2400" b="1" dirty="0" smtClean="0"/>
                        <a:t>Singulier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Un garçon 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Chaque maison </a:t>
                      </a:r>
                    </a:p>
                    <a:p>
                      <a:r>
                        <a:rPr lang="fr-FR" sz="2400" dirty="0" smtClean="0"/>
                        <a:t>La classe </a:t>
                      </a:r>
                    </a:p>
                    <a:p>
                      <a:r>
                        <a:rPr lang="fr-FR" sz="2400" dirty="0" smtClean="0"/>
                        <a:t>Le groupe</a:t>
                      </a:r>
                      <a:endParaRPr lang="fr-FR" sz="2400" dirty="0"/>
                    </a:p>
                  </a:txBody>
                  <a:tcPr anchor="ctr"/>
                </a:tc>
              </a:tr>
              <a:tr h="1444882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/>
                        <a:t>Entrée</a:t>
                      </a:r>
                      <a:r>
                        <a:rPr lang="fr-FR" sz="2000" b="0" baseline="0" dirty="0" smtClean="0"/>
                        <a:t> grammaticale </a:t>
                      </a:r>
                    </a:p>
                    <a:p>
                      <a:pPr algn="ctr"/>
                      <a:r>
                        <a:rPr lang="fr-FR" sz="2400" b="1" baseline="0" dirty="0" smtClean="0"/>
                        <a:t>Pluriel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Des flots 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Quelques maisons </a:t>
                      </a:r>
                    </a:p>
                    <a:p>
                      <a:r>
                        <a:rPr lang="fr-FR" sz="2400" dirty="0" smtClean="0"/>
                        <a:t>Quatre</a:t>
                      </a:r>
                      <a:r>
                        <a:rPr lang="fr-FR" sz="2400" baseline="0" dirty="0" smtClean="0"/>
                        <a:t> maisons </a:t>
                      </a:r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23928" y="3397126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7462" y="4909294"/>
            <a:ext cx="241698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7462" y="3397126"/>
            <a:ext cx="2344977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3928" y="4909294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98376" y="332656"/>
            <a:ext cx="8291264" cy="86895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Pluriel et pluralité : 2 dimensions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3" y="1340768"/>
            <a:ext cx="777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À vous de trouver des exemples avec des noms communs pour chaque case…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353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13691E-6 L -2.22222E-6 0.60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13691E-6 L -2.22222E-6 0.60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13691E-6 L -2.22222E-6 0.60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13691E-6 L -2.22222E-6 0.606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27584" y="1325488"/>
            <a:ext cx="7772400" cy="99898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5400" b="1" smtClean="0"/>
              <a:t>Pluralité et  Pluriel  </a:t>
            </a:r>
            <a:endParaRPr lang="fr-FR" sz="5400" b="1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51520" y="2424256"/>
            <a:ext cx="8712968" cy="4389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u="sng" dirty="0" smtClean="0"/>
              <a:t>Définition de ces termes </a:t>
            </a:r>
            <a:endParaRPr lang="fr-FR" dirty="0" smtClean="0"/>
          </a:p>
          <a:p>
            <a:endParaRPr lang="fr-FR" dirty="0" smtClean="0"/>
          </a:p>
          <a:p>
            <a:r>
              <a:rPr lang="fr-FR" sz="2800" dirty="0" smtClean="0"/>
              <a:t>La pluralité est la représentation mentale du pluriel : c’est une </a:t>
            </a:r>
            <a:r>
              <a:rPr lang="fr-FR" sz="2800" b="1" dirty="0" smtClean="0"/>
              <a:t>entrée sémantique </a:t>
            </a:r>
          </a:p>
          <a:p>
            <a:endParaRPr lang="fr-FR" dirty="0" smtClean="0"/>
          </a:p>
          <a:p>
            <a:r>
              <a:rPr lang="fr-FR" sz="2800" dirty="0" smtClean="0"/>
              <a:t>Le pluriel est une </a:t>
            </a:r>
            <a:r>
              <a:rPr lang="fr-FR" sz="2800" b="1" dirty="0" smtClean="0"/>
              <a:t>entrée grammaticale: </a:t>
            </a:r>
            <a:r>
              <a:rPr lang="fr-FR" sz="2800" dirty="0" smtClean="0"/>
              <a:t>présence du morphogramme grammatical -s (et plus rarement –x) 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2051720" y="260648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Enseigner et questionner l’étude de la langue au CP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pluriel au sein du groupe nominal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5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1037" y="4725144"/>
            <a:ext cx="82809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pPr algn="ctr"/>
            <a:r>
              <a:rPr lang="fr-FR" sz="4400" b="1" dirty="0" smtClean="0">
                <a:solidFill>
                  <a:prstClr val="black"/>
                </a:solidFill>
              </a:rPr>
              <a:t>« deux  » </a:t>
            </a:r>
            <a:endParaRPr lang="fr-FR" sz="4400" dirty="0" smtClean="0">
              <a:solidFill>
                <a:prstClr val="black"/>
              </a:solidFill>
            </a:endParaRPr>
          </a:p>
          <a:p>
            <a:pPr algn="ctr"/>
            <a:r>
              <a:rPr lang="fr-FR" sz="4400" dirty="0" smtClean="0">
                <a:solidFill>
                  <a:prstClr val="black"/>
                </a:solidFill>
              </a:rPr>
              <a:t> </a:t>
            </a:r>
            <a:r>
              <a:rPr lang="fr-FR" sz="5400" i="1" dirty="0" smtClean="0">
                <a:solidFill>
                  <a:prstClr val="black"/>
                </a:solidFill>
              </a:rPr>
              <a:t>pluriel ou pas pluriel ? </a:t>
            </a:r>
            <a:endParaRPr lang="fr-FR" sz="5400" i="1" dirty="0">
              <a:solidFill>
                <a:prstClr val="black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914400" y="274638"/>
            <a:ext cx="7772400" cy="99412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smtClean="0"/>
              <a:t>Pluralité et  Pluriel  </a:t>
            </a:r>
            <a:endParaRPr lang="fr-FR" sz="5400" b="1" dirty="0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08" y="1556792"/>
            <a:ext cx="5999176" cy="274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843808" y="4353980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Vidéo 3 : « Deux, du pluriel ? 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3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914400" y="1325488"/>
            <a:ext cx="7772400" cy="92211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obstacles 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51520" y="2136224"/>
            <a:ext cx="8784976" cy="4389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dirty="0" smtClean="0"/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Pluriel : </a:t>
            </a:r>
            <a:r>
              <a:rPr lang="fr-FR" dirty="0" smtClean="0"/>
              <a:t>2, 3,4,5 …..</a:t>
            </a:r>
          </a:p>
          <a:p>
            <a:endParaRPr lang="fr-FR" dirty="0" smtClean="0"/>
          </a:p>
          <a:p>
            <a:r>
              <a:rPr lang="fr-FR" dirty="0" smtClean="0"/>
              <a:t>Des pluriels que l’on peut </a:t>
            </a:r>
            <a:r>
              <a:rPr lang="fr-FR" b="1" dirty="0" smtClean="0"/>
              <a:t>quantifier</a:t>
            </a:r>
            <a:r>
              <a:rPr lang="fr-FR" dirty="0" smtClean="0"/>
              <a:t> exemple : </a:t>
            </a:r>
            <a:r>
              <a:rPr lang="fr-FR" i="1" dirty="0" smtClean="0"/>
              <a:t>trois</a:t>
            </a:r>
            <a:r>
              <a:rPr lang="fr-FR" dirty="0" smtClean="0"/>
              <a:t> </a:t>
            </a:r>
          </a:p>
          <a:p>
            <a:pPr marL="0" indent="0">
              <a:buFont typeface="Arial" charset="0"/>
              <a:buNone/>
            </a:pPr>
            <a:endParaRPr lang="fr-FR" dirty="0" smtClean="0"/>
          </a:p>
          <a:p>
            <a:r>
              <a:rPr lang="fr-FR" dirty="0" smtClean="0"/>
              <a:t>Des pluriels </a:t>
            </a:r>
            <a:r>
              <a:rPr lang="fr-FR" b="1" dirty="0" smtClean="0"/>
              <a:t>que l’on ne peut quantifier précisément </a:t>
            </a:r>
            <a:r>
              <a:rPr lang="fr-FR" dirty="0" smtClean="0"/>
              <a:t>exemple : </a:t>
            </a:r>
            <a:r>
              <a:rPr lang="fr-FR" i="1" dirty="0" smtClean="0"/>
              <a:t>quelques, plusieurs </a:t>
            </a:r>
          </a:p>
          <a:p>
            <a:endParaRPr lang="fr-FR" dirty="0" smtClean="0"/>
          </a:p>
          <a:p>
            <a:r>
              <a:rPr lang="fr-FR" dirty="0" smtClean="0"/>
              <a:t>On ne peut pas quantifier : « la mer », « le ciel »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91680" y="201414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Enseigner et questionner l’étude de la langue au CP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pluriel au sein du groupe </a:t>
            </a: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nominal </a:t>
            </a:r>
          </a:p>
          <a:p>
            <a:pPr algn="ctr"/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 déterminant-nom –adjectif </a:t>
            </a:r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 </a:t>
            </a: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déterminant-adjectif-nom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5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60" y="5085184"/>
            <a:ext cx="41764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r>
              <a:rPr lang="fr-FR" sz="4400" dirty="0" smtClean="0">
                <a:solidFill>
                  <a:prstClr val="black"/>
                </a:solidFill>
              </a:rPr>
              <a:t>      « quelques »</a:t>
            </a:r>
            <a:endParaRPr lang="fr-FR" sz="4400" dirty="0">
              <a:solidFill>
                <a:prstClr val="black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914400" y="274638"/>
            <a:ext cx="7772400" cy="99412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smtClean="0"/>
              <a:t>Pluralité et  Pluriel  </a:t>
            </a:r>
            <a:endParaRPr lang="fr-FR" sz="5400" b="1" dirty="0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727896" cy="230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67806" y="4196339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Vidéo </a:t>
            </a:r>
            <a:r>
              <a:rPr lang="fr-FR" dirty="0"/>
              <a:t>4</a:t>
            </a:r>
            <a:r>
              <a:rPr lang="fr-FR" dirty="0" smtClean="0"/>
              <a:t> : « Quelques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32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98376" y="332656"/>
            <a:ext cx="8291264" cy="86895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Pluriel et pluralité : les obstacles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14400" y="1447800"/>
            <a:ext cx="7772400" cy="162116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Singulier : 0 et 1</a:t>
            </a:r>
          </a:p>
          <a:p>
            <a:endParaRPr lang="fr-FR" dirty="0" smtClean="0"/>
          </a:p>
          <a:p>
            <a:r>
              <a:rPr lang="fr-FR" dirty="0" smtClean="0"/>
              <a:t>Pluriel: 2, 3,4,5 …..</a:t>
            </a:r>
          </a:p>
          <a:p>
            <a:endParaRPr lang="fr-FR" dirty="0" smtClean="0"/>
          </a:p>
          <a:p>
            <a:pPr marL="0" indent="0" algn="ctr">
              <a:buFont typeface="Arial" charset="0"/>
              <a:buNone/>
            </a:pPr>
            <a:r>
              <a:rPr lang="fr-FR" sz="3000" b="1" dirty="0" smtClean="0"/>
              <a:t>Il y a une iniquité entre la valeur « singulier » et la valeur « pluriel ». </a:t>
            </a:r>
          </a:p>
          <a:p>
            <a:pPr marL="0" indent="0">
              <a:buFont typeface="Arial" charset="0"/>
              <a:buNone/>
            </a:pPr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03648" y="4509120"/>
            <a:ext cx="6480720" cy="187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u="sng" dirty="0"/>
              <a:t>Une élève de </a:t>
            </a:r>
            <a:r>
              <a:rPr lang="fr-FR" u="sng" dirty="0" smtClean="0"/>
              <a:t>CP </a:t>
            </a:r>
            <a:r>
              <a:rPr lang="fr-FR" dirty="0" smtClean="0"/>
              <a:t>:  </a:t>
            </a:r>
          </a:p>
          <a:p>
            <a:r>
              <a:rPr lang="fr-FR" dirty="0" smtClean="0"/>
              <a:t> </a:t>
            </a:r>
            <a:endParaRPr lang="fr-FR" dirty="0"/>
          </a:p>
          <a:p>
            <a:pPr>
              <a:buFontTx/>
              <a:buChar char="-"/>
            </a:pPr>
            <a:r>
              <a:rPr lang="fr-FR" sz="2000" dirty="0"/>
              <a:t>Elle écrit « des </a:t>
            </a:r>
            <a:r>
              <a:rPr lang="fr-FR" sz="2000" dirty="0" err="1"/>
              <a:t>baleiness</a:t>
            </a:r>
            <a:r>
              <a:rPr lang="fr-FR" sz="2000" dirty="0"/>
              <a:t> » </a:t>
            </a:r>
          </a:p>
          <a:p>
            <a:pPr>
              <a:buFontTx/>
              <a:buChar char="-"/>
            </a:pPr>
            <a:r>
              <a:rPr lang="fr-FR" sz="2000" dirty="0"/>
              <a:t> Pourquoi écris-tu deux « </a:t>
            </a:r>
            <a:r>
              <a:rPr lang="fr-FR" sz="2000" dirty="0" err="1"/>
              <a:t>ss</a:t>
            </a:r>
            <a:r>
              <a:rPr lang="fr-FR" sz="2000" dirty="0"/>
              <a:t> » à « baleine »? </a:t>
            </a:r>
          </a:p>
          <a:p>
            <a:pPr>
              <a:buFontTx/>
              <a:buChar char="-"/>
            </a:pPr>
            <a:r>
              <a:rPr lang="fr-FR" sz="2000" dirty="0"/>
              <a:t>J’ai mis deux « s » car des c’est beaucoup et en plus une baleine c’est très gros alors un seul « s » cela ne suffit pas. </a:t>
            </a:r>
          </a:p>
        </p:txBody>
      </p:sp>
    </p:spTree>
    <p:extLst>
      <p:ext uri="{BB962C8B-B14F-4D97-AF65-F5344CB8AC3E}">
        <p14:creationId xmlns:p14="http://schemas.microsoft.com/office/powerpoint/2010/main" val="185631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20688" y="1844824"/>
            <a:ext cx="8671792" cy="4389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Obstacle sémantique </a:t>
            </a:r>
            <a:r>
              <a:rPr lang="fr-FR" dirty="0" smtClean="0"/>
              <a:t>: parfois le sens ou la représentation mentale fait </a:t>
            </a:r>
          </a:p>
          <a:p>
            <a:pPr marL="0" indent="0">
              <a:buFont typeface="Arial" charset="0"/>
              <a:buNone/>
            </a:pPr>
            <a:r>
              <a:rPr lang="fr-FR" dirty="0" smtClean="0"/>
              <a:t>                                              obstacle  </a:t>
            </a:r>
          </a:p>
          <a:p>
            <a:pPr marL="0" indent="0">
              <a:buFont typeface="Arial" charset="0"/>
              <a:buNone/>
            </a:pPr>
            <a:r>
              <a:rPr lang="fr-FR" i="1" dirty="0" smtClean="0"/>
              <a:t>Ex : « Quel est le pluriel de « un arbre » »? L’élève de CP répond « la forêt ».</a:t>
            </a:r>
          </a:p>
          <a:p>
            <a:pPr marL="0" indent="0">
              <a:buFont typeface="Arial" charset="0"/>
              <a:buNone/>
            </a:pPr>
            <a:endParaRPr lang="fr-FR" dirty="0" smtClean="0"/>
          </a:p>
          <a:p>
            <a:pPr algn="just"/>
            <a:r>
              <a:rPr lang="fr-FR" b="1" dirty="0" smtClean="0"/>
              <a:t>Pluralité portée par le nom: </a:t>
            </a:r>
          </a:p>
          <a:p>
            <a:pPr marL="0" indent="0" algn="just">
              <a:buFont typeface="Arial" charset="0"/>
              <a:buNone/>
            </a:pPr>
            <a:r>
              <a:rPr lang="fr-FR" i="1" dirty="0" smtClean="0"/>
              <a:t>Ex : le groupe ; la classe ; le peuple; tout le monde </a:t>
            </a:r>
          </a:p>
          <a:p>
            <a:pPr marL="0" indent="0" algn="just">
              <a:buFont typeface="Arial" charset="0"/>
              <a:buNone/>
            </a:pPr>
            <a:r>
              <a:rPr lang="fr-FR" dirty="0" smtClean="0">
                <a:sym typeface="Webdings"/>
              </a:rPr>
              <a:t></a:t>
            </a:r>
            <a:r>
              <a:rPr lang="fr-FR" dirty="0" smtClean="0"/>
              <a:t>l’élève a une représentation sémantique d’une pluralité qui est au singulier. </a:t>
            </a:r>
          </a:p>
          <a:p>
            <a:pPr marL="0" indent="0" algn="just">
              <a:buFont typeface="Arial" charset="0"/>
              <a:buNone/>
            </a:pPr>
            <a:endParaRPr lang="fr-FR" dirty="0" smtClean="0"/>
          </a:p>
          <a:p>
            <a:r>
              <a:rPr lang="fr-FR" b="1" dirty="0" smtClean="0"/>
              <a:t>la pluralité portée par le déterminant </a:t>
            </a:r>
          </a:p>
          <a:p>
            <a:pPr marL="0" indent="0">
              <a:buFont typeface="Arial" charset="0"/>
              <a:buNone/>
            </a:pPr>
            <a:r>
              <a:rPr lang="fr-FR" i="1" dirty="0" smtClean="0"/>
              <a:t>Ex : Chaque maison </a:t>
            </a:r>
            <a:endParaRPr lang="fr-FR" b="1" i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98376" y="332656"/>
            <a:ext cx="8291264" cy="86895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Pluriel et pluralité : les obstacles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76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359024" y="1628800"/>
            <a:ext cx="8533456" cy="4032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/>
              <a:t>Dimension syntaxique </a:t>
            </a:r>
            <a:r>
              <a:rPr lang="fr-FR" sz="2400" dirty="0" smtClean="0"/>
              <a:t>: composition du groupe nominal </a:t>
            </a:r>
          </a:p>
          <a:p>
            <a:pPr marL="0" indent="0">
              <a:buFont typeface="Arial" charset="0"/>
              <a:buNone/>
            </a:pPr>
            <a:endParaRPr lang="fr-FR" sz="2400" dirty="0" smtClean="0"/>
          </a:p>
          <a:p>
            <a:pPr lvl="1"/>
            <a:r>
              <a:rPr lang="fr-FR" sz="2000" dirty="0" smtClean="0"/>
              <a:t>les compléments de noms avec risque de concurrence au niveau du nombre :</a:t>
            </a:r>
          </a:p>
          <a:p>
            <a:pPr marL="393192" lvl="1" indent="0">
              <a:buFont typeface="Arial" charset="0"/>
              <a:buNone/>
            </a:pPr>
            <a:r>
              <a:rPr lang="fr-FR" sz="2000" i="1" dirty="0" smtClean="0"/>
              <a:t>Ex :  le chien des voisins / les chiens du voisin  </a:t>
            </a:r>
          </a:p>
          <a:p>
            <a:pPr marL="393192" lvl="1" indent="0">
              <a:buFont typeface="Arial" charset="0"/>
              <a:buNone/>
            </a:pPr>
            <a:endParaRPr lang="fr-FR" sz="2000" dirty="0" smtClean="0"/>
          </a:p>
          <a:p>
            <a:pPr lvl="1"/>
            <a:r>
              <a:rPr lang="fr-FR" sz="2000" dirty="0" smtClean="0"/>
              <a:t>les noms quantitatifs :</a:t>
            </a:r>
          </a:p>
          <a:p>
            <a:pPr marL="393192" lvl="1" indent="0">
              <a:buFont typeface="Arial" charset="0"/>
              <a:buNone/>
            </a:pPr>
            <a:r>
              <a:rPr lang="fr-FR" sz="2000" i="1" dirty="0" smtClean="0"/>
              <a:t>Ex :  </a:t>
            </a:r>
            <a:r>
              <a:rPr lang="fr-FR" sz="2000" b="1" i="1" dirty="0" smtClean="0"/>
              <a:t>la majorité </a:t>
            </a:r>
            <a:r>
              <a:rPr lang="fr-FR" sz="2000" i="1" dirty="0" smtClean="0"/>
              <a:t>des enfants mange ou mangent </a:t>
            </a:r>
            <a:r>
              <a:rPr lang="fr-FR" sz="2000" dirty="0" smtClean="0"/>
              <a:t>: au choix suivant le sens voulu par le scripteur</a:t>
            </a:r>
            <a:endParaRPr lang="fr-FR" sz="20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98376" y="332656"/>
            <a:ext cx="8291264" cy="86895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Pluriel et pluralité : les obstacles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57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587777"/>
            <a:ext cx="7772400" cy="724942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/>
              <a:t>Le pluriel dans la langue française 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51520" y="1935480"/>
            <a:ext cx="8640960" cy="4389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sz="2800" dirty="0" smtClean="0"/>
              <a:t>Le pluriel dans la langue française relève  du domaine de l’écrit. </a:t>
            </a:r>
          </a:p>
          <a:p>
            <a:endParaRPr lang="fr-FR" sz="2800" dirty="0" smtClean="0"/>
          </a:p>
          <a:p>
            <a:r>
              <a:rPr lang="fr-FR" sz="2800" dirty="0" smtClean="0"/>
              <a:t>En effet </a:t>
            </a:r>
            <a:r>
              <a:rPr lang="fr-FR" sz="2800" b="1" dirty="0" smtClean="0"/>
              <a:t>les marques du pluriel dans notre langue ne s’entendent </a:t>
            </a:r>
            <a:r>
              <a:rPr lang="fr-FR" sz="2800" dirty="0" smtClean="0"/>
              <a:t>pas à l’oral </a:t>
            </a:r>
            <a:r>
              <a:rPr lang="fr-FR" sz="2800" dirty="0"/>
              <a:t>(dans la majorité des cas) contrairement </a:t>
            </a:r>
            <a:r>
              <a:rPr lang="fr-FR" sz="2800" dirty="0" smtClean="0"/>
              <a:t>à d’autres langues latines. En italien par exemple, tous les pluriels s’entendent.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540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375</Words>
  <Application>Microsoft Office PowerPoint</Application>
  <PresentationFormat>Affichage à l'écran (4:3)</PresentationFormat>
  <Paragraphs>89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5_Thème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61</cp:revision>
  <dcterms:created xsi:type="dcterms:W3CDTF">2019-03-13T18:09:53Z</dcterms:created>
  <dcterms:modified xsi:type="dcterms:W3CDTF">2019-05-26T16:54:54Z</dcterms:modified>
</cp:coreProperties>
</file>