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 id="269"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57" autoAdjust="0"/>
    <p:restoredTop sz="94660"/>
  </p:normalViewPr>
  <p:slideViewPr>
    <p:cSldViewPr snapToGrid="0">
      <p:cViewPr varScale="1">
        <p:scale>
          <a:sx n="122" d="100"/>
          <a:sy n="122" d="100"/>
        </p:scale>
        <p:origin x="488"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0AA852-2C83-4EA2-8DFB-4A0FEF43A17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F5169F0-8AE9-4F1C-B653-5422962DD7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0DB6CDC-B2B8-43AC-A016-ABD822E223A2}"/>
              </a:ext>
            </a:extLst>
          </p:cNvPr>
          <p:cNvSpPr>
            <a:spLocks noGrp="1"/>
          </p:cNvSpPr>
          <p:nvPr>
            <p:ph type="dt" sz="half" idx="10"/>
          </p:nvPr>
        </p:nvSpPr>
        <p:spPr/>
        <p:txBody>
          <a:bodyPr/>
          <a:lstStyle/>
          <a:p>
            <a:fld id="{F7BED4FC-78C7-4CE8-B85F-830DCDCD140F}" type="datetimeFigureOut">
              <a:rPr lang="fr-FR" smtClean="0"/>
              <a:t>27/01/2020</a:t>
            </a:fld>
            <a:endParaRPr lang="fr-FR" dirty="0"/>
          </a:p>
        </p:txBody>
      </p:sp>
      <p:sp>
        <p:nvSpPr>
          <p:cNvPr id="5" name="Espace réservé du pied de page 4">
            <a:extLst>
              <a:ext uri="{FF2B5EF4-FFF2-40B4-BE49-F238E27FC236}">
                <a16:creationId xmlns:a16="http://schemas.microsoft.com/office/drawing/2014/main" id="{646B6F71-31B0-4C08-8E9E-DDA495F8E842}"/>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2CD958E6-2D47-40F2-B5E3-0B22EBE382D0}"/>
              </a:ext>
            </a:extLst>
          </p:cNvPr>
          <p:cNvSpPr>
            <a:spLocks noGrp="1"/>
          </p:cNvSpPr>
          <p:nvPr>
            <p:ph type="sldNum" sz="quarter" idx="12"/>
          </p:nvPr>
        </p:nvSpPr>
        <p:spPr/>
        <p:txBody>
          <a:bodyPr/>
          <a:lstStyle/>
          <a:p>
            <a:fld id="{6AF83086-3C01-4541-AB97-3171C6CF86B7}" type="slidenum">
              <a:rPr lang="fr-FR" smtClean="0"/>
              <a:t>‹N°›</a:t>
            </a:fld>
            <a:endParaRPr lang="fr-FR" dirty="0"/>
          </a:p>
        </p:txBody>
      </p:sp>
    </p:spTree>
    <p:extLst>
      <p:ext uri="{BB962C8B-B14F-4D97-AF65-F5344CB8AC3E}">
        <p14:creationId xmlns:p14="http://schemas.microsoft.com/office/powerpoint/2010/main" val="1747308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67ED86-2A9A-4EB4-811F-575A8C1B344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082B92E-56EB-456F-B5A3-E8712E2B313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4366BB6-B7A4-4C79-BE06-D9DF8C10B104}"/>
              </a:ext>
            </a:extLst>
          </p:cNvPr>
          <p:cNvSpPr>
            <a:spLocks noGrp="1"/>
          </p:cNvSpPr>
          <p:nvPr>
            <p:ph type="dt" sz="half" idx="10"/>
          </p:nvPr>
        </p:nvSpPr>
        <p:spPr/>
        <p:txBody>
          <a:bodyPr/>
          <a:lstStyle/>
          <a:p>
            <a:fld id="{F7BED4FC-78C7-4CE8-B85F-830DCDCD140F}" type="datetimeFigureOut">
              <a:rPr lang="fr-FR" smtClean="0"/>
              <a:t>27/01/2020</a:t>
            </a:fld>
            <a:endParaRPr lang="fr-FR" dirty="0"/>
          </a:p>
        </p:txBody>
      </p:sp>
      <p:sp>
        <p:nvSpPr>
          <p:cNvPr id="5" name="Espace réservé du pied de page 4">
            <a:extLst>
              <a:ext uri="{FF2B5EF4-FFF2-40B4-BE49-F238E27FC236}">
                <a16:creationId xmlns:a16="http://schemas.microsoft.com/office/drawing/2014/main" id="{677D4F5B-8430-4138-B50F-49520BA0275C}"/>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A0C1BFC9-9A28-4C20-9F04-A7B2C4E70F00}"/>
              </a:ext>
            </a:extLst>
          </p:cNvPr>
          <p:cNvSpPr>
            <a:spLocks noGrp="1"/>
          </p:cNvSpPr>
          <p:nvPr>
            <p:ph type="sldNum" sz="quarter" idx="12"/>
          </p:nvPr>
        </p:nvSpPr>
        <p:spPr/>
        <p:txBody>
          <a:bodyPr/>
          <a:lstStyle/>
          <a:p>
            <a:fld id="{6AF83086-3C01-4541-AB97-3171C6CF86B7}" type="slidenum">
              <a:rPr lang="fr-FR" smtClean="0"/>
              <a:t>‹N°›</a:t>
            </a:fld>
            <a:endParaRPr lang="fr-FR" dirty="0"/>
          </a:p>
        </p:txBody>
      </p:sp>
    </p:spTree>
    <p:extLst>
      <p:ext uri="{BB962C8B-B14F-4D97-AF65-F5344CB8AC3E}">
        <p14:creationId xmlns:p14="http://schemas.microsoft.com/office/powerpoint/2010/main" val="2124221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848FBFC-C236-4275-BCE8-2FAB1BE3439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50C6912-F890-4315-A346-24DD31FF8FC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CF4BFBA-9292-4832-8FE0-3F659F4ECAA1}"/>
              </a:ext>
            </a:extLst>
          </p:cNvPr>
          <p:cNvSpPr>
            <a:spLocks noGrp="1"/>
          </p:cNvSpPr>
          <p:nvPr>
            <p:ph type="dt" sz="half" idx="10"/>
          </p:nvPr>
        </p:nvSpPr>
        <p:spPr/>
        <p:txBody>
          <a:bodyPr/>
          <a:lstStyle/>
          <a:p>
            <a:fld id="{F7BED4FC-78C7-4CE8-B85F-830DCDCD140F}" type="datetimeFigureOut">
              <a:rPr lang="fr-FR" smtClean="0"/>
              <a:t>27/01/2020</a:t>
            </a:fld>
            <a:endParaRPr lang="fr-FR" dirty="0"/>
          </a:p>
        </p:txBody>
      </p:sp>
      <p:sp>
        <p:nvSpPr>
          <p:cNvPr id="5" name="Espace réservé du pied de page 4">
            <a:extLst>
              <a:ext uri="{FF2B5EF4-FFF2-40B4-BE49-F238E27FC236}">
                <a16:creationId xmlns:a16="http://schemas.microsoft.com/office/drawing/2014/main" id="{B8ABA8FA-3590-49C0-92AD-CD19632C079E}"/>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D5FF8CAB-A2BD-4279-8E87-EB8BD9DD0074}"/>
              </a:ext>
            </a:extLst>
          </p:cNvPr>
          <p:cNvSpPr>
            <a:spLocks noGrp="1"/>
          </p:cNvSpPr>
          <p:nvPr>
            <p:ph type="sldNum" sz="quarter" idx="12"/>
          </p:nvPr>
        </p:nvSpPr>
        <p:spPr/>
        <p:txBody>
          <a:bodyPr/>
          <a:lstStyle/>
          <a:p>
            <a:fld id="{6AF83086-3C01-4541-AB97-3171C6CF86B7}" type="slidenum">
              <a:rPr lang="fr-FR" smtClean="0"/>
              <a:t>‹N°›</a:t>
            </a:fld>
            <a:endParaRPr lang="fr-FR" dirty="0"/>
          </a:p>
        </p:txBody>
      </p:sp>
    </p:spTree>
    <p:extLst>
      <p:ext uri="{BB962C8B-B14F-4D97-AF65-F5344CB8AC3E}">
        <p14:creationId xmlns:p14="http://schemas.microsoft.com/office/powerpoint/2010/main" val="1658457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920FEE-EE08-4AA6-818D-18EA82AF2E6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40797EA-B674-4B47-9963-092A4218CFE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06092E9-7563-4AAC-9987-552D42CBBE08}"/>
              </a:ext>
            </a:extLst>
          </p:cNvPr>
          <p:cNvSpPr>
            <a:spLocks noGrp="1"/>
          </p:cNvSpPr>
          <p:nvPr>
            <p:ph type="dt" sz="half" idx="10"/>
          </p:nvPr>
        </p:nvSpPr>
        <p:spPr/>
        <p:txBody>
          <a:bodyPr/>
          <a:lstStyle/>
          <a:p>
            <a:fld id="{F7BED4FC-78C7-4CE8-B85F-830DCDCD140F}" type="datetimeFigureOut">
              <a:rPr lang="fr-FR" smtClean="0"/>
              <a:t>27/01/2020</a:t>
            </a:fld>
            <a:endParaRPr lang="fr-FR" dirty="0"/>
          </a:p>
        </p:txBody>
      </p:sp>
      <p:sp>
        <p:nvSpPr>
          <p:cNvPr id="5" name="Espace réservé du pied de page 4">
            <a:extLst>
              <a:ext uri="{FF2B5EF4-FFF2-40B4-BE49-F238E27FC236}">
                <a16:creationId xmlns:a16="http://schemas.microsoft.com/office/drawing/2014/main" id="{3B94B0E7-84C2-4385-8067-746208EA092F}"/>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59C6D60E-B049-4B7E-958D-513ADE0E71F4}"/>
              </a:ext>
            </a:extLst>
          </p:cNvPr>
          <p:cNvSpPr>
            <a:spLocks noGrp="1"/>
          </p:cNvSpPr>
          <p:nvPr>
            <p:ph type="sldNum" sz="quarter" idx="12"/>
          </p:nvPr>
        </p:nvSpPr>
        <p:spPr/>
        <p:txBody>
          <a:bodyPr/>
          <a:lstStyle/>
          <a:p>
            <a:fld id="{6AF83086-3C01-4541-AB97-3171C6CF86B7}" type="slidenum">
              <a:rPr lang="fr-FR" smtClean="0"/>
              <a:t>‹N°›</a:t>
            </a:fld>
            <a:endParaRPr lang="fr-FR" dirty="0"/>
          </a:p>
        </p:txBody>
      </p:sp>
    </p:spTree>
    <p:extLst>
      <p:ext uri="{BB962C8B-B14F-4D97-AF65-F5344CB8AC3E}">
        <p14:creationId xmlns:p14="http://schemas.microsoft.com/office/powerpoint/2010/main" val="1033394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98EFE0-3304-4C22-A7E4-FF1AD5B313A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076EDCE-3A15-4814-860C-951EE92867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44E4C52-EC76-4C66-8598-D383AF5D67FF}"/>
              </a:ext>
            </a:extLst>
          </p:cNvPr>
          <p:cNvSpPr>
            <a:spLocks noGrp="1"/>
          </p:cNvSpPr>
          <p:nvPr>
            <p:ph type="dt" sz="half" idx="10"/>
          </p:nvPr>
        </p:nvSpPr>
        <p:spPr/>
        <p:txBody>
          <a:bodyPr/>
          <a:lstStyle/>
          <a:p>
            <a:fld id="{F7BED4FC-78C7-4CE8-B85F-830DCDCD140F}" type="datetimeFigureOut">
              <a:rPr lang="fr-FR" smtClean="0"/>
              <a:t>27/01/2020</a:t>
            </a:fld>
            <a:endParaRPr lang="fr-FR" dirty="0"/>
          </a:p>
        </p:txBody>
      </p:sp>
      <p:sp>
        <p:nvSpPr>
          <p:cNvPr id="5" name="Espace réservé du pied de page 4">
            <a:extLst>
              <a:ext uri="{FF2B5EF4-FFF2-40B4-BE49-F238E27FC236}">
                <a16:creationId xmlns:a16="http://schemas.microsoft.com/office/drawing/2014/main" id="{5B1DA5B9-F072-468E-AAE5-5C09B039CB2F}"/>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1F4EE0D1-8F0B-42A6-91D8-F7A585C1612E}"/>
              </a:ext>
            </a:extLst>
          </p:cNvPr>
          <p:cNvSpPr>
            <a:spLocks noGrp="1"/>
          </p:cNvSpPr>
          <p:nvPr>
            <p:ph type="sldNum" sz="quarter" idx="12"/>
          </p:nvPr>
        </p:nvSpPr>
        <p:spPr/>
        <p:txBody>
          <a:bodyPr/>
          <a:lstStyle/>
          <a:p>
            <a:fld id="{6AF83086-3C01-4541-AB97-3171C6CF86B7}" type="slidenum">
              <a:rPr lang="fr-FR" smtClean="0"/>
              <a:t>‹N°›</a:t>
            </a:fld>
            <a:endParaRPr lang="fr-FR" dirty="0"/>
          </a:p>
        </p:txBody>
      </p:sp>
    </p:spTree>
    <p:extLst>
      <p:ext uri="{BB962C8B-B14F-4D97-AF65-F5344CB8AC3E}">
        <p14:creationId xmlns:p14="http://schemas.microsoft.com/office/powerpoint/2010/main" val="1083116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D07951-6D9B-4800-A727-569FC4F47ED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2BAC04F-347E-4D99-B5EF-54245A5C5AC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BA2DF2C-B7AE-41B1-8D27-DAAE88C919F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FBD40F7-0ADA-4FBE-9041-AB677F7A8363}"/>
              </a:ext>
            </a:extLst>
          </p:cNvPr>
          <p:cNvSpPr>
            <a:spLocks noGrp="1"/>
          </p:cNvSpPr>
          <p:nvPr>
            <p:ph type="dt" sz="half" idx="10"/>
          </p:nvPr>
        </p:nvSpPr>
        <p:spPr/>
        <p:txBody>
          <a:bodyPr/>
          <a:lstStyle/>
          <a:p>
            <a:fld id="{F7BED4FC-78C7-4CE8-B85F-830DCDCD140F}" type="datetimeFigureOut">
              <a:rPr lang="fr-FR" smtClean="0"/>
              <a:t>27/01/2020</a:t>
            </a:fld>
            <a:endParaRPr lang="fr-FR" dirty="0"/>
          </a:p>
        </p:txBody>
      </p:sp>
      <p:sp>
        <p:nvSpPr>
          <p:cNvPr id="6" name="Espace réservé du pied de page 5">
            <a:extLst>
              <a:ext uri="{FF2B5EF4-FFF2-40B4-BE49-F238E27FC236}">
                <a16:creationId xmlns:a16="http://schemas.microsoft.com/office/drawing/2014/main" id="{34F78886-6A75-47AF-8CE3-1D332DBD1461}"/>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40B7F179-6D38-42FD-A6C4-DC9BFBDD3945}"/>
              </a:ext>
            </a:extLst>
          </p:cNvPr>
          <p:cNvSpPr>
            <a:spLocks noGrp="1"/>
          </p:cNvSpPr>
          <p:nvPr>
            <p:ph type="sldNum" sz="quarter" idx="12"/>
          </p:nvPr>
        </p:nvSpPr>
        <p:spPr/>
        <p:txBody>
          <a:bodyPr/>
          <a:lstStyle/>
          <a:p>
            <a:fld id="{6AF83086-3C01-4541-AB97-3171C6CF86B7}" type="slidenum">
              <a:rPr lang="fr-FR" smtClean="0"/>
              <a:t>‹N°›</a:t>
            </a:fld>
            <a:endParaRPr lang="fr-FR" dirty="0"/>
          </a:p>
        </p:txBody>
      </p:sp>
    </p:spTree>
    <p:extLst>
      <p:ext uri="{BB962C8B-B14F-4D97-AF65-F5344CB8AC3E}">
        <p14:creationId xmlns:p14="http://schemas.microsoft.com/office/powerpoint/2010/main" val="1547321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4F1B97-64B1-4685-BA96-421B9D957D4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7393DF5-6626-4163-B7C0-85FB0564EF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49648E3-CA2A-4E7C-AA34-AF9F42665F7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A5928F6-C10A-4A03-9CA1-68CCA13749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5059F3E-9187-46CE-B149-113DE63CADB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4D47EEF-FF5E-42F1-BC31-1893F5BB0D10}"/>
              </a:ext>
            </a:extLst>
          </p:cNvPr>
          <p:cNvSpPr>
            <a:spLocks noGrp="1"/>
          </p:cNvSpPr>
          <p:nvPr>
            <p:ph type="dt" sz="half" idx="10"/>
          </p:nvPr>
        </p:nvSpPr>
        <p:spPr/>
        <p:txBody>
          <a:bodyPr/>
          <a:lstStyle/>
          <a:p>
            <a:fld id="{F7BED4FC-78C7-4CE8-B85F-830DCDCD140F}" type="datetimeFigureOut">
              <a:rPr lang="fr-FR" smtClean="0"/>
              <a:t>27/01/2020</a:t>
            </a:fld>
            <a:endParaRPr lang="fr-FR" dirty="0"/>
          </a:p>
        </p:txBody>
      </p:sp>
      <p:sp>
        <p:nvSpPr>
          <p:cNvPr id="8" name="Espace réservé du pied de page 7">
            <a:extLst>
              <a:ext uri="{FF2B5EF4-FFF2-40B4-BE49-F238E27FC236}">
                <a16:creationId xmlns:a16="http://schemas.microsoft.com/office/drawing/2014/main" id="{A30261CA-464F-4F6B-868F-43572E4825B3}"/>
              </a:ext>
            </a:extLst>
          </p:cNvPr>
          <p:cNvSpPr>
            <a:spLocks noGrp="1"/>
          </p:cNvSpPr>
          <p:nvPr>
            <p:ph type="ftr" sz="quarter" idx="11"/>
          </p:nvPr>
        </p:nvSpPr>
        <p:spPr/>
        <p:txBody>
          <a:bodyPr/>
          <a:lstStyle/>
          <a:p>
            <a:endParaRPr lang="fr-FR" dirty="0"/>
          </a:p>
        </p:txBody>
      </p:sp>
      <p:sp>
        <p:nvSpPr>
          <p:cNvPr id="9" name="Espace réservé du numéro de diapositive 8">
            <a:extLst>
              <a:ext uri="{FF2B5EF4-FFF2-40B4-BE49-F238E27FC236}">
                <a16:creationId xmlns:a16="http://schemas.microsoft.com/office/drawing/2014/main" id="{F0E7FB8A-DA84-41CA-B6E0-0A6D23FCF38A}"/>
              </a:ext>
            </a:extLst>
          </p:cNvPr>
          <p:cNvSpPr>
            <a:spLocks noGrp="1"/>
          </p:cNvSpPr>
          <p:nvPr>
            <p:ph type="sldNum" sz="quarter" idx="12"/>
          </p:nvPr>
        </p:nvSpPr>
        <p:spPr/>
        <p:txBody>
          <a:bodyPr/>
          <a:lstStyle/>
          <a:p>
            <a:fld id="{6AF83086-3C01-4541-AB97-3171C6CF86B7}" type="slidenum">
              <a:rPr lang="fr-FR" smtClean="0"/>
              <a:t>‹N°›</a:t>
            </a:fld>
            <a:endParaRPr lang="fr-FR" dirty="0"/>
          </a:p>
        </p:txBody>
      </p:sp>
    </p:spTree>
    <p:extLst>
      <p:ext uri="{BB962C8B-B14F-4D97-AF65-F5344CB8AC3E}">
        <p14:creationId xmlns:p14="http://schemas.microsoft.com/office/powerpoint/2010/main" val="1756681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CC006C-F5DC-4B16-88EC-B5A552845C6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5061032-5355-4B47-9CF0-1CB77A263BB4}"/>
              </a:ext>
            </a:extLst>
          </p:cNvPr>
          <p:cNvSpPr>
            <a:spLocks noGrp="1"/>
          </p:cNvSpPr>
          <p:nvPr>
            <p:ph type="dt" sz="half" idx="10"/>
          </p:nvPr>
        </p:nvSpPr>
        <p:spPr/>
        <p:txBody>
          <a:bodyPr/>
          <a:lstStyle/>
          <a:p>
            <a:fld id="{F7BED4FC-78C7-4CE8-B85F-830DCDCD140F}" type="datetimeFigureOut">
              <a:rPr lang="fr-FR" smtClean="0"/>
              <a:t>27/01/2020</a:t>
            </a:fld>
            <a:endParaRPr lang="fr-FR" dirty="0"/>
          </a:p>
        </p:txBody>
      </p:sp>
      <p:sp>
        <p:nvSpPr>
          <p:cNvPr id="4" name="Espace réservé du pied de page 3">
            <a:extLst>
              <a:ext uri="{FF2B5EF4-FFF2-40B4-BE49-F238E27FC236}">
                <a16:creationId xmlns:a16="http://schemas.microsoft.com/office/drawing/2014/main" id="{1F9EB02C-5F32-4CC7-A69B-06BE047BF217}"/>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DB072FD5-CB4D-47A6-9BB9-730C4FB07854}"/>
              </a:ext>
            </a:extLst>
          </p:cNvPr>
          <p:cNvSpPr>
            <a:spLocks noGrp="1"/>
          </p:cNvSpPr>
          <p:nvPr>
            <p:ph type="sldNum" sz="quarter" idx="12"/>
          </p:nvPr>
        </p:nvSpPr>
        <p:spPr/>
        <p:txBody>
          <a:bodyPr/>
          <a:lstStyle/>
          <a:p>
            <a:fld id="{6AF83086-3C01-4541-AB97-3171C6CF86B7}" type="slidenum">
              <a:rPr lang="fr-FR" smtClean="0"/>
              <a:t>‹N°›</a:t>
            </a:fld>
            <a:endParaRPr lang="fr-FR" dirty="0"/>
          </a:p>
        </p:txBody>
      </p:sp>
    </p:spTree>
    <p:extLst>
      <p:ext uri="{BB962C8B-B14F-4D97-AF65-F5344CB8AC3E}">
        <p14:creationId xmlns:p14="http://schemas.microsoft.com/office/powerpoint/2010/main" val="1235070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78B5DD5-3EC9-4B1B-8825-D8B274B09374}"/>
              </a:ext>
            </a:extLst>
          </p:cNvPr>
          <p:cNvSpPr>
            <a:spLocks noGrp="1"/>
          </p:cNvSpPr>
          <p:nvPr>
            <p:ph type="dt" sz="half" idx="10"/>
          </p:nvPr>
        </p:nvSpPr>
        <p:spPr/>
        <p:txBody>
          <a:bodyPr/>
          <a:lstStyle/>
          <a:p>
            <a:fld id="{F7BED4FC-78C7-4CE8-B85F-830DCDCD140F}" type="datetimeFigureOut">
              <a:rPr lang="fr-FR" smtClean="0"/>
              <a:t>27/01/2020</a:t>
            </a:fld>
            <a:endParaRPr lang="fr-FR" dirty="0"/>
          </a:p>
        </p:txBody>
      </p:sp>
      <p:sp>
        <p:nvSpPr>
          <p:cNvPr id="3" name="Espace réservé du pied de page 2">
            <a:extLst>
              <a:ext uri="{FF2B5EF4-FFF2-40B4-BE49-F238E27FC236}">
                <a16:creationId xmlns:a16="http://schemas.microsoft.com/office/drawing/2014/main" id="{71A9D717-9C17-454C-AC5C-6C2CBACD44EF}"/>
              </a:ext>
            </a:extLst>
          </p:cNvPr>
          <p:cNvSpPr>
            <a:spLocks noGrp="1"/>
          </p:cNvSpPr>
          <p:nvPr>
            <p:ph type="ftr" sz="quarter" idx="1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152E119-EDD8-4B58-88CD-DFCD1BC80099}"/>
              </a:ext>
            </a:extLst>
          </p:cNvPr>
          <p:cNvSpPr>
            <a:spLocks noGrp="1"/>
          </p:cNvSpPr>
          <p:nvPr>
            <p:ph type="sldNum" sz="quarter" idx="12"/>
          </p:nvPr>
        </p:nvSpPr>
        <p:spPr/>
        <p:txBody>
          <a:bodyPr/>
          <a:lstStyle/>
          <a:p>
            <a:fld id="{6AF83086-3C01-4541-AB97-3171C6CF86B7}" type="slidenum">
              <a:rPr lang="fr-FR" smtClean="0"/>
              <a:t>‹N°›</a:t>
            </a:fld>
            <a:endParaRPr lang="fr-FR" dirty="0"/>
          </a:p>
        </p:txBody>
      </p:sp>
    </p:spTree>
    <p:extLst>
      <p:ext uri="{BB962C8B-B14F-4D97-AF65-F5344CB8AC3E}">
        <p14:creationId xmlns:p14="http://schemas.microsoft.com/office/powerpoint/2010/main" val="2699006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9EC8F-4D4A-452C-B1F2-0FAEFD747A3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94F9E85-D0FF-4E85-AF97-BC7903473B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2DD5966-FF1D-4F4C-91F0-299A33CB12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3693875-981A-4E55-860F-3BB1EBD0979D}"/>
              </a:ext>
            </a:extLst>
          </p:cNvPr>
          <p:cNvSpPr>
            <a:spLocks noGrp="1"/>
          </p:cNvSpPr>
          <p:nvPr>
            <p:ph type="dt" sz="half" idx="10"/>
          </p:nvPr>
        </p:nvSpPr>
        <p:spPr/>
        <p:txBody>
          <a:bodyPr/>
          <a:lstStyle/>
          <a:p>
            <a:fld id="{F7BED4FC-78C7-4CE8-B85F-830DCDCD140F}" type="datetimeFigureOut">
              <a:rPr lang="fr-FR" smtClean="0"/>
              <a:t>27/01/2020</a:t>
            </a:fld>
            <a:endParaRPr lang="fr-FR" dirty="0"/>
          </a:p>
        </p:txBody>
      </p:sp>
      <p:sp>
        <p:nvSpPr>
          <p:cNvPr id="6" name="Espace réservé du pied de page 5">
            <a:extLst>
              <a:ext uri="{FF2B5EF4-FFF2-40B4-BE49-F238E27FC236}">
                <a16:creationId xmlns:a16="http://schemas.microsoft.com/office/drawing/2014/main" id="{AAAB5B68-E066-4075-AE33-75F59FD78B76}"/>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69406AA3-1F41-4686-9EAC-916E1B38FBE9}"/>
              </a:ext>
            </a:extLst>
          </p:cNvPr>
          <p:cNvSpPr>
            <a:spLocks noGrp="1"/>
          </p:cNvSpPr>
          <p:nvPr>
            <p:ph type="sldNum" sz="quarter" idx="12"/>
          </p:nvPr>
        </p:nvSpPr>
        <p:spPr/>
        <p:txBody>
          <a:bodyPr/>
          <a:lstStyle/>
          <a:p>
            <a:fld id="{6AF83086-3C01-4541-AB97-3171C6CF86B7}" type="slidenum">
              <a:rPr lang="fr-FR" smtClean="0"/>
              <a:t>‹N°›</a:t>
            </a:fld>
            <a:endParaRPr lang="fr-FR" dirty="0"/>
          </a:p>
        </p:txBody>
      </p:sp>
    </p:spTree>
    <p:extLst>
      <p:ext uri="{BB962C8B-B14F-4D97-AF65-F5344CB8AC3E}">
        <p14:creationId xmlns:p14="http://schemas.microsoft.com/office/powerpoint/2010/main" val="1753774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7E3708-1294-42FC-9ED8-99F8E64D1FB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1565498-87A4-4EEB-8448-6C76497A62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a:extLst>
              <a:ext uri="{FF2B5EF4-FFF2-40B4-BE49-F238E27FC236}">
                <a16:creationId xmlns:a16="http://schemas.microsoft.com/office/drawing/2014/main" id="{D0C181C2-AE40-44BC-A21B-48A45C0D50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E8D6143-AF72-4812-AFAB-E03D972EA3D1}"/>
              </a:ext>
            </a:extLst>
          </p:cNvPr>
          <p:cNvSpPr>
            <a:spLocks noGrp="1"/>
          </p:cNvSpPr>
          <p:nvPr>
            <p:ph type="dt" sz="half" idx="10"/>
          </p:nvPr>
        </p:nvSpPr>
        <p:spPr/>
        <p:txBody>
          <a:bodyPr/>
          <a:lstStyle/>
          <a:p>
            <a:fld id="{F7BED4FC-78C7-4CE8-B85F-830DCDCD140F}" type="datetimeFigureOut">
              <a:rPr lang="fr-FR" smtClean="0"/>
              <a:t>27/01/2020</a:t>
            </a:fld>
            <a:endParaRPr lang="fr-FR" dirty="0"/>
          </a:p>
        </p:txBody>
      </p:sp>
      <p:sp>
        <p:nvSpPr>
          <p:cNvPr id="6" name="Espace réservé du pied de page 5">
            <a:extLst>
              <a:ext uri="{FF2B5EF4-FFF2-40B4-BE49-F238E27FC236}">
                <a16:creationId xmlns:a16="http://schemas.microsoft.com/office/drawing/2014/main" id="{E6528635-F7C1-4215-93B5-07D573DBB182}"/>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7326F314-DE1C-4791-A763-1BD636E56443}"/>
              </a:ext>
            </a:extLst>
          </p:cNvPr>
          <p:cNvSpPr>
            <a:spLocks noGrp="1"/>
          </p:cNvSpPr>
          <p:nvPr>
            <p:ph type="sldNum" sz="quarter" idx="12"/>
          </p:nvPr>
        </p:nvSpPr>
        <p:spPr/>
        <p:txBody>
          <a:bodyPr/>
          <a:lstStyle/>
          <a:p>
            <a:fld id="{6AF83086-3C01-4541-AB97-3171C6CF86B7}" type="slidenum">
              <a:rPr lang="fr-FR" smtClean="0"/>
              <a:t>‹N°›</a:t>
            </a:fld>
            <a:endParaRPr lang="fr-FR" dirty="0"/>
          </a:p>
        </p:txBody>
      </p:sp>
    </p:spTree>
    <p:extLst>
      <p:ext uri="{BB962C8B-B14F-4D97-AF65-F5344CB8AC3E}">
        <p14:creationId xmlns:p14="http://schemas.microsoft.com/office/powerpoint/2010/main" val="1306096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87CE5B3-4060-40D8-8465-C829E4B74B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E679962-62A5-4F32-8FED-0A27879748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223897D-4A6F-425B-871C-EDC850C513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BED4FC-78C7-4CE8-B85F-830DCDCD140F}" type="datetimeFigureOut">
              <a:rPr lang="fr-FR" smtClean="0"/>
              <a:t>27/01/2020</a:t>
            </a:fld>
            <a:endParaRPr lang="fr-FR" dirty="0"/>
          </a:p>
        </p:txBody>
      </p:sp>
      <p:sp>
        <p:nvSpPr>
          <p:cNvPr id="5" name="Espace réservé du pied de page 4">
            <a:extLst>
              <a:ext uri="{FF2B5EF4-FFF2-40B4-BE49-F238E27FC236}">
                <a16:creationId xmlns:a16="http://schemas.microsoft.com/office/drawing/2014/main" id="{9DA0324B-0C17-47A5-809C-C955B16AD4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B3F90F8A-97A3-4F3A-A5E8-A4269E82BA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83086-3C01-4541-AB97-3171C6CF86B7}" type="slidenum">
              <a:rPr lang="fr-FR" smtClean="0"/>
              <a:t>‹N°›</a:t>
            </a:fld>
            <a:endParaRPr lang="fr-FR" dirty="0"/>
          </a:p>
        </p:txBody>
      </p:sp>
    </p:spTree>
    <p:extLst>
      <p:ext uri="{BB962C8B-B14F-4D97-AF65-F5344CB8AC3E}">
        <p14:creationId xmlns:p14="http://schemas.microsoft.com/office/powerpoint/2010/main" val="1181519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EC042E-5DE7-43D5-8743-D67FA4FB10E5}"/>
              </a:ext>
            </a:extLst>
          </p:cNvPr>
          <p:cNvSpPr>
            <a:spLocks noGrp="1"/>
          </p:cNvSpPr>
          <p:nvPr>
            <p:ph type="ctrTitle"/>
          </p:nvPr>
        </p:nvSpPr>
        <p:spPr>
          <a:solidFill>
            <a:schemeClr val="accent1">
              <a:lumMod val="20000"/>
              <a:lumOff val="80000"/>
            </a:schemeClr>
          </a:solidFill>
        </p:spPr>
        <p:txBody>
          <a:bodyPr>
            <a:normAutofit fontScale="90000"/>
          </a:bodyPr>
          <a:lstStyle/>
          <a:p>
            <a:r>
              <a:rPr lang="fr-FR" dirty="0"/>
              <a:t>Faire travailler les enseignants sur le traitement des hypothèses.</a:t>
            </a:r>
          </a:p>
        </p:txBody>
      </p:sp>
      <p:sp>
        <p:nvSpPr>
          <p:cNvPr id="3" name="Sous-titre 2">
            <a:extLst>
              <a:ext uri="{FF2B5EF4-FFF2-40B4-BE49-F238E27FC236}">
                <a16:creationId xmlns:a16="http://schemas.microsoft.com/office/drawing/2014/main" id="{DB4D66F2-1B27-4FB4-89EC-EAF899BD9B01}"/>
              </a:ext>
            </a:extLst>
          </p:cNvPr>
          <p:cNvSpPr>
            <a:spLocks noGrp="1"/>
          </p:cNvSpPr>
          <p:nvPr>
            <p:ph type="subTitle" idx="1"/>
          </p:nvPr>
        </p:nvSpPr>
        <p:spPr/>
        <p:txBody>
          <a:bodyPr/>
          <a:lstStyle/>
          <a:p>
            <a:r>
              <a:rPr lang="fr-FR" dirty="0"/>
              <a:t>Ressources pour le formateur, lecture pas à pas.</a:t>
            </a:r>
          </a:p>
        </p:txBody>
      </p:sp>
    </p:spTree>
    <p:extLst>
      <p:ext uri="{BB962C8B-B14F-4D97-AF65-F5344CB8AC3E}">
        <p14:creationId xmlns:p14="http://schemas.microsoft.com/office/powerpoint/2010/main" val="2663779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9DB36B-2974-4589-B963-D25D67A664A0}"/>
              </a:ext>
            </a:extLst>
          </p:cNvPr>
          <p:cNvSpPr>
            <a:spLocks noGrp="1"/>
          </p:cNvSpPr>
          <p:nvPr>
            <p:ph type="title"/>
          </p:nvPr>
        </p:nvSpPr>
        <p:spPr>
          <a:xfrm>
            <a:off x="838200" y="95496"/>
            <a:ext cx="10515600" cy="560998"/>
          </a:xfrm>
        </p:spPr>
        <p:txBody>
          <a:bodyPr>
            <a:normAutofit/>
          </a:bodyPr>
          <a:lstStyle/>
          <a:p>
            <a:r>
              <a:rPr lang="fr-FR" sz="1800" dirty="0"/>
              <a:t>Exemple 2 de retranscription , analysée à partir </a:t>
            </a:r>
            <a:r>
              <a:rPr lang="fr-FR" sz="1800" i="1" dirty="0"/>
              <a:t>des souris à l’envers. </a:t>
            </a:r>
            <a:r>
              <a:rPr lang="fr-FR" sz="1800" dirty="0"/>
              <a:t>Traitement d’une hypothèse fragile.</a:t>
            </a:r>
          </a:p>
        </p:txBody>
      </p:sp>
      <p:graphicFrame>
        <p:nvGraphicFramePr>
          <p:cNvPr id="4" name="Tableau 3">
            <a:extLst>
              <a:ext uri="{FF2B5EF4-FFF2-40B4-BE49-F238E27FC236}">
                <a16:creationId xmlns:a16="http://schemas.microsoft.com/office/drawing/2014/main" id="{CA9504B0-0B58-45FC-B018-5FE927D0D360}"/>
              </a:ext>
            </a:extLst>
          </p:cNvPr>
          <p:cNvGraphicFramePr>
            <a:graphicFrameLocks noGrp="1"/>
          </p:cNvGraphicFramePr>
          <p:nvPr>
            <p:extLst>
              <p:ext uri="{D42A27DB-BD31-4B8C-83A1-F6EECF244321}">
                <p14:modId xmlns:p14="http://schemas.microsoft.com/office/powerpoint/2010/main" val="3833473513"/>
              </p:ext>
            </p:extLst>
          </p:nvPr>
        </p:nvGraphicFramePr>
        <p:xfrm>
          <a:off x="42982" y="527541"/>
          <a:ext cx="12106035" cy="5699760"/>
        </p:xfrm>
        <a:graphic>
          <a:graphicData uri="http://schemas.openxmlformats.org/drawingml/2006/table">
            <a:tbl>
              <a:tblPr firstRow="1" bandRow="1">
                <a:tableStyleId>{5C22544A-7EE6-4342-B048-85BDC9FD1C3A}</a:tableStyleId>
              </a:tblPr>
              <a:tblGrid>
                <a:gridCol w="9726250">
                  <a:extLst>
                    <a:ext uri="{9D8B030D-6E8A-4147-A177-3AD203B41FA5}">
                      <a16:colId xmlns:a16="http://schemas.microsoft.com/office/drawing/2014/main" val="3973325755"/>
                    </a:ext>
                  </a:extLst>
                </a:gridCol>
                <a:gridCol w="2379785">
                  <a:extLst>
                    <a:ext uri="{9D8B030D-6E8A-4147-A177-3AD203B41FA5}">
                      <a16:colId xmlns:a16="http://schemas.microsoft.com/office/drawing/2014/main" val="2813011338"/>
                    </a:ext>
                  </a:extLst>
                </a:gridCol>
              </a:tblGrid>
              <a:tr h="5545013">
                <a:tc>
                  <a:txBody>
                    <a:bodyPr/>
                    <a:lstStyle/>
                    <a:p>
                      <a:r>
                        <a:rPr lang="fr-FR" sz="1600" b="1" dirty="0">
                          <a:solidFill>
                            <a:schemeClr val="tx1"/>
                          </a:solidFill>
                        </a:rPr>
                        <a:t>ENS</a:t>
                      </a:r>
                      <a:r>
                        <a:rPr lang="fr-FR" sz="1600" b="0" dirty="0">
                          <a:solidFill>
                            <a:schemeClr val="tx1"/>
                          </a:solidFill>
                        </a:rPr>
                        <a:t>: Que va faire monsieur Labon?</a:t>
                      </a:r>
                    </a:p>
                    <a:p>
                      <a:endParaRPr lang="fr-FR" sz="1600" b="0" dirty="0">
                        <a:solidFill>
                          <a:schemeClr val="tx1"/>
                        </a:solidFill>
                      </a:endParaRPr>
                    </a:p>
                    <a:p>
                      <a:r>
                        <a:rPr lang="fr-FR" sz="1600" b="1" dirty="0">
                          <a:solidFill>
                            <a:schemeClr val="tx1"/>
                          </a:solidFill>
                        </a:rPr>
                        <a:t>EL</a:t>
                      </a:r>
                      <a:r>
                        <a:rPr lang="fr-FR" sz="1600" b="0" dirty="0">
                          <a:solidFill>
                            <a:schemeClr val="tx1"/>
                          </a:solidFill>
                        </a:rPr>
                        <a:t>: Il va les tuer</a:t>
                      </a:r>
                    </a:p>
                    <a:p>
                      <a:r>
                        <a:rPr lang="fr-FR" sz="1600" b="1" dirty="0">
                          <a:solidFill>
                            <a:schemeClr val="tx1"/>
                          </a:solidFill>
                        </a:rPr>
                        <a:t>ENS</a:t>
                      </a:r>
                      <a:r>
                        <a:rPr lang="fr-FR" sz="1600" b="0" dirty="0">
                          <a:solidFill>
                            <a:schemeClr val="tx1"/>
                          </a:solidFill>
                        </a:rPr>
                        <a:t>: Qu’est- ce qui te permet de dire ça?</a:t>
                      </a:r>
                    </a:p>
                    <a:p>
                      <a:endParaRPr lang="fr-FR" sz="1600" b="0" dirty="0">
                        <a:solidFill>
                          <a:schemeClr val="tx1"/>
                        </a:solidFill>
                      </a:endParaRPr>
                    </a:p>
                    <a:p>
                      <a:r>
                        <a:rPr lang="fr-FR" sz="1600" b="1" dirty="0">
                          <a:solidFill>
                            <a:schemeClr val="tx1"/>
                          </a:solidFill>
                        </a:rPr>
                        <a:t>El</a:t>
                      </a:r>
                      <a:r>
                        <a:rPr lang="fr-FR" sz="1600" b="0" dirty="0">
                          <a:solidFill>
                            <a:schemeClr val="tx1"/>
                          </a:solidFill>
                        </a:rPr>
                        <a:t>:  Parce qu’il en a marre.</a:t>
                      </a:r>
                    </a:p>
                    <a:p>
                      <a:r>
                        <a:rPr lang="fr-FR" sz="1600" b="1" dirty="0">
                          <a:solidFill>
                            <a:schemeClr val="tx1"/>
                          </a:solidFill>
                        </a:rPr>
                        <a:t>El</a:t>
                      </a:r>
                      <a:r>
                        <a:rPr lang="fr-FR" sz="1600" b="0" dirty="0">
                          <a:solidFill>
                            <a:schemeClr val="tx1"/>
                          </a:solidFill>
                        </a:rPr>
                        <a:t> : il en veut plus.</a:t>
                      </a:r>
                    </a:p>
                    <a:p>
                      <a:endParaRPr lang="fr-FR" sz="1600" b="0" dirty="0">
                        <a:solidFill>
                          <a:schemeClr val="tx1"/>
                        </a:solidFill>
                      </a:endParaRPr>
                    </a:p>
                    <a:p>
                      <a:r>
                        <a:rPr lang="fr-FR" sz="1600" b="1" dirty="0">
                          <a:solidFill>
                            <a:schemeClr val="tx1"/>
                          </a:solidFill>
                        </a:rPr>
                        <a:t>ENS</a:t>
                      </a:r>
                      <a:r>
                        <a:rPr lang="fr-FR" sz="1600" b="0" dirty="0">
                          <a:solidFill>
                            <a:schemeClr val="tx1"/>
                          </a:solidFill>
                        </a:rPr>
                        <a:t>: Oui mais qu’est-ce qui te permet de dire que  pour s’en débarrasser il va les tuer?</a:t>
                      </a:r>
                    </a:p>
                    <a:p>
                      <a:r>
                        <a:rPr lang="fr-FR" sz="1600" b="1" dirty="0">
                          <a:solidFill>
                            <a:schemeClr val="tx1"/>
                          </a:solidFill>
                        </a:rPr>
                        <a:t>El</a:t>
                      </a:r>
                      <a:r>
                        <a:rPr lang="fr-FR" sz="1600" b="0" dirty="0">
                          <a:solidFill>
                            <a:schemeClr val="tx1"/>
                          </a:solidFill>
                        </a:rPr>
                        <a:t>:  silence.</a:t>
                      </a:r>
                    </a:p>
                    <a:p>
                      <a:endParaRPr lang="fr-FR" sz="1600" b="0" dirty="0">
                        <a:solidFill>
                          <a:schemeClr val="tx1"/>
                        </a:solidFill>
                      </a:endParaRPr>
                    </a:p>
                    <a:p>
                      <a:r>
                        <a:rPr lang="fr-FR" sz="1600" b="1" dirty="0">
                          <a:solidFill>
                            <a:schemeClr val="tx1"/>
                          </a:solidFill>
                        </a:rPr>
                        <a:t>ENS</a:t>
                      </a:r>
                      <a:r>
                        <a:rPr lang="fr-FR" sz="1600" b="0" dirty="0">
                          <a:solidFill>
                            <a:schemeClr val="tx1"/>
                          </a:solidFill>
                        </a:rPr>
                        <a:t> : Qu’est-ce qu’on sait de monsieur Labon</a:t>
                      </a:r>
                    </a:p>
                    <a:p>
                      <a:r>
                        <a:rPr lang="fr-FR" sz="1600" b="1" dirty="0">
                          <a:solidFill>
                            <a:schemeClr val="tx1"/>
                          </a:solidFill>
                        </a:rPr>
                        <a:t>El </a:t>
                      </a:r>
                      <a:r>
                        <a:rPr lang="fr-FR" sz="1600" b="0" dirty="0">
                          <a:solidFill>
                            <a:schemeClr val="tx1"/>
                          </a:solidFill>
                        </a:rPr>
                        <a:t>:  Que il veut plus les souris</a:t>
                      </a:r>
                    </a:p>
                    <a:p>
                      <a:r>
                        <a:rPr lang="fr-FR" sz="1600" b="1" dirty="0">
                          <a:solidFill>
                            <a:schemeClr val="tx1"/>
                          </a:solidFill>
                        </a:rPr>
                        <a:t>ENS</a:t>
                      </a:r>
                      <a:r>
                        <a:rPr lang="fr-FR" sz="1600" b="0" dirty="0">
                          <a:solidFill>
                            <a:schemeClr val="tx1"/>
                          </a:solidFill>
                        </a:rPr>
                        <a:t> : Et aussi qu’est-ce qu’on sait de sa personnalité? Quelles informations on a?</a:t>
                      </a:r>
                    </a:p>
                    <a:p>
                      <a:r>
                        <a:rPr lang="fr-FR" sz="1600" b="1" dirty="0">
                          <a:solidFill>
                            <a:schemeClr val="tx1"/>
                          </a:solidFill>
                        </a:rPr>
                        <a:t>El</a:t>
                      </a:r>
                      <a:r>
                        <a:rPr lang="fr-FR" sz="1600" b="0" dirty="0">
                          <a:solidFill>
                            <a:schemeClr val="tx1"/>
                          </a:solidFill>
                        </a:rPr>
                        <a:t> : Que il est gentil</a:t>
                      </a:r>
                    </a:p>
                    <a:p>
                      <a:r>
                        <a:rPr lang="fr-FR" sz="1600" b="1" dirty="0">
                          <a:solidFill>
                            <a:schemeClr val="tx1"/>
                          </a:solidFill>
                        </a:rPr>
                        <a:t>El</a:t>
                      </a:r>
                      <a:r>
                        <a:rPr lang="fr-FR" sz="1600" b="0" dirty="0">
                          <a:solidFill>
                            <a:schemeClr val="tx1"/>
                          </a:solidFill>
                        </a:rPr>
                        <a:t> : il est paisible</a:t>
                      </a:r>
                    </a:p>
                    <a:p>
                      <a:endParaRPr lang="fr-FR" sz="1600" b="0" dirty="0">
                        <a:solidFill>
                          <a:schemeClr val="tx1"/>
                        </a:solidFill>
                      </a:endParaRPr>
                    </a:p>
                    <a:p>
                      <a:r>
                        <a:rPr lang="fr-FR" sz="1600" b="1" dirty="0">
                          <a:solidFill>
                            <a:schemeClr val="tx1"/>
                          </a:solidFill>
                        </a:rPr>
                        <a:t>ENS</a:t>
                      </a:r>
                      <a:r>
                        <a:rPr lang="fr-FR" sz="1600" b="0" dirty="0">
                          <a:solidFill>
                            <a:schemeClr val="tx1"/>
                          </a:solidFill>
                        </a:rPr>
                        <a:t>: et oui, on doit prendre en compte les informations données par le texte pour que les hypothèses puissent être en cohérence et bien s’intégrer dans ce qu’on sait déjà</a:t>
                      </a:r>
                    </a:p>
                    <a:p>
                      <a:r>
                        <a:rPr lang="fr-FR" sz="1600" b="1" dirty="0">
                          <a:solidFill>
                            <a:schemeClr val="tx1"/>
                          </a:solidFill>
                        </a:rPr>
                        <a:t>El</a:t>
                      </a:r>
                      <a:r>
                        <a:rPr lang="fr-FR" sz="1600" b="0" dirty="0">
                          <a:solidFill>
                            <a:schemeClr val="tx1"/>
                          </a:solidFill>
                        </a:rPr>
                        <a:t> : et il s’appelle monsieur Labon et ça veut dire gentil</a:t>
                      </a:r>
                    </a:p>
                    <a:p>
                      <a:endParaRPr lang="fr-FR" sz="1600" b="0" dirty="0">
                        <a:solidFill>
                          <a:schemeClr val="tx1"/>
                        </a:solidFill>
                      </a:endParaRPr>
                    </a:p>
                    <a:p>
                      <a:r>
                        <a:rPr lang="fr-FR" sz="1600" b="1" dirty="0">
                          <a:solidFill>
                            <a:schemeClr val="tx1"/>
                          </a:solidFill>
                        </a:rPr>
                        <a:t>ENS: </a:t>
                      </a:r>
                      <a:r>
                        <a:rPr lang="fr-FR" sz="1600" b="0" dirty="0">
                          <a:solidFill>
                            <a:schemeClr val="tx1"/>
                          </a:solidFill>
                        </a:rPr>
                        <a:t>Ah! Bravo, tu fais même le lien avec le nom du personnage. C’est vrai, parfois en littérature, le nom du personnage n’est pas choisi au hasard par l’auteur!</a:t>
                      </a:r>
                    </a:p>
                  </a:txBody>
                  <a:tcPr>
                    <a:solidFill>
                      <a:schemeClr val="bg1">
                        <a:lumMod val="85000"/>
                      </a:schemeClr>
                    </a:solidFill>
                  </a:tcPr>
                </a:tc>
                <a:tc>
                  <a:txBody>
                    <a:bodyPr/>
                    <a:lstStyle/>
                    <a:p>
                      <a:r>
                        <a:rPr lang="fr-FR" b="1" dirty="0">
                          <a:solidFill>
                            <a:schemeClr val="accent1"/>
                          </a:solidFill>
                        </a:rPr>
                        <a:t>Questionnement inférentiel</a:t>
                      </a:r>
                    </a:p>
                    <a:p>
                      <a:endParaRPr lang="fr-FR" b="1" dirty="0">
                        <a:solidFill>
                          <a:schemeClr val="accent1"/>
                        </a:solidFill>
                      </a:endParaRPr>
                    </a:p>
                    <a:p>
                      <a:r>
                        <a:rPr lang="fr-FR" b="1" dirty="0">
                          <a:solidFill>
                            <a:schemeClr val="accent1"/>
                          </a:solidFill>
                        </a:rPr>
                        <a:t>Demande de justification</a:t>
                      </a:r>
                    </a:p>
                    <a:p>
                      <a:endParaRPr lang="fr-FR" b="1" dirty="0">
                        <a:solidFill>
                          <a:schemeClr val="accent1"/>
                        </a:solidFill>
                      </a:endParaRPr>
                    </a:p>
                    <a:p>
                      <a:endParaRPr lang="fr-FR" b="1" dirty="0">
                        <a:solidFill>
                          <a:schemeClr val="accent1"/>
                        </a:solidFill>
                      </a:endParaRPr>
                    </a:p>
                    <a:p>
                      <a:r>
                        <a:rPr lang="fr-FR" b="1" dirty="0">
                          <a:solidFill>
                            <a:schemeClr val="accent1"/>
                          </a:solidFill>
                        </a:rPr>
                        <a:t>Demande de justification</a:t>
                      </a:r>
                    </a:p>
                    <a:p>
                      <a:endParaRPr lang="fr-FR" b="1" dirty="0">
                        <a:solidFill>
                          <a:schemeClr val="accent1"/>
                        </a:solidFill>
                      </a:endParaRPr>
                    </a:p>
                    <a:p>
                      <a:endParaRPr lang="fr-FR" b="1" dirty="0">
                        <a:solidFill>
                          <a:schemeClr val="accent1"/>
                        </a:solidFill>
                      </a:endParaRPr>
                    </a:p>
                    <a:p>
                      <a:r>
                        <a:rPr lang="fr-FR" b="1" dirty="0">
                          <a:solidFill>
                            <a:schemeClr val="accent1"/>
                          </a:solidFill>
                        </a:rPr>
                        <a:t>Faire aller plus loin</a:t>
                      </a:r>
                    </a:p>
                    <a:p>
                      <a:endParaRPr lang="fr-FR" b="1" dirty="0">
                        <a:solidFill>
                          <a:schemeClr val="accent1"/>
                        </a:solidFill>
                      </a:endParaRPr>
                    </a:p>
                    <a:p>
                      <a:endParaRPr lang="fr-FR" b="1" dirty="0">
                        <a:solidFill>
                          <a:schemeClr val="accent1"/>
                        </a:solidFill>
                      </a:endParaRPr>
                    </a:p>
                    <a:p>
                      <a:endParaRPr lang="fr-FR" b="1" dirty="0">
                        <a:solidFill>
                          <a:schemeClr val="accent1"/>
                        </a:solidFill>
                      </a:endParaRPr>
                    </a:p>
                    <a:p>
                      <a:r>
                        <a:rPr lang="fr-FR" b="1" dirty="0">
                          <a:solidFill>
                            <a:schemeClr val="accent1"/>
                          </a:solidFill>
                        </a:rPr>
                        <a:t>Rappeler une procédure.</a:t>
                      </a:r>
                    </a:p>
                    <a:p>
                      <a:endParaRPr lang="fr-FR" b="1" dirty="0">
                        <a:solidFill>
                          <a:schemeClr val="accent1"/>
                        </a:solidFill>
                      </a:endParaRPr>
                    </a:p>
                    <a:p>
                      <a:r>
                        <a:rPr lang="fr-FR" b="1" dirty="0">
                          <a:solidFill>
                            <a:schemeClr val="accent1"/>
                          </a:solidFill>
                        </a:rPr>
                        <a:t>Faire émerger la procédure, l’expliciter</a:t>
                      </a:r>
                    </a:p>
                  </a:txBody>
                  <a:tcPr>
                    <a:solidFill>
                      <a:schemeClr val="bg1">
                        <a:lumMod val="75000"/>
                      </a:schemeClr>
                    </a:solidFill>
                  </a:tcPr>
                </a:tc>
                <a:extLst>
                  <a:ext uri="{0D108BD9-81ED-4DB2-BD59-A6C34878D82A}">
                    <a16:rowId xmlns:a16="http://schemas.microsoft.com/office/drawing/2014/main" val="1557723100"/>
                  </a:ext>
                </a:extLst>
              </a:tr>
            </a:tbl>
          </a:graphicData>
        </a:graphic>
      </p:graphicFrame>
      <p:sp>
        <p:nvSpPr>
          <p:cNvPr id="5" name="ZoneTexte 4">
            <a:extLst>
              <a:ext uri="{FF2B5EF4-FFF2-40B4-BE49-F238E27FC236}">
                <a16:creationId xmlns:a16="http://schemas.microsoft.com/office/drawing/2014/main" id="{D15DF918-FD47-43C9-8AC7-ACD9E1B90182}"/>
              </a:ext>
            </a:extLst>
          </p:cNvPr>
          <p:cNvSpPr txBox="1"/>
          <p:nvPr/>
        </p:nvSpPr>
        <p:spPr>
          <a:xfrm>
            <a:off x="9694983" y="6330459"/>
            <a:ext cx="1805353" cy="369332"/>
          </a:xfrm>
          <a:prstGeom prst="rect">
            <a:avLst/>
          </a:prstGeom>
          <a:noFill/>
        </p:spPr>
        <p:txBody>
          <a:bodyPr wrap="square" rtlCol="0">
            <a:spAutoFit/>
          </a:bodyPr>
          <a:lstStyle/>
          <a:p>
            <a:r>
              <a:rPr lang="fr-FR" b="1" dirty="0">
                <a:hlinkClick r:id="" action="ppaction://hlinkshowjump?jump=nextslide"/>
              </a:rPr>
              <a:t>Suite</a:t>
            </a:r>
            <a:endParaRPr lang="fr-FR" b="1" dirty="0"/>
          </a:p>
        </p:txBody>
      </p:sp>
    </p:spTree>
    <p:extLst>
      <p:ext uri="{BB962C8B-B14F-4D97-AF65-F5344CB8AC3E}">
        <p14:creationId xmlns:p14="http://schemas.microsoft.com/office/powerpoint/2010/main" val="722321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9DB36B-2974-4589-B963-D25D67A664A0}"/>
              </a:ext>
            </a:extLst>
          </p:cNvPr>
          <p:cNvSpPr>
            <a:spLocks noGrp="1"/>
          </p:cNvSpPr>
          <p:nvPr>
            <p:ph type="title"/>
          </p:nvPr>
        </p:nvSpPr>
        <p:spPr>
          <a:xfrm>
            <a:off x="838200" y="95496"/>
            <a:ext cx="10515600" cy="560998"/>
          </a:xfrm>
        </p:spPr>
        <p:txBody>
          <a:bodyPr>
            <a:normAutofit/>
          </a:bodyPr>
          <a:lstStyle/>
          <a:p>
            <a:r>
              <a:rPr lang="fr-FR" sz="1800" dirty="0"/>
              <a:t>Exemple 3 de retranscription , analysée à partir </a:t>
            </a:r>
            <a:r>
              <a:rPr lang="fr-FR" sz="1800" i="1" dirty="0"/>
              <a:t>des souris à l’envers</a:t>
            </a:r>
            <a:r>
              <a:rPr lang="fr-FR" sz="1800" dirty="0"/>
              <a:t>. Traitement d’une hypothèse fantaisiste.</a:t>
            </a:r>
          </a:p>
        </p:txBody>
      </p:sp>
      <p:graphicFrame>
        <p:nvGraphicFramePr>
          <p:cNvPr id="4" name="Tableau 3">
            <a:extLst>
              <a:ext uri="{FF2B5EF4-FFF2-40B4-BE49-F238E27FC236}">
                <a16:creationId xmlns:a16="http://schemas.microsoft.com/office/drawing/2014/main" id="{CA9504B0-0B58-45FC-B018-5FE927D0D360}"/>
              </a:ext>
            </a:extLst>
          </p:cNvPr>
          <p:cNvGraphicFramePr>
            <a:graphicFrameLocks noGrp="1"/>
          </p:cNvGraphicFramePr>
          <p:nvPr>
            <p:extLst>
              <p:ext uri="{D42A27DB-BD31-4B8C-83A1-F6EECF244321}">
                <p14:modId xmlns:p14="http://schemas.microsoft.com/office/powerpoint/2010/main" val="1863885520"/>
              </p:ext>
            </p:extLst>
          </p:nvPr>
        </p:nvGraphicFramePr>
        <p:xfrm>
          <a:off x="42982" y="527541"/>
          <a:ext cx="12106035" cy="5545013"/>
        </p:xfrm>
        <a:graphic>
          <a:graphicData uri="http://schemas.openxmlformats.org/drawingml/2006/table">
            <a:tbl>
              <a:tblPr firstRow="1" bandRow="1">
                <a:tableStyleId>{5C22544A-7EE6-4342-B048-85BDC9FD1C3A}</a:tableStyleId>
              </a:tblPr>
              <a:tblGrid>
                <a:gridCol w="9440987">
                  <a:extLst>
                    <a:ext uri="{9D8B030D-6E8A-4147-A177-3AD203B41FA5}">
                      <a16:colId xmlns:a16="http://schemas.microsoft.com/office/drawing/2014/main" val="3973325755"/>
                    </a:ext>
                  </a:extLst>
                </a:gridCol>
                <a:gridCol w="2665048">
                  <a:extLst>
                    <a:ext uri="{9D8B030D-6E8A-4147-A177-3AD203B41FA5}">
                      <a16:colId xmlns:a16="http://schemas.microsoft.com/office/drawing/2014/main" val="2813011338"/>
                    </a:ext>
                  </a:extLst>
                </a:gridCol>
              </a:tblGrid>
              <a:tr h="5545013">
                <a:tc>
                  <a:txBody>
                    <a:bodyPr/>
                    <a:lstStyle/>
                    <a:p>
                      <a:r>
                        <a:rPr lang="fr-FR" sz="1600" b="1" dirty="0">
                          <a:solidFill>
                            <a:schemeClr val="tx1"/>
                          </a:solidFill>
                        </a:rPr>
                        <a:t>ENS</a:t>
                      </a:r>
                      <a:r>
                        <a:rPr lang="fr-FR" sz="1600" b="0" dirty="0">
                          <a:solidFill>
                            <a:schemeClr val="tx1"/>
                          </a:solidFill>
                        </a:rPr>
                        <a:t>: Que va faire monsieur Labon?</a:t>
                      </a:r>
                    </a:p>
                    <a:p>
                      <a:endParaRPr lang="fr-FR" sz="1600" b="0" dirty="0">
                        <a:solidFill>
                          <a:schemeClr val="tx1"/>
                        </a:solidFill>
                      </a:endParaRPr>
                    </a:p>
                    <a:p>
                      <a:r>
                        <a:rPr lang="fr-FR" sz="1600" b="1" dirty="0">
                          <a:solidFill>
                            <a:schemeClr val="tx1"/>
                          </a:solidFill>
                        </a:rPr>
                        <a:t>EL</a:t>
                      </a:r>
                      <a:r>
                        <a:rPr lang="fr-FR" sz="1600" b="0" dirty="0">
                          <a:solidFill>
                            <a:schemeClr val="tx1"/>
                          </a:solidFill>
                        </a:rPr>
                        <a:t>: Il va  bruler sa maison</a:t>
                      </a:r>
                    </a:p>
                    <a:p>
                      <a:r>
                        <a:rPr lang="fr-FR" sz="1600" b="1" dirty="0">
                          <a:solidFill>
                            <a:schemeClr val="tx1"/>
                          </a:solidFill>
                        </a:rPr>
                        <a:t>ENS</a:t>
                      </a:r>
                      <a:r>
                        <a:rPr lang="fr-FR" sz="1600" b="0" dirty="0">
                          <a:solidFill>
                            <a:schemeClr val="tx1"/>
                          </a:solidFill>
                        </a:rPr>
                        <a:t>: Qu’est- ce qui te permet de dire ça?</a:t>
                      </a:r>
                    </a:p>
                    <a:p>
                      <a:endParaRPr lang="fr-FR" sz="1600" b="0" dirty="0">
                        <a:solidFill>
                          <a:schemeClr val="tx1"/>
                        </a:solidFill>
                      </a:endParaRPr>
                    </a:p>
                    <a:p>
                      <a:r>
                        <a:rPr lang="fr-FR" sz="1600" b="1" dirty="0">
                          <a:solidFill>
                            <a:schemeClr val="tx1"/>
                          </a:solidFill>
                        </a:rPr>
                        <a:t>El</a:t>
                      </a:r>
                      <a:r>
                        <a:rPr lang="fr-FR" sz="1600" b="0" dirty="0">
                          <a:solidFill>
                            <a:schemeClr val="tx1"/>
                          </a:solidFill>
                        </a:rPr>
                        <a:t>:  pour se débarrasser des souris</a:t>
                      </a:r>
                    </a:p>
                    <a:p>
                      <a:r>
                        <a:rPr lang="fr-FR" sz="1600" b="1" dirty="0">
                          <a:solidFill>
                            <a:schemeClr val="tx1"/>
                          </a:solidFill>
                        </a:rPr>
                        <a:t>ENS</a:t>
                      </a:r>
                      <a:r>
                        <a:rPr lang="fr-FR" sz="1600" b="0" dirty="0">
                          <a:solidFill>
                            <a:schemeClr val="tx1"/>
                          </a:solidFill>
                        </a:rPr>
                        <a:t>: Oui mais qu’est-ce qui te permet de dire qu’il va brûler? Qu’est ce qu’il veut?</a:t>
                      </a:r>
                    </a:p>
                    <a:p>
                      <a:r>
                        <a:rPr lang="fr-FR" sz="1600" b="1" dirty="0">
                          <a:solidFill>
                            <a:schemeClr val="tx1"/>
                          </a:solidFill>
                        </a:rPr>
                        <a:t>El</a:t>
                      </a:r>
                      <a:r>
                        <a:rPr lang="fr-FR" sz="1600" b="0" dirty="0">
                          <a:solidFill>
                            <a:schemeClr val="tx1"/>
                          </a:solidFill>
                        </a:rPr>
                        <a:t>:  plus de souris.</a:t>
                      </a:r>
                    </a:p>
                    <a:p>
                      <a:endParaRPr lang="fr-FR" sz="1600" b="0" dirty="0">
                        <a:solidFill>
                          <a:schemeClr val="tx1"/>
                        </a:solidFill>
                      </a:endParaRPr>
                    </a:p>
                    <a:p>
                      <a:r>
                        <a:rPr lang="fr-FR" sz="1600" b="1" dirty="0">
                          <a:solidFill>
                            <a:schemeClr val="tx1"/>
                          </a:solidFill>
                        </a:rPr>
                        <a:t>ENS</a:t>
                      </a:r>
                      <a:r>
                        <a:rPr lang="fr-FR" sz="1600" b="0" dirty="0">
                          <a:solidFill>
                            <a:schemeClr val="tx1"/>
                          </a:solidFill>
                        </a:rPr>
                        <a:t> : Et est-ce qu’on sait qu’il veut brûler sa maison?</a:t>
                      </a:r>
                    </a:p>
                    <a:p>
                      <a:r>
                        <a:rPr lang="fr-FR" sz="1600" b="1" dirty="0">
                          <a:solidFill>
                            <a:schemeClr val="tx1"/>
                          </a:solidFill>
                        </a:rPr>
                        <a:t>El</a:t>
                      </a:r>
                      <a:r>
                        <a:rPr lang="fr-FR" sz="1600" b="0" dirty="0">
                          <a:solidFill>
                            <a:schemeClr val="tx1"/>
                          </a:solidFill>
                        </a:rPr>
                        <a:t> :  Non</a:t>
                      </a:r>
                    </a:p>
                    <a:p>
                      <a:r>
                        <a:rPr lang="fr-FR" sz="1600" b="1" dirty="0">
                          <a:solidFill>
                            <a:schemeClr val="tx1"/>
                          </a:solidFill>
                        </a:rPr>
                        <a:t>ENS</a:t>
                      </a:r>
                      <a:r>
                        <a:rPr lang="fr-FR" sz="1600" b="0" dirty="0">
                          <a:solidFill>
                            <a:schemeClr val="tx1"/>
                          </a:solidFill>
                        </a:rPr>
                        <a:t> : Qu’est-ce que vous en pensez les autres?</a:t>
                      </a:r>
                    </a:p>
                    <a:p>
                      <a:r>
                        <a:rPr lang="fr-FR" sz="1600" b="1" dirty="0">
                          <a:solidFill>
                            <a:schemeClr val="tx1"/>
                          </a:solidFill>
                        </a:rPr>
                        <a:t>El</a:t>
                      </a:r>
                      <a:r>
                        <a:rPr lang="fr-FR" sz="1600" b="0" dirty="0">
                          <a:solidFill>
                            <a:schemeClr val="tx1"/>
                          </a:solidFill>
                        </a:rPr>
                        <a:t> : Il veut pas brûler sa maison, il l’aime bien sa maison</a:t>
                      </a:r>
                    </a:p>
                    <a:p>
                      <a:r>
                        <a:rPr lang="fr-FR" sz="1600" b="1" dirty="0">
                          <a:solidFill>
                            <a:schemeClr val="tx1"/>
                          </a:solidFill>
                        </a:rPr>
                        <a:t>El</a:t>
                      </a:r>
                      <a:r>
                        <a:rPr lang="fr-FR" sz="1600" b="0" dirty="0">
                          <a:solidFill>
                            <a:schemeClr val="tx1"/>
                          </a:solidFill>
                        </a:rPr>
                        <a:t> : Ben oui, c’est que les souris qu’il veut plus. Sa maison il est bien il est paisible dedans.</a:t>
                      </a:r>
                    </a:p>
                    <a:p>
                      <a:endParaRPr lang="fr-FR" sz="1600" b="0" dirty="0">
                        <a:solidFill>
                          <a:schemeClr val="tx1"/>
                        </a:solidFill>
                      </a:endParaRPr>
                    </a:p>
                    <a:p>
                      <a:r>
                        <a:rPr lang="fr-FR" sz="1600" b="1" dirty="0">
                          <a:solidFill>
                            <a:schemeClr val="tx1"/>
                          </a:solidFill>
                        </a:rPr>
                        <a:t>ENS</a:t>
                      </a:r>
                      <a:r>
                        <a:rPr lang="fr-FR" sz="1600" b="0" dirty="0">
                          <a:solidFill>
                            <a:schemeClr val="tx1"/>
                          </a:solidFill>
                        </a:rPr>
                        <a:t>:  Oui, on nous le dit d’ailleurs qu’il a une vie paisible et qu’il est heureux. Si il est heureux, est-ce que tu crois qu’il voudra détruire tout ce qu’il a?</a:t>
                      </a:r>
                    </a:p>
                    <a:p>
                      <a:r>
                        <a:rPr lang="fr-FR" sz="1600" b="1" dirty="0">
                          <a:solidFill>
                            <a:schemeClr val="tx1"/>
                          </a:solidFill>
                        </a:rPr>
                        <a:t>El </a:t>
                      </a:r>
                      <a:r>
                        <a:rPr lang="fr-FR" sz="1600" b="0" dirty="0">
                          <a:solidFill>
                            <a:schemeClr val="tx1"/>
                          </a:solidFill>
                        </a:rPr>
                        <a:t>: non</a:t>
                      </a:r>
                    </a:p>
                    <a:p>
                      <a:endParaRPr lang="fr-FR" sz="1600" b="0" dirty="0">
                        <a:solidFill>
                          <a:schemeClr val="tx1"/>
                        </a:solidFill>
                      </a:endParaRPr>
                    </a:p>
                    <a:p>
                      <a:r>
                        <a:rPr lang="fr-FR" sz="1600" b="1" dirty="0">
                          <a:solidFill>
                            <a:schemeClr val="tx1"/>
                          </a:solidFill>
                        </a:rPr>
                        <a:t>ENS</a:t>
                      </a:r>
                      <a:r>
                        <a:rPr lang="fr-FR" sz="1600" b="0" dirty="0">
                          <a:solidFill>
                            <a:schemeClr val="tx1"/>
                          </a:solidFill>
                        </a:rPr>
                        <a:t>: attention, quand on fait des hypothèses, il faut toujours garder tout ce qu’on sait déjà. L’hypothèse elle doit bien aller avec ce qu’on a déjà compris. D’accord?</a:t>
                      </a:r>
                    </a:p>
                  </a:txBody>
                  <a:tcPr>
                    <a:solidFill>
                      <a:schemeClr val="bg1">
                        <a:lumMod val="85000"/>
                      </a:schemeClr>
                    </a:solidFill>
                  </a:tcPr>
                </a:tc>
                <a:tc>
                  <a:txBody>
                    <a:bodyPr/>
                    <a:lstStyle/>
                    <a:p>
                      <a:r>
                        <a:rPr lang="fr-FR" b="1" dirty="0">
                          <a:solidFill>
                            <a:schemeClr val="accent1"/>
                          </a:solidFill>
                        </a:rPr>
                        <a:t>Questionnement inférentiel</a:t>
                      </a:r>
                    </a:p>
                    <a:p>
                      <a:endParaRPr lang="fr-FR" b="1" dirty="0">
                        <a:solidFill>
                          <a:schemeClr val="accent1"/>
                        </a:solidFill>
                      </a:endParaRPr>
                    </a:p>
                    <a:p>
                      <a:r>
                        <a:rPr lang="fr-FR" b="1" dirty="0">
                          <a:solidFill>
                            <a:schemeClr val="accent1"/>
                          </a:solidFill>
                        </a:rPr>
                        <a:t>Demande de justification</a:t>
                      </a:r>
                    </a:p>
                    <a:p>
                      <a:endParaRPr lang="fr-FR" b="1" dirty="0">
                        <a:solidFill>
                          <a:schemeClr val="accent1"/>
                        </a:solidFill>
                      </a:endParaRPr>
                    </a:p>
                    <a:p>
                      <a:endParaRPr lang="fr-FR" b="1" dirty="0">
                        <a:solidFill>
                          <a:schemeClr val="accent1"/>
                        </a:solidFill>
                      </a:endParaRPr>
                    </a:p>
                    <a:p>
                      <a:r>
                        <a:rPr lang="fr-FR" b="1" dirty="0">
                          <a:solidFill>
                            <a:schemeClr val="accent1"/>
                          </a:solidFill>
                        </a:rPr>
                        <a:t>Demande de justification</a:t>
                      </a:r>
                    </a:p>
                    <a:p>
                      <a:endParaRPr lang="fr-FR" b="1" dirty="0">
                        <a:solidFill>
                          <a:schemeClr val="accent1"/>
                        </a:solidFill>
                      </a:endParaRPr>
                    </a:p>
                    <a:p>
                      <a:r>
                        <a:rPr lang="fr-FR" b="1" dirty="0">
                          <a:solidFill>
                            <a:schemeClr val="accent1"/>
                          </a:solidFill>
                        </a:rPr>
                        <a:t>Faire aller plus loin, clarification sur ce qu’on sait, impliquer les pairs, susciter le débat</a:t>
                      </a:r>
                    </a:p>
                    <a:p>
                      <a:endParaRPr lang="fr-FR" b="1" dirty="0">
                        <a:solidFill>
                          <a:schemeClr val="accent1"/>
                        </a:solidFill>
                      </a:endParaRPr>
                    </a:p>
                    <a:p>
                      <a:r>
                        <a:rPr lang="fr-FR" b="1" dirty="0">
                          <a:solidFill>
                            <a:schemeClr val="accent1"/>
                          </a:solidFill>
                        </a:rPr>
                        <a:t>Confronter l’hypothèse au texte.</a:t>
                      </a:r>
                    </a:p>
                    <a:p>
                      <a:endParaRPr lang="fr-FR" b="1" dirty="0">
                        <a:solidFill>
                          <a:schemeClr val="accent1"/>
                        </a:solidFill>
                      </a:endParaRPr>
                    </a:p>
                    <a:p>
                      <a:r>
                        <a:rPr lang="fr-FR" b="1" dirty="0">
                          <a:solidFill>
                            <a:schemeClr val="accent1"/>
                          </a:solidFill>
                        </a:rPr>
                        <a:t>Faire émerger la procédure, l’expliciter</a:t>
                      </a:r>
                    </a:p>
                  </a:txBody>
                  <a:tcPr>
                    <a:solidFill>
                      <a:schemeClr val="bg1">
                        <a:lumMod val="75000"/>
                      </a:schemeClr>
                    </a:solidFill>
                  </a:tcPr>
                </a:tc>
                <a:extLst>
                  <a:ext uri="{0D108BD9-81ED-4DB2-BD59-A6C34878D82A}">
                    <a16:rowId xmlns:a16="http://schemas.microsoft.com/office/drawing/2014/main" val="1557723100"/>
                  </a:ext>
                </a:extLst>
              </a:tr>
            </a:tbl>
          </a:graphicData>
        </a:graphic>
      </p:graphicFrame>
      <p:sp>
        <p:nvSpPr>
          <p:cNvPr id="5" name="ZoneTexte 4">
            <a:extLst>
              <a:ext uri="{FF2B5EF4-FFF2-40B4-BE49-F238E27FC236}">
                <a16:creationId xmlns:a16="http://schemas.microsoft.com/office/drawing/2014/main" id="{256FCB1A-30EF-42A5-8845-02FF6B222091}"/>
              </a:ext>
            </a:extLst>
          </p:cNvPr>
          <p:cNvSpPr txBox="1"/>
          <p:nvPr/>
        </p:nvSpPr>
        <p:spPr>
          <a:xfrm>
            <a:off x="10023229" y="6145793"/>
            <a:ext cx="1805353" cy="369332"/>
          </a:xfrm>
          <a:prstGeom prst="rect">
            <a:avLst/>
          </a:prstGeom>
          <a:noFill/>
        </p:spPr>
        <p:txBody>
          <a:bodyPr wrap="square" rtlCol="0">
            <a:spAutoFit/>
          </a:bodyPr>
          <a:lstStyle/>
          <a:p>
            <a:r>
              <a:rPr lang="fr-FR" b="1" dirty="0">
                <a:hlinkClick r:id="" action="ppaction://hlinkshowjump?jump=nextslide"/>
              </a:rPr>
              <a:t>Suite</a:t>
            </a:r>
            <a:endParaRPr lang="fr-FR" b="1" dirty="0"/>
          </a:p>
        </p:txBody>
      </p:sp>
    </p:spTree>
    <p:extLst>
      <p:ext uri="{BB962C8B-B14F-4D97-AF65-F5344CB8AC3E}">
        <p14:creationId xmlns:p14="http://schemas.microsoft.com/office/powerpoint/2010/main" val="1550287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7AF4CD-4CC8-475C-BC3A-000DEA5F7104}"/>
              </a:ext>
            </a:extLst>
          </p:cNvPr>
          <p:cNvSpPr>
            <a:spLocks noGrp="1"/>
          </p:cNvSpPr>
          <p:nvPr>
            <p:ph type="title"/>
          </p:nvPr>
        </p:nvSpPr>
        <p:spPr>
          <a:solidFill>
            <a:schemeClr val="accent2">
              <a:lumMod val="40000"/>
              <a:lumOff val="60000"/>
            </a:schemeClr>
          </a:solidFill>
        </p:spPr>
        <p:txBody>
          <a:bodyPr/>
          <a:lstStyle/>
          <a:p>
            <a:r>
              <a:rPr lang="fr-FR" dirty="0"/>
              <a:t>Synthèse des relances de l’enseignant.</a:t>
            </a:r>
          </a:p>
        </p:txBody>
      </p:sp>
      <p:sp>
        <p:nvSpPr>
          <p:cNvPr id="3" name="Espace réservé du contenu 2">
            <a:extLst>
              <a:ext uri="{FF2B5EF4-FFF2-40B4-BE49-F238E27FC236}">
                <a16:creationId xmlns:a16="http://schemas.microsoft.com/office/drawing/2014/main" id="{9FE9EA95-106D-4D27-A93B-413BE785C612}"/>
              </a:ext>
            </a:extLst>
          </p:cNvPr>
          <p:cNvSpPr>
            <a:spLocks noGrp="1"/>
          </p:cNvSpPr>
          <p:nvPr>
            <p:ph idx="1"/>
          </p:nvPr>
        </p:nvSpPr>
        <p:spPr/>
        <p:txBody>
          <a:bodyPr>
            <a:normAutofit fontScale="92500" lnSpcReduction="20000"/>
          </a:bodyPr>
          <a:lstStyle/>
          <a:p>
            <a:r>
              <a:rPr lang="fr-FR" dirty="0"/>
              <a:t>Questions pour relancer, faire justifier</a:t>
            </a:r>
          </a:p>
          <a:p>
            <a:pPr lvl="1"/>
            <a:r>
              <a:rPr lang="fr-FR" dirty="0"/>
              <a:t>Comment sais-tu ?</a:t>
            </a:r>
          </a:p>
          <a:p>
            <a:pPr lvl="1"/>
            <a:r>
              <a:rPr lang="fr-FR" dirty="0"/>
              <a:t>Qu’est-ce qui te permet de?</a:t>
            </a:r>
          </a:p>
          <a:p>
            <a:pPr lvl="1"/>
            <a:r>
              <a:rPr lang="fr-FR" dirty="0"/>
              <a:t>Que sait-on déjà?</a:t>
            </a:r>
          </a:p>
          <a:p>
            <a:pPr lvl="1"/>
            <a:endParaRPr lang="fr-FR" dirty="0"/>
          </a:p>
          <a:p>
            <a:r>
              <a:rPr lang="fr-FR" dirty="0"/>
              <a:t>Questions pour faire émerger une procédure</a:t>
            </a:r>
          </a:p>
          <a:p>
            <a:pPr lvl="1"/>
            <a:r>
              <a:rPr lang="fr-FR" dirty="0"/>
              <a:t>Comment fais-tu pour faire cette hypothèse?</a:t>
            </a:r>
          </a:p>
          <a:p>
            <a:pPr marL="457200" lvl="1" indent="0">
              <a:buNone/>
            </a:pPr>
            <a:endParaRPr lang="fr-FR" dirty="0"/>
          </a:p>
          <a:p>
            <a:r>
              <a:rPr lang="fr-FR" dirty="0"/>
              <a:t>Reformulation, explicitation, institutionnaliser</a:t>
            </a:r>
          </a:p>
          <a:p>
            <a:pPr lvl="1"/>
            <a:r>
              <a:rPr lang="fr-FR" dirty="0"/>
              <a:t>Donc, quand tu fais ton hypothèse tu utilises </a:t>
            </a:r>
            <a:r>
              <a:rPr lang="fr-FR" i="1" dirty="0"/>
              <a:t>… les informations du texte/ le titre/ Tes connaissances/ ce qu’on sait déjà /ce que veut le personnage…</a:t>
            </a:r>
          </a:p>
          <a:p>
            <a:pPr lvl="1"/>
            <a:endParaRPr lang="fr-FR" dirty="0"/>
          </a:p>
          <a:p>
            <a:pPr lvl="1"/>
            <a:r>
              <a:rPr lang="fr-FR" dirty="0"/>
              <a:t>Donc pour comprendre on peut utiliser … </a:t>
            </a:r>
            <a:r>
              <a:rPr lang="fr-FR" i="1" dirty="0"/>
              <a:t>les informations du texte/ le titre/ Tes connaissances/ ce qu’on sait déjà, ce que veut le personnage</a:t>
            </a:r>
            <a:r>
              <a:rPr lang="fr-FR" dirty="0"/>
              <a:t>…</a:t>
            </a:r>
          </a:p>
          <a:p>
            <a:pPr lvl="1"/>
            <a:endParaRPr lang="fr-FR" dirty="0"/>
          </a:p>
          <a:p>
            <a:pPr marL="457200" lvl="1" indent="0">
              <a:buNone/>
            </a:pPr>
            <a:endParaRPr lang="fr-FR" dirty="0"/>
          </a:p>
          <a:p>
            <a:pPr marL="457200" lvl="1" indent="0">
              <a:buNone/>
            </a:pPr>
            <a:endParaRPr lang="fr-FR" dirty="0"/>
          </a:p>
          <a:p>
            <a:pPr marL="457200" lvl="1" indent="0">
              <a:buNone/>
            </a:pPr>
            <a:endParaRPr lang="fr-FR" dirty="0"/>
          </a:p>
        </p:txBody>
      </p:sp>
      <p:sp>
        <p:nvSpPr>
          <p:cNvPr id="4" name="ZoneTexte 3">
            <a:extLst>
              <a:ext uri="{FF2B5EF4-FFF2-40B4-BE49-F238E27FC236}">
                <a16:creationId xmlns:a16="http://schemas.microsoft.com/office/drawing/2014/main" id="{00C30777-9570-4CF8-A6F7-476E1A6FA130}"/>
              </a:ext>
            </a:extLst>
          </p:cNvPr>
          <p:cNvSpPr txBox="1"/>
          <p:nvPr/>
        </p:nvSpPr>
        <p:spPr>
          <a:xfrm>
            <a:off x="10257691" y="6322834"/>
            <a:ext cx="1805353" cy="369332"/>
          </a:xfrm>
          <a:prstGeom prst="rect">
            <a:avLst/>
          </a:prstGeom>
          <a:noFill/>
        </p:spPr>
        <p:txBody>
          <a:bodyPr wrap="square" rtlCol="0">
            <a:spAutoFit/>
          </a:bodyPr>
          <a:lstStyle/>
          <a:p>
            <a:r>
              <a:rPr lang="fr-FR" b="1" dirty="0">
                <a:hlinkClick r:id="" action="ppaction://hlinkshowjump?jump=nextslide"/>
              </a:rPr>
              <a:t>Suite</a:t>
            </a:r>
            <a:endParaRPr lang="fr-FR" b="1" dirty="0"/>
          </a:p>
        </p:txBody>
      </p:sp>
      <p:sp>
        <p:nvSpPr>
          <p:cNvPr id="5" name="ZoneTexte 4">
            <a:hlinkClick r:id="rId2" action="ppaction://hlinksldjump"/>
            <a:extLst>
              <a:ext uri="{FF2B5EF4-FFF2-40B4-BE49-F238E27FC236}">
                <a16:creationId xmlns:a16="http://schemas.microsoft.com/office/drawing/2014/main" id="{85B5B550-62E6-44CA-ADE7-4E0A194E3DD6}"/>
              </a:ext>
            </a:extLst>
          </p:cNvPr>
          <p:cNvSpPr txBox="1"/>
          <p:nvPr/>
        </p:nvSpPr>
        <p:spPr>
          <a:xfrm>
            <a:off x="609600" y="6176963"/>
            <a:ext cx="2239108" cy="369332"/>
          </a:xfrm>
          <a:prstGeom prst="rect">
            <a:avLst/>
          </a:prstGeom>
          <a:noFill/>
        </p:spPr>
        <p:txBody>
          <a:bodyPr wrap="square" rtlCol="0">
            <a:spAutoFit/>
          </a:bodyPr>
          <a:lstStyle/>
          <a:p>
            <a:r>
              <a:rPr lang="fr-FR" dirty="0"/>
              <a:t>Retour aux dilemmes</a:t>
            </a:r>
          </a:p>
        </p:txBody>
      </p:sp>
    </p:spTree>
    <p:extLst>
      <p:ext uri="{BB962C8B-B14F-4D97-AF65-F5344CB8AC3E}">
        <p14:creationId xmlns:p14="http://schemas.microsoft.com/office/powerpoint/2010/main" val="1032710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DFBB0B-D3A8-40C4-AF9D-54148CB58FE1}"/>
              </a:ext>
            </a:extLst>
          </p:cNvPr>
          <p:cNvSpPr>
            <a:spLocks noGrp="1"/>
          </p:cNvSpPr>
          <p:nvPr>
            <p:ph type="title"/>
          </p:nvPr>
        </p:nvSpPr>
        <p:spPr>
          <a:solidFill>
            <a:schemeClr val="accent2">
              <a:lumMod val="40000"/>
              <a:lumOff val="60000"/>
            </a:schemeClr>
          </a:solidFill>
        </p:spPr>
        <p:txBody>
          <a:bodyPr>
            <a:normAutofit fontScale="90000"/>
          </a:bodyPr>
          <a:lstStyle/>
          <a:p>
            <a:r>
              <a:rPr lang="fr-FR" dirty="0"/>
              <a:t>Proposition d’une situation pour faire reconstruire le système de relance par les enseignants.</a:t>
            </a:r>
          </a:p>
        </p:txBody>
      </p:sp>
      <p:sp>
        <p:nvSpPr>
          <p:cNvPr id="3" name="Espace réservé du contenu 2">
            <a:extLst>
              <a:ext uri="{FF2B5EF4-FFF2-40B4-BE49-F238E27FC236}">
                <a16:creationId xmlns:a16="http://schemas.microsoft.com/office/drawing/2014/main" id="{CC7CC0A6-9EB0-414E-B34C-26A9662ABCE9}"/>
              </a:ext>
            </a:extLst>
          </p:cNvPr>
          <p:cNvSpPr>
            <a:spLocks noGrp="1"/>
          </p:cNvSpPr>
          <p:nvPr>
            <p:ph idx="1"/>
          </p:nvPr>
        </p:nvSpPr>
        <p:spPr>
          <a:xfrm>
            <a:off x="838200" y="2224210"/>
            <a:ext cx="10515600" cy="4351338"/>
          </a:xfrm>
        </p:spPr>
        <p:txBody>
          <a:bodyPr>
            <a:normAutofit lnSpcReduction="10000"/>
          </a:bodyPr>
          <a:lstStyle/>
          <a:p>
            <a:r>
              <a:rPr lang="fr-FR" dirty="0"/>
              <a:t>Voici des hypothèses d’élèves: quelles questions lui poser pour traiter son hypothèse en :</a:t>
            </a:r>
          </a:p>
          <a:p>
            <a:pPr lvl="1"/>
            <a:r>
              <a:rPr lang="fr-FR" dirty="0"/>
              <a:t>le faisant aller plus loin, </a:t>
            </a:r>
          </a:p>
          <a:p>
            <a:pPr lvl="1"/>
            <a:r>
              <a:rPr lang="fr-FR" dirty="0"/>
              <a:t>le faisant justifier </a:t>
            </a:r>
          </a:p>
          <a:p>
            <a:pPr lvl="1"/>
            <a:r>
              <a:rPr lang="fr-FR" dirty="0"/>
              <a:t>Jouant sur les interactions entre pairs</a:t>
            </a:r>
          </a:p>
          <a:p>
            <a:pPr lvl="1"/>
            <a:r>
              <a:rPr lang="fr-FR" dirty="0"/>
              <a:t>faisant émerger une procédure.</a:t>
            </a:r>
          </a:p>
          <a:p>
            <a:pPr lvl="1"/>
            <a:endParaRPr lang="fr-FR" dirty="0"/>
          </a:p>
          <a:p>
            <a:r>
              <a:rPr lang="fr-FR" dirty="0"/>
              <a:t>Hypothèses à proposer aux enseignants</a:t>
            </a:r>
          </a:p>
          <a:p>
            <a:pPr lvl="1"/>
            <a:r>
              <a:rPr lang="fr-FR" dirty="0"/>
              <a:t>Certaines extraites de leurs vidéos , enregistrements ou notes de classe.</a:t>
            </a:r>
          </a:p>
          <a:p>
            <a:pPr lvl="1"/>
            <a:r>
              <a:rPr lang="fr-FR" dirty="0"/>
              <a:t>Des hypothèses prélevées dans le tableau récapitulatif d’hypothèses sur les </a:t>
            </a:r>
            <a:r>
              <a:rPr lang="fr-FR" i="1" dirty="0"/>
              <a:t>souris à l’envers</a:t>
            </a:r>
            <a:r>
              <a:rPr lang="fr-FR" dirty="0"/>
              <a:t>. Cliquer sur le lien  </a:t>
            </a:r>
            <a:r>
              <a:rPr lang="fr-FR" dirty="0">
                <a:hlinkClick r:id="rId2" action="ppaction://hlinksldjump"/>
              </a:rPr>
              <a:t>Ici</a:t>
            </a:r>
            <a:endParaRPr lang="fr-FR" dirty="0"/>
          </a:p>
        </p:txBody>
      </p:sp>
      <p:sp>
        <p:nvSpPr>
          <p:cNvPr id="4" name="ZoneTexte 3">
            <a:extLst>
              <a:ext uri="{FF2B5EF4-FFF2-40B4-BE49-F238E27FC236}">
                <a16:creationId xmlns:a16="http://schemas.microsoft.com/office/drawing/2014/main" id="{15E6DCDE-E3E2-4D3C-916A-95777210712C}"/>
              </a:ext>
            </a:extLst>
          </p:cNvPr>
          <p:cNvSpPr txBox="1"/>
          <p:nvPr/>
        </p:nvSpPr>
        <p:spPr>
          <a:xfrm>
            <a:off x="10257691" y="6322834"/>
            <a:ext cx="1805353" cy="369332"/>
          </a:xfrm>
          <a:prstGeom prst="rect">
            <a:avLst/>
          </a:prstGeom>
          <a:noFill/>
        </p:spPr>
        <p:txBody>
          <a:bodyPr wrap="square" rtlCol="0">
            <a:spAutoFit/>
          </a:bodyPr>
          <a:lstStyle/>
          <a:p>
            <a:r>
              <a:rPr lang="fr-FR" b="1" dirty="0">
                <a:hlinkClick r:id="" action="ppaction://hlinkshowjump?jump=nextslide"/>
              </a:rPr>
              <a:t>Suite</a:t>
            </a:r>
            <a:endParaRPr lang="fr-FR" b="1" dirty="0"/>
          </a:p>
        </p:txBody>
      </p:sp>
    </p:spTree>
    <p:extLst>
      <p:ext uri="{BB962C8B-B14F-4D97-AF65-F5344CB8AC3E}">
        <p14:creationId xmlns:p14="http://schemas.microsoft.com/office/powerpoint/2010/main" val="1741274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0E1A2E-AB63-499C-9174-8DB17F8E2B16}"/>
              </a:ext>
            </a:extLst>
          </p:cNvPr>
          <p:cNvSpPr>
            <a:spLocks noGrp="1"/>
          </p:cNvSpPr>
          <p:nvPr>
            <p:ph type="title"/>
          </p:nvPr>
        </p:nvSpPr>
        <p:spPr>
          <a:xfrm>
            <a:off x="838200" y="365126"/>
            <a:ext cx="10515600" cy="839430"/>
          </a:xfrm>
          <a:solidFill>
            <a:schemeClr val="accent2">
              <a:lumMod val="40000"/>
              <a:lumOff val="60000"/>
            </a:schemeClr>
          </a:solidFill>
        </p:spPr>
        <p:txBody>
          <a:bodyPr>
            <a:normAutofit/>
          </a:bodyPr>
          <a:lstStyle/>
          <a:p>
            <a:r>
              <a:rPr lang="fr-FR" sz="3600" dirty="0"/>
              <a:t>Synthèse: Les gestes langagiers  en lecture pas à pas</a:t>
            </a:r>
          </a:p>
        </p:txBody>
      </p:sp>
      <p:sp>
        <p:nvSpPr>
          <p:cNvPr id="4" name="Rectangle : coins arrondis 3">
            <a:extLst>
              <a:ext uri="{FF2B5EF4-FFF2-40B4-BE49-F238E27FC236}">
                <a16:creationId xmlns:a16="http://schemas.microsoft.com/office/drawing/2014/main" id="{6BA8D4F5-8FCD-452D-904C-DF49BCFF4167}"/>
              </a:ext>
            </a:extLst>
          </p:cNvPr>
          <p:cNvSpPr/>
          <p:nvPr/>
        </p:nvSpPr>
        <p:spPr>
          <a:xfrm>
            <a:off x="152400" y="1726227"/>
            <a:ext cx="3516923" cy="773724"/>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Question inférentielle</a:t>
            </a:r>
          </a:p>
        </p:txBody>
      </p:sp>
      <p:sp>
        <p:nvSpPr>
          <p:cNvPr id="5" name="Rectangle : coins arrondis 4">
            <a:extLst>
              <a:ext uri="{FF2B5EF4-FFF2-40B4-BE49-F238E27FC236}">
                <a16:creationId xmlns:a16="http://schemas.microsoft.com/office/drawing/2014/main" id="{D5FA9165-D7FF-4890-A35D-4B4C26587000}"/>
              </a:ext>
            </a:extLst>
          </p:cNvPr>
          <p:cNvSpPr/>
          <p:nvPr/>
        </p:nvSpPr>
        <p:spPr>
          <a:xfrm>
            <a:off x="961292" y="2998176"/>
            <a:ext cx="4302369" cy="814754"/>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Relance pour faire justifier, aller plus loin</a:t>
            </a:r>
          </a:p>
        </p:txBody>
      </p:sp>
      <p:sp>
        <p:nvSpPr>
          <p:cNvPr id="6" name="Rectangle : coins arrondis 5">
            <a:extLst>
              <a:ext uri="{FF2B5EF4-FFF2-40B4-BE49-F238E27FC236}">
                <a16:creationId xmlns:a16="http://schemas.microsoft.com/office/drawing/2014/main" id="{64FD0C47-E4A5-4E44-A0D8-E4374A0AF744}"/>
              </a:ext>
            </a:extLst>
          </p:cNvPr>
          <p:cNvSpPr/>
          <p:nvPr/>
        </p:nvSpPr>
        <p:spPr>
          <a:xfrm>
            <a:off x="1910861" y="4205621"/>
            <a:ext cx="4196862" cy="814754"/>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Relance pour faire émerger une procédure</a:t>
            </a:r>
          </a:p>
        </p:txBody>
      </p:sp>
      <p:sp>
        <p:nvSpPr>
          <p:cNvPr id="7" name="Rectangle : coins arrondis 6">
            <a:extLst>
              <a:ext uri="{FF2B5EF4-FFF2-40B4-BE49-F238E27FC236}">
                <a16:creationId xmlns:a16="http://schemas.microsoft.com/office/drawing/2014/main" id="{B6B2E2F0-E2FF-469B-AF52-4DA09564CB43}"/>
              </a:ext>
            </a:extLst>
          </p:cNvPr>
          <p:cNvSpPr/>
          <p:nvPr/>
        </p:nvSpPr>
        <p:spPr>
          <a:xfrm>
            <a:off x="3223845" y="5421167"/>
            <a:ext cx="3411415" cy="814754"/>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Institutionnaliser la procédure</a:t>
            </a:r>
          </a:p>
        </p:txBody>
      </p:sp>
      <p:sp>
        <p:nvSpPr>
          <p:cNvPr id="8" name="Bulle narrative : rectangle 7">
            <a:extLst>
              <a:ext uri="{FF2B5EF4-FFF2-40B4-BE49-F238E27FC236}">
                <a16:creationId xmlns:a16="http://schemas.microsoft.com/office/drawing/2014/main" id="{DADDCDA3-F8FE-49E7-9A6D-7197A914062B}"/>
              </a:ext>
            </a:extLst>
          </p:cNvPr>
          <p:cNvSpPr/>
          <p:nvPr/>
        </p:nvSpPr>
        <p:spPr>
          <a:xfrm>
            <a:off x="4765429" y="1395046"/>
            <a:ext cx="3100756" cy="1081459"/>
          </a:xfrm>
          <a:prstGeom prst="wedgeRectCallout">
            <a:avLst>
              <a:gd name="adj1" fmla="val -102959"/>
              <a:gd name="adj2" fmla="val 8300"/>
            </a:avLst>
          </a:prstGeom>
          <a:gradFill flip="none" rotWithShape="1">
            <a:gsLst>
              <a:gs pos="0">
                <a:schemeClr val="accent4">
                  <a:tint val="66000"/>
                  <a:satMod val="160000"/>
                </a:schemeClr>
              </a:gs>
              <a:gs pos="50000">
                <a:schemeClr val="accent4">
                  <a:tint val="44500"/>
                  <a:satMod val="160000"/>
                </a:schemeClr>
              </a:gs>
              <a:gs pos="100000">
                <a:schemeClr val="accent4">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Question choisie au moment de la préparation et du découpage du texte.</a:t>
            </a:r>
          </a:p>
        </p:txBody>
      </p:sp>
      <p:sp>
        <p:nvSpPr>
          <p:cNvPr id="9" name="Bulle narrative : rectangle 8">
            <a:extLst>
              <a:ext uri="{FF2B5EF4-FFF2-40B4-BE49-F238E27FC236}">
                <a16:creationId xmlns:a16="http://schemas.microsoft.com/office/drawing/2014/main" id="{2ABCF4D4-AE0C-4D16-A94C-411494FFD167}"/>
              </a:ext>
            </a:extLst>
          </p:cNvPr>
          <p:cNvSpPr/>
          <p:nvPr/>
        </p:nvSpPr>
        <p:spPr>
          <a:xfrm>
            <a:off x="6518030" y="2694839"/>
            <a:ext cx="3493477" cy="984739"/>
          </a:xfrm>
          <a:prstGeom prst="wedgeRectCallout">
            <a:avLst>
              <a:gd name="adj1" fmla="val -91638"/>
              <a:gd name="adj2" fmla="val 22024"/>
            </a:avLst>
          </a:prstGeom>
          <a:gradFill flip="none" rotWithShape="1">
            <a:gsLst>
              <a:gs pos="0">
                <a:schemeClr val="accent4">
                  <a:tint val="66000"/>
                  <a:satMod val="160000"/>
                </a:schemeClr>
              </a:gs>
              <a:gs pos="50000">
                <a:schemeClr val="accent4">
                  <a:tint val="44500"/>
                  <a:satMod val="160000"/>
                </a:schemeClr>
              </a:gs>
              <a:gs pos="100000">
                <a:schemeClr val="accent4">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Comment tu sais que…?</a:t>
            </a:r>
          </a:p>
          <a:p>
            <a:pPr algn="ctr"/>
            <a:r>
              <a:rPr lang="fr-FR" dirty="0">
                <a:solidFill>
                  <a:schemeClr val="tx1"/>
                </a:solidFill>
              </a:rPr>
              <a:t>Qu’est-ce qui te permet de…?</a:t>
            </a:r>
          </a:p>
          <a:p>
            <a:pPr algn="ctr"/>
            <a:r>
              <a:rPr lang="fr-FR" dirty="0">
                <a:solidFill>
                  <a:schemeClr val="tx1"/>
                </a:solidFill>
              </a:rPr>
              <a:t>Qu’est-ce qu’on sait déjà?</a:t>
            </a:r>
          </a:p>
        </p:txBody>
      </p:sp>
      <p:sp>
        <p:nvSpPr>
          <p:cNvPr id="10" name="Bulle narrative : rectangle 9">
            <a:extLst>
              <a:ext uri="{FF2B5EF4-FFF2-40B4-BE49-F238E27FC236}">
                <a16:creationId xmlns:a16="http://schemas.microsoft.com/office/drawing/2014/main" id="{7C0E1AEB-D4DD-4A0A-A3D7-FC34345C8C2C}"/>
              </a:ext>
            </a:extLst>
          </p:cNvPr>
          <p:cNvSpPr/>
          <p:nvPr/>
        </p:nvSpPr>
        <p:spPr>
          <a:xfrm>
            <a:off x="7514490" y="3847349"/>
            <a:ext cx="3493477" cy="984739"/>
          </a:xfrm>
          <a:prstGeom prst="wedgeRectCallout">
            <a:avLst>
              <a:gd name="adj1" fmla="val -91638"/>
              <a:gd name="adj2" fmla="val 22024"/>
            </a:avLst>
          </a:prstGeom>
          <a:gradFill flip="none" rotWithShape="1">
            <a:gsLst>
              <a:gs pos="0">
                <a:schemeClr val="accent4">
                  <a:tint val="66000"/>
                  <a:satMod val="160000"/>
                </a:schemeClr>
              </a:gs>
              <a:gs pos="50000">
                <a:schemeClr val="accent4">
                  <a:tint val="44500"/>
                  <a:satMod val="160000"/>
                </a:schemeClr>
              </a:gs>
              <a:gs pos="100000">
                <a:schemeClr val="accent4">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Comment tu fais pour…?</a:t>
            </a:r>
          </a:p>
          <a:p>
            <a:pPr algn="ctr"/>
            <a:r>
              <a:rPr lang="fr-FR" dirty="0">
                <a:solidFill>
                  <a:schemeClr val="tx1"/>
                </a:solidFill>
              </a:rPr>
              <a:t>Comment tu as fait pour?</a:t>
            </a:r>
          </a:p>
        </p:txBody>
      </p:sp>
      <p:sp>
        <p:nvSpPr>
          <p:cNvPr id="11" name="Bulle narrative : rectangle 10">
            <a:extLst>
              <a:ext uri="{FF2B5EF4-FFF2-40B4-BE49-F238E27FC236}">
                <a16:creationId xmlns:a16="http://schemas.microsoft.com/office/drawing/2014/main" id="{E26ADC45-F208-4E39-9EE4-6223748626BA}"/>
              </a:ext>
            </a:extLst>
          </p:cNvPr>
          <p:cNvSpPr/>
          <p:nvPr/>
        </p:nvSpPr>
        <p:spPr>
          <a:xfrm>
            <a:off x="7608276" y="5134676"/>
            <a:ext cx="3493477" cy="984739"/>
          </a:xfrm>
          <a:prstGeom prst="wedgeRectCallout">
            <a:avLst>
              <a:gd name="adj1" fmla="val -77879"/>
              <a:gd name="adj2" fmla="val 17262"/>
            </a:avLst>
          </a:prstGeom>
          <a:gradFill flip="none" rotWithShape="1">
            <a:gsLst>
              <a:gs pos="0">
                <a:schemeClr val="accent4">
                  <a:tint val="66000"/>
                  <a:satMod val="160000"/>
                </a:schemeClr>
              </a:gs>
              <a:gs pos="50000">
                <a:schemeClr val="accent4">
                  <a:tint val="44500"/>
                  <a:satMod val="160000"/>
                </a:schemeClr>
              </a:gs>
              <a:gs pos="100000">
                <a:schemeClr val="accent4">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Donc, pour ………., tu as utilisé…..</a:t>
            </a:r>
          </a:p>
          <a:p>
            <a:pPr algn="ctr"/>
            <a:r>
              <a:rPr lang="fr-FR" dirty="0">
                <a:solidFill>
                  <a:schemeClr val="tx1"/>
                </a:solidFill>
              </a:rPr>
              <a:t>Quand on veut ……., on doit……..</a:t>
            </a:r>
          </a:p>
        </p:txBody>
      </p:sp>
      <p:sp>
        <p:nvSpPr>
          <p:cNvPr id="12" name="Flèche : courbe vers la droite 11">
            <a:extLst>
              <a:ext uri="{FF2B5EF4-FFF2-40B4-BE49-F238E27FC236}">
                <a16:creationId xmlns:a16="http://schemas.microsoft.com/office/drawing/2014/main" id="{CECB79F7-0AC0-419D-A08E-6B896ABFFD46}"/>
              </a:ext>
            </a:extLst>
          </p:cNvPr>
          <p:cNvSpPr/>
          <p:nvPr/>
        </p:nvSpPr>
        <p:spPr>
          <a:xfrm>
            <a:off x="293077" y="2499951"/>
            <a:ext cx="668215" cy="1122480"/>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14" name="Flèche : courbe vers la droite 13">
            <a:extLst>
              <a:ext uri="{FF2B5EF4-FFF2-40B4-BE49-F238E27FC236}">
                <a16:creationId xmlns:a16="http://schemas.microsoft.com/office/drawing/2014/main" id="{DE083C7C-DEC2-4B4E-A599-1B5ED8ACD40C}"/>
              </a:ext>
            </a:extLst>
          </p:cNvPr>
          <p:cNvSpPr/>
          <p:nvPr/>
        </p:nvSpPr>
        <p:spPr>
          <a:xfrm>
            <a:off x="1242646" y="3765293"/>
            <a:ext cx="668215" cy="1122480"/>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15" name="Flèche : courbe vers la droite 14">
            <a:extLst>
              <a:ext uri="{FF2B5EF4-FFF2-40B4-BE49-F238E27FC236}">
                <a16:creationId xmlns:a16="http://schemas.microsoft.com/office/drawing/2014/main" id="{8E47DD17-6A5B-492B-B389-DC56CF96DF21}"/>
              </a:ext>
            </a:extLst>
          </p:cNvPr>
          <p:cNvSpPr/>
          <p:nvPr/>
        </p:nvSpPr>
        <p:spPr>
          <a:xfrm>
            <a:off x="2555630" y="4980806"/>
            <a:ext cx="668215" cy="1122480"/>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16" name="ZoneTexte 15">
            <a:hlinkClick r:id="rId2" action="ppaction://hlinksldjump"/>
            <a:extLst>
              <a:ext uri="{FF2B5EF4-FFF2-40B4-BE49-F238E27FC236}">
                <a16:creationId xmlns:a16="http://schemas.microsoft.com/office/drawing/2014/main" id="{505D42E0-63B5-4498-BB61-B547AF050848}"/>
              </a:ext>
            </a:extLst>
          </p:cNvPr>
          <p:cNvSpPr txBox="1"/>
          <p:nvPr/>
        </p:nvSpPr>
        <p:spPr>
          <a:xfrm>
            <a:off x="627184" y="6235921"/>
            <a:ext cx="2239108" cy="369332"/>
          </a:xfrm>
          <a:prstGeom prst="rect">
            <a:avLst/>
          </a:prstGeom>
          <a:noFill/>
        </p:spPr>
        <p:txBody>
          <a:bodyPr wrap="square" rtlCol="0">
            <a:spAutoFit/>
          </a:bodyPr>
          <a:lstStyle/>
          <a:p>
            <a:r>
              <a:rPr lang="fr-FR" b="1" dirty="0"/>
              <a:t>Retour aux dilemmes</a:t>
            </a:r>
          </a:p>
        </p:txBody>
      </p:sp>
    </p:spTree>
    <p:extLst>
      <p:ext uri="{BB962C8B-B14F-4D97-AF65-F5344CB8AC3E}">
        <p14:creationId xmlns:p14="http://schemas.microsoft.com/office/powerpoint/2010/main" val="566057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ADFEA1-D3A8-41C6-9C78-9806A20514D9}"/>
              </a:ext>
            </a:extLst>
          </p:cNvPr>
          <p:cNvSpPr>
            <a:spLocks noGrp="1"/>
          </p:cNvSpPr>
          <p:nvPr>
            <p:ph type="title"/>
          </p:nvPr>
        </p:nvSpPr>
        <p:spPr>
          <a:xfrm>
            <a:off x="1054771" y="246185"/>
            <a:ext cx="10515600" cy="748567"/>
          </a:xfrm>
          <a:solidFill>
            <a:schemeClr val="accent1">
              <a:lumMod val="20000"/>
              <a:lumOff val="80000"/>
            </a:schemeClr>
          </a:solidFill>
        </p:spPr>
        <p:txBody>
          <a:bodyPr>
            <a:normAutofit/>
          </a:bodyPr>
          <a:lstStyle/>
          <a:p>
            <a:r>
              <a:rPr lang="fr-FR" sz="3600" dirty="0"/>
              <a:t>Dilemmes repérés chez les enseignants: gains et pertes</a:t>
            </a:r>
          </a:p>
        </p:txBody>
      </p:sp>
      <p:graphicFrame>
        <p:nvGraphicFramePr>
          <p:cNvPr id="4" name="Espace réservé du contenu 3">
            <a:extLst>
              <a:ext uri="{FF2B5EF4-FFF2-40B4-BE49-F238E27FC236}">
                <a16:creationId xmlns:a16="http://schemas.microsoft.com/office/drawing/2014/main" id="{1539B6D0-3126-438E-B917-FD7884F972C5}"/>
              </a:ext>
            </a:extLst>
          </p:cNvPr>
          <p:cNvGraphicFramePr>
            <a:graphicFrameLocks noGrp="1"/>
          </p:cNvGraphicFramePr>
          <p:nvPr>
            <p:ph idx="1"/>
            <p:extLst>
              <p:ext uri="{D42A27DB-BD31-4B8C-83A1-F6EECF244321}">
                <p14:modId xmlns:p14="http://schemas.microsoft.com/office/powerpoint/2010/main" val="1805314539"/>
              </p:ext>
            </p:extLst>
          </p:nvPr>
        </p:nvGraphicFramePr>
        <p:xfrm>
          <a:off x="562099" y="1215547"/>
          <a:ext cx="11500945" cy="5396268"/>
        </p:xfrm>
        <a:graphic>
          <a:graphicData uri="http://schemas.openxmlformats.org/drawingml/2006/table">
            <a:tbl>
              <a:tblPr firstRow="1" bandRow="1">
                <a:tableStyleId>{5C22544A-7EE6-4342-B048-85BDC9FD1C3A}</a:tableStyleId>
              </a:tblPr>
              <a:tblGrid>
                <a:gridCol w="2677006">
                  <a:extLst>
                    <a:ext uri="{9D8B030D-6E8A-4147-A177-3AD203B41FA5}">
                      <a16:colId xmlns:a16="http://schemas.microsoft.com/office/drawing/2014/main" val="2314634360"/>
                    </a:ext>
                  </a:extLst>
                </a:gridCol>
                <a:gridCol w="2723150">
                  <a:extLst>
                    <a:ext uri="{9D8B030D-6E8A-4147-A177-3AD203B41FA5}">
                      <a16:colId xmlns:a16="http://schemas.microsoft.com/office/drawing/2014/main" val="1273530462"/>
                    </a:ext>
                  </a:extLst>
                </a:gridCol>
                <a:gridCol w="350316">
                  <a:extLst>
                    <a:ext uri="{9D8B030D-6E8A-4147-A177-3AD203B41FA5}">
                      <a16:colId xmlns:a16="http://schemas.microsoft.com/office/drawing/2014/main" val="2553606763"/>
                    </a:ext>
                  </a:extLst>
                </a:gridCol>
                <a:gridCol w="2807899">
                  <a:extLst>
                    <a:ext uri="{9D8B030D-6E8A-4147-A177-3AD203B41FA5}">
                      <a16:colId xmlns:a16="http://schemas.microsoft.com/office/drawing/2014/main" val="3193076128"/>
                    </a:ext>
                  </a:extLst>
                </a:gridCol>
                <a:gridCol w="2942574">
                  <a:extLst>
                    <a:ext uri="{9D8B030D-6E8A-4147-A177-3AD203B41FA5}">
                      <a16:colId xmlns:a16="http://schemas.microsoft.com/office/drawing/2014/main" val="2986381132"/>
                    </a:ext>
                  </a:extLst>
                </a:gridCol>
              </a:tblGrid>
              <a:tr h="301851">
                <a:tc>
                  <a:txBody>
                    <a:bodyPr/>
                    <a:lstStyle/>
                    <a:p>
                      <a:r>
                        <a:rPr lang="fr-FR" sz="1800" dirty="0">
                          <a:solidFill>
                            <a:schemeClr val="tx1"/>
                          </a:solidFill>
                        </a:rPr>
                        <a:t>Dilemme</a:t>
                      </a:r>
                    </a:p>
                  </a:txBody>
                  <a:tcPr>
                    <a:solidFill>
                      <a:schemeClr val="accent1">
                        <a:lumMod val="20000"/>
                        <a:lumOff val="80000"/>
                      </a:schemeClr>
                    </a:solidFill>
                  </a:tcPr>
                </a:tc>
                <a:tc>
                  <a:txBody>
                    <a:bodyPr/>
                    <a:lstStyle/>
                    <a:p>
                      <a:r>
                        <a:rPr lang="fr-FR" sz="1800" dirty="0">
                          <a:solidFill>
                            <a:schemeClr val="tx1"/>
                          </a:solidFill>
                        </a:rPr>
                        <a:t>Gain</a:t>
                      </a:r>
                    </a:p>
                  </a:txBody>
                  <a:tcPr>
                    <a:solidFill>
                      <a:schemeClr val="accent1">
                        <a:lumMod val="20000"/>
                        <a:lumOff val="80000"/>
                      </a:schemeClr>
                    </a:solidFill>
                  </a:tcPr>
                </a:tc>
                <a:tc gridSpan="2">
                  <a:txBody>
                    <a:bodyPr/>
                    <a:lstStyle/>
                    <a:p>
                      <a:r>
                        <a:rPr lang="fr-FR" sz="1800">
                          <a:solidFill>
                            <a:schemeClr val="tx1"/>
                          </a:solidFill>
                        </a:rPr>
                        <a:t>perte</a:t>
                      </a:r>
                      <a:endParaRPr lang="fr-FR"/>
                    </a:p>
                  </a:txBody>
                  <a:tcPr>
                    <a:solidFill>
                      <a:schemeClr val="accent1">
                        <a:lumMod val="20000"/>
                        <a:lumOff val="80000"/>
                      </a:schemeClr>
                    </a:solidFill>
                  </a:tcPr>
                </a:tc>
                <a:tc hMerge="1">
                  <a:txBody>
                    <a:bodyPr/>
                    <a:lstStyle/>
                    <a:p>
                      <a:endParaRPr lang="fr-FR"/>
                    </a:p>
                  </a:txBody>
                  <a:tcPr/>
                </a:tc>
                <a:tc>
                  <a:txBody>
                    <a:bodyPr/>
                    <a:lstStyle/>
                    <a:p>
                      <a:r>
                        <a:rPr lang="fr-FR" sz="1800" dirty="0">
                          <a:solidFill>
                            <a:schemeClr val="tx1"/>
                          </a:solidFill>
                        </a:rPr>
                        <a:t>Ressources formateur</a:t>
                      </a:r>
                    </a:p>
                  </a:txBody>
                  <a:tcPr>
                    <a:solidFill>
                      <a:schemeClr val="accent1">
                        <a:lumMod val="20000"/>
                        <a:lumOff val="80000"/>
                      </a:schemeClr>
                    </a:solidFill>
                  </a:tcPr>
                </a:tc>
                <a:extLst>
                  <a:ext uri="{0D108BD9-81ED-4DB2-BD59-A6C34878D82A}">
                    <a16:rowId xmlns:a16="http://schemas.microsoft.com/office/drawing/2014/main" val="2913721965"/>
                  </a:ext>
                </a:extLst>
              </a:tr>
              <a:tr h="2593606">
                <a:tc>
                  <a:txBody>
                    <a:bodyPr/>
                    <a:lstStyle/>
                    <a:p>
                      <a:r>
                        <a:rPr lang="fr-FR" sz="1800" b="1" dirty="0"/>
                        <a:t>Quantitatif </a:t>
                      </a:r>
                      <a:r>
                        <a:rPr lang="fr-FR" sz="1800" b="1" i="1" dirty="0"/>
                        <a:t>vs</a:t>
                      </a:r>
                      <a:r>
                        <a:rPr lang="fr-FR" sz="1800" b="1" dirty="0"/>
                        <a:t> Qualitatif</a:t>
                      </a:r>
                    </a:p>
                    <a:p>
                      <a:r>
                        <a:rPr lang="fr-FR" sz="1800" dirty="0"/>
                        <a:t>Entendre tous les élèves ou accepter que tous ne prennent pas la parole</a:t>
                      </a:r>
                    </a:p>
                  </a:txBody>
                  <a:tcPr>
                    <a:solidFill>
                      <a:schemeClr val="accent6"/>
                    </a:solidFill>
                  </a:tcPr>
                </a:tc>
                <a:tc>
                  <a:txBody>
                    <a:bodyPr/>
                    <a:lstStyle/>
                    <a:p>
                      <a:r>
                        <a:rPr lang="fr-FR" sz="1800" dirty="0"/>
                        <a:t>Faire parler tous les élèves.</a:t>
                      </a:r>
                    </a:p>
                    <a:p>
                      <a:r>
                        <a:rPr lang="fr-FR" sz="1800" dirty="0"/>
                        <a:t>Les enseignants veulent laisser une place importante à la parole des élèves.</a:t>
                      </a:r>
                    </a:p>
                  </a:txBody>
                  <a:tcPr>
                    <a:solidFill>
                      <a:schemeClr val="accent6"/>
                    </a:solidFill>
                  </a:tcPr>
                </a:tc>
                <a:tc gridSpan="2">
                  <a:txBody>
                    <a:bodyPr/>
                    <a:lstStyle/>
                    <a:p>
                      <a:r>
                        <a:rPr lang="fr-FR" sz="1800"/>
                        <a:t>L’objectif premier « apprendre à comprendre » devient secondaire.</a:t>
                      </a:r>
                    </a:p>
                    <a:p>
                      <a:r>
                        <a:rPr lang="fr-FR" sz="1800"/>
                        <a:t>Plus les enseignants demandent aux élèves de parler, plus la qualité des hypothèses se dégrade.</a:t>
                      </a:r>
                    </a:p>
                  </a:txBody>
                  <a:tcPr>
                    <a:solidFill>
                      <a:schemeClr val="accent6"/>
                    </a:solidFill>
                  </a:tcPr>
                </a:tc>
                <a:tc hMerge="1">
                  <a:txBody>
                    <a:bodyPr/>
                    <a:lstStyle/>
                    <a:p>
                      <a:endParaRPr lang="fr-FR"/>
                    </a:p>
                  </a:txBody>
                  <a:tcPr/>
                </a:tc>
                <a:tc>
                  <a:txBody>
                    <a:bodyPr/>
                    <a:lstStyle/>
                    <a:p>
                      <a:endParaRPr lang="fr-FR" sz="2000" dirty="0"/>
                    </a:p>
                    <a:p>
                      <a:endParaRPr lang="fr-FR" sz="2000" dirty="0">
                        <a:solidFill>
                          <a:schemeClr val="tx1"/>
                        </a:solidFill>
                        <a:hlinkClick r:id="rId2" action="ppaction://hlinksldjump">
                          <a:extLst>
                            <a:ext uri="{A12FA001-AC4F-418D-AE19-62706E023703}">
                              <ahyp:hlinkClr xmlns:ahyp="http://schemas.microsoft.com/office/drawing/2018/hyperlinkcolor" val="tx"/>
                            </a:ext>
                          </a:extLst>
                        </a:hlinkClick>
                      </a:endParaRPr>
                    </a:p>
                    <a:p>
                      <a:r>
                        <a:rPr lang="fr-FR" sz="2000" dirty="0">
                          <a:solidFill>
                            <a:schemeClr val="tx1"/>
                          </a:solidFill>
                          <a:hlinkClick r:id="rId2" action="ppaction://hlinksldjump">
                            <a:extLst>
                              <a:ext uri="{A12FA001-AC4F-418D-AE19-62706E023703}">
                                <ahyp:hlinkClr xmlns:ahyp="http://schemas.microsoft.com/office/drawing/2018/hyperlinkcolor" val="tx"/>
                              </a:ext>
                            </a:extLst>
                          </a:hlinkClick>
                        </a:rPr>
                        <a:t>Ressources pour traiter le dilemme 1</a:t>
                      </a:r>
                      <a:endParaRPr lang="fr-FR" sz="2000" dirty="0">
                        <a:solidFill>
                          <a:schemeClr val="tx1"/>
                        </a:solidFill>
                      </a:endParaRPr>
                    </a:p>
                    <a:p>
                      <a:endParaRPr lang="fr-FR" sz="2000" dirty="0"/>
                    </a:p>
                  </a:txBody>
                  <a:tcPr>
                    <a:solidFill>
                      <a:schemeClr val="accent6"/>
                    </a:solidFill>
                  </a:tcPr>
                </a:tc>
                <a:extLst>
                  <a:ext uri="{0D108BD9-81ED-4DB2-BD59-A6C34878D82A}">
                    <a16:rowId xmlns:a16="http://schemas.microsoft.com/office/drawing/2014/main" val="3142651376"/>
                  </a:ext>
                </a:extLst>
              </a:tr>
              <a:tr h="16782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dirty="0"/>
                        <a:t>Valoriser </a:t>
                      </a:r>
                      <a:r>
                        <a:rPr lang="fr-FR" sz="1800" b="1" i="1" dirty="0"/>
                        <a:t>vs</a:t>
                      </a:r>
                      <a:r>
                        <a:rPr lang="fr-FR" sz="1800" b="1" dirty="0"/>
                        <a:t> réguler</a:t>
                      </a:r>
                    </a:p>
                    <a:p>
                      <a:r>
                        <a:rPr lang="fr-FR" sz="1800" dirty="0"/>
                        <a:t>Valoriser toutes les prises de paroles ou réguler les propositions fantaisistes.</a:t>
                      </a:r>
                    </a:p>
                    <a:p>
                      <a:r>
                        <a:rPr lang="fr-FR" sz="1800" dirty="0"/>
                        <a:t>Valoriser </a:t>
                      </a:r>
                      <a:r>
                        <a:rPr lang="fr-FR" sz="1800" i="1" dirty="0"/>
                        <a:t>vs</a:t>
                      </a:r>
                      <a:r>
                        <a:rPr lang="fr-FR" sz="1800" dirty="0"/>
                        <a:t> réguler</a:t>
                      </a:r>
                    </a:p>
                  </a:txBody>
                  <a:tcPr>
                    <a:solidFill>
                      <a:schemeClr val="accent2"/>
                    </a:solidFill>
                  </a:tcPr>
                </a:tc>
                <a:tc>
                  <a:txBody>
                    <a:bodyPr/>
                    <a:lstStyle/>
                    <a:p>
                      <a:r>
                        <a:rPr lang="fr-FR" sz="1800" dirty="0"/>
                        <a:t>Les enseignants veulent que les élèves soient rassurés et ne se sentent pas jugés lorsqu’ils proposent quelque chose.</a:t>
                      </a:r>
                    </a:p>
                  </a:txBody>
                  <a:tcPr>
                    <a:solidFill>
                      <a:schemeClr val="accent2"/>
                    </a:solidFill>
                  </a:tcPr>
                </a:tc>
                <a:tc gridSpan="2">
                  <a:txBody>
                    <a:bodyPr/>
                    <a:lstStyle/>
                    <a:p>
                      <a:r>
                        <a:rPr lang="fr-FR" sz="1800" dirty="0"/>
                        <a:t>Les élèves n’ont pas d’accompagnement pour évaluer la pertinence de leurs propositions. </a:t>
                      </a:r>
                    </a:p>
                  </a:txBody>
                  <a:tcPr>
                    <a:solidFill>
                      <a:schemeClr val="accent2"/>
                    </a:solidFill>
                  </a:tcPr>
                </a:tc>
                <a:tc hMerge="1">
                  <a:txBody>
                    <a:bodyPr/>
                    <a:lstStyle/>
                    <a:p>
                      <a:endParaRPr lang="fr-FR"/>
                    </a:p>
                  </a:txBody>
                  <a:tcPr/>
                </a:tc>
                <a:tc>
                  <a:txBody>
                    <a:bodyPr/>
                    <a:lstStyle/>
                    <a:p>
                      <a:endParaRPr lang="fr-FR" sz="2000" dirty="0">
                        <a:solidFill>
                          <a:schemeClr val="tx1"/>
                        </a:solidFill>
                        <a:hlinkClick r:id="rId3" action="ppaction://hlinksldjump">
                          <a:extLst>
                            <a:ext uri="{A12FA001-AC4F-418D-AE19-62706E023703}">
                              <ahyp:hlinkClr xmlns:ahyp="http://schemas.microsoft.com/office/drawing/2018/hyperlinkcolor" val="tx"/>
                            </a:ext>
                          </a:extLst>
                        </a:hlinkClick>
                      </a:endParaRPr>
                    </a:p>
                    <a:p>
                      <a:r>
                        <a:rPr lang="fr-FR" sz="2000" dirty="0">
                          <a:solidFill>
                            <a:schemeClr val="tx1"/>
                          </a:solidFill>
                          <a:hlinkClick r:id="rId3" action="ppaction://hlinksldjump">
                            <a:extLst>
                              <a:ext uri="{A12FA001-AC4F-418D-AE19-62706E023703}">
                                <ahyp:hlinkClr xmlns:ahyp="http://schemas.microsoft.com/office/drawing/2018/hyperlinkcolor" val="tx"/>
                              </a:ext>
                            </a:extLst>
                          </a:hlinkClick>
                        </a:rPr>
                        <a:t>Ressources pour traiter le dilemme 2</a:t>
                      </a:r>
                      <a:endParaRPr lang="fr-FR" sz="2000" dirty="0">
                        <a:solidFill>
                          <a:schemeClr val="tx1"/>
                        </a:solidFill>
                      </a:endParaRPr>
                    </a:p>
                  </a:txBody>
                  <a:tcPr>
                    <a:solidFill>
                      <a:schemeClr val="accent2"/>
                    </a:solidFill>
                  </a:tcPr>
                </a:tc>
                <a:extLst>
                  <a:ext uri="{0D108BD9-81ED-4DB2-BD59-A6C34878D82A}">
                    <a16:rowId xmlns:a16="http://schemas.microsoft.com/office/drawing/2014/main" val="4048627095"/>
                  </a:ext>
                </a:extLst>
              </a:tr>
              <a:tr h="758658">
                <a:tc gridSpan="3">
                  <a:txBody>
                    <a:bodyPr/>
                    <a:lstStyle/>
                    <a:p>
                      <a:r>
                        <a:rPr lang="fr-FR" sz="1800" dirty="0"/>
                        <a:t>Il peut y avoir d’autres dilemmes ne concernant pas le traitement des hypothèses (atmosphère, pilotage…)</a:t>
                      </a:r>
                    </a:p>
                  </a:txBody>
                  <a:tcPr/>
                </a:tc>
                <a:tc hMerge="1">
                  <a:txBody>
                    <a:bodyPr/>
                    <a:lstStyle/>
                    <a:p>
                      <a:endParaRPr lang="fr-FR" sz="1400" dirty="0"/>
                    </a:p>
                  </a:txBody>
                  <a:tcPr/>
                </a:tc>
                <a:tc hMerge="1">
                  <a:txBody>
                    <a:bodyPr/>
                    <a:lstStyle/>
                    <a:p>
                      <a:endParaRPr lang="fr-FR" sz="2000" dirty="0"/>
                    </a:p>
                  </a:txBody>
                  <a:tcPr/>
                </a:tc>
                <a:tc gridSpan="2">
                  <a:txBody>
                    <a:bodyPr/>
                    <a:lstStyle/>
                    <a:p>
                      <a:endParaRPr lang="fr-FR" sz="1800" dirty="0"/>
                    </a:p>
                  </a:txBody>
                  <a:tcPr/>
                </a:tc>
                <a:tc hMerge="1">
                  <a:txBody>
                    <a:bodyPr/>
                    <a:lstStyle/>
                    <a:p>
                      <a:endParaRPr lang="fr-FR"/>
                    </a:p>
                  </a:txBody>
                  <a:tcPr/>
                </a:tc>
                <a:extLst>
                  <a:ext uri="{0D108BD9-81ED-4DB2-BD59-A6C34878D82A}">
                    <a16:rowId xmlns:a16="http://schemas.microsoft.com/office/drawing/2014/main" val="1519154800"/>
                  </a:ext>
                </a:extLst>
              </a:tr>
            </a:tbl>
          </a:graphicData>
        </a:graphic>
      </p:graphicFrame>
    </p:spTree>
    <p:extLst>
      <p:ext uri="{BB962C8B-B14F-4D97-AF65-F5344CB8AC3E}">
        <p14:creationId xmlns:p14="http://schemas.microsoft.com/office/powerpoint/2010/main" val="3213504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2EF435-8A5C-40A8-B702-612208801CF1}"/>
              </a:ext>
            </a:extLst>
          </p:cNvPr>
          <p:cNvSpPr>
            <a:spLocks noGrp="1"/>
          </p:cNvSpPr>
          <p:nvPr>
            <p:ph type="title"/>
          </p:nvPr>
        </p:nvSpPr>
        <p:spPr>
          <a:xfrm>
            <a:off x="838200" y="365125"/>
            <a:ext cx="10515600" cy="711835"/>
          </a:xfrm>
          <a:solidFill>
            <a:schemeClr val="accent6"/>
          </a:solidFill>
        </p:spPr>
        <p:txBody>
          <a:bodyPr>
            <a:normAutofit fontScale="90000"/>
          </a:bodyPr>
          <a:lstStyle/>
          <a:p>
            <a:br>
              <a:rPr lang="fr-FR" dirty="0"/>
            </a:br>
            <a:r>
              <a:rPr lang="fr-FR" dirty="0"/>
              <a:t>Dilemme 1:</a:t>
            </a:r>
            <a:r>
              <a:rPr lang="fr-FR" b="1" dirty="0"/>
              <a:t>Quantitatif </a:t>
            </a:r>
            <a:r>
              <a:rPr lang="fr-FR" b="1" i="1" dirty="0"/>
              <a:t>vs</a:t>
            </a:r>
            <a:r>
              <a:rPr lang="fr-FR" b="1" dirty="0"/>
              <a:t> Qualitatif</a:t>
            </a:r>
            <a:br>
              <a:rPr lang="fr-FR" b="1" dirty="0"/>
            </a:br>
            <a:r>
              <a:rPr lang="fr-FR" dirty="0"/>
              <a:t> </a:t>
            </a:r>
          </a:p>
        </p:txBody>
      </p:sp>
      <p:sp>
        <p:nvSpPr>
          <p:cNvPr id="3" name="Espace réservé du contenu 2">
            <a:extLst>
              <a:ext uri="{FF2B5EF4-FFF2-40B4-BE49-F238E27FC236}">
                <a16:creationId xmlns:a16="http://schemas.microsoft.com/office/drawing/2014/main" id="{B306AE5B-0FF2-4068-AFF4-24892CAAD82D}"/>
              </a:ext>
            </a:extLst>
          </p:cNvPr>
          <p:cNvSpPr>
            <a:spLocks noGrp="1"/>
          </p:cNvSpPr>
          <p:nvPr>
            <p:ph idx="1"/>
          </p:nvPr>
        </p:nvSpPr>
        <p:spPr>
          <a:xfrm>
            <a:off x="838200" y="1076960"/>
            <a:ext cx="10515600" cy="5100003"/>
          </a:xfrm>
        </p:spPr>
        <p:txBody>
          <a:bodyPr/>
          <a:lstStyle/>
          <a:p>
            <a:r>
              <a:rPr lang="fr-FR" dirty="0"/>
              <a:t>Objectifs:</a:t>
            </a:r>
          </a:p>
          <a:p>
            <a:pPr lvl="1"/>
            <a:r>
              <a:rPr lang="fr-FR" sz="1800" dirty="0"/>
              <a:t>Faire émerger la question de métier adossée à ce dilemme.</a:t>
            </a:r>
          </a:p>
          <a:p>
            <a:pPr lvl="1"/>
            <a:r>
              <a:rPr lang="fr-FR" sz="1800" dirty="0"/>
              <a:t>Permettre une reconstruction de la situation en dehors du contexte classe.</a:t>
            </a:r>
          </a:p>
          <a:p>
            <a:pPr lvl="1"/>
            <a:r>
              <a:rPr lang="fr-FR" sz="1800" dirty="0"/>
              <a:t>Identifier les pertes liées au choix quantitatif « faire parler tous les élèves ».</a:t>
            </a:r>
          </a:p>
          <a:p>
            <a:pPr lvl="1"/>
            <a:r>
              <a:rPr lang="fr-FR" sz="1800" dirty="0"/>
              <a:t>Recentrer sur l’objectif premier de la lecture pas à pas: apprendre à comprendre. </a:t>
            </a:r>
          </a:p>
          <a:p>
            <a:pPr lvl="1"/>
            <a:r>
              <a:rPr lang="fr-FR" sz="1800" dirty="0"/>
              <a:t>Entrainer les enseignants à faire autrement.</a:t>
            </a:r>
          </a:p>
          <a:p>
            <a:r>
              <a:rPr lang="fr-FR" dirty="0"/>
              <a:t>Support:</a:t>
            </a:r>
          </a:p>
          <a:p>
            <a:pPr lvl="1"/>
            <a:r>
              <a:rPr lang="fr-FR" dirty="0"/>
              <a:t>Le formateur conçoit un document avec la liste des hypothèses d’une classe qui a privilégié la quantité de prises de paroles des élèves.  </a:t>
            </a:r>
          </a:p>
          <a:p>
            <a:pPr marL="457200" lvl="1" indent="0">
              <a:buNone/>
            </a:pPr>
            <a:r>
              <a:rPr lang="fr-FR" dirty="0"/>
              <a:t> Ressources pour préparer, cliquer en bas.</a:t>
            </a:r>
          </a:p>
          <a:p>
            <a:r>
              <a:rPr lang="fr-FR" dirty="0"/>
              <a:t>Consignes possibles:</a:t>
            </a:r>
          </a:p>
          <a:p>
            <a:pPr lvl="1"/>
            <a:r>
              <a:rPr lang="fr-FR" dirty="0"/>
              <a:t>Repérer les hypothèses les plus pertinentes et les moins pertinentes.</a:t>
            </a:r>
          </a:p>
          <a:p>
            <a:pPr lvl="1"/>
            <a:r>
              <a:rPr lang="fr-FR" dirty="0"/>
              <a:t>Identifier à quel moment la pertinence des hypothèses est moins grande.</a:t>
            </a:r>
          </a:p>
          <a:p>
            <a:pPr marL="0" indent="0">
              <a:buNone/>
            </a:pPr>
            <a:endParaRPr lang="fr-FR" dirty="0"/>
          </a:p>
        </p:txBody>
      </p:sp>
      <p:sp>
        <p:nvSpPr>
          <p:cNvPr id="5" name="ZoneTexte 4">
            <a:extLst>
              <a:ext uri="{FF2B5EF4-FFF2-40B4-BE49-F238E27FC236}">
                <a16:creationId xmlns:a16="http://schemas.microsoft.com/office/drawing/2014/main" id="{373EAADD-AD57-470B-BF48-08B1F70A7BBD}"/>
              </a:ext>
            </a:extLst>
          </p:cNvPr>
          <p:cNvSpPr txBox="1"/>
          <p:nvPr/>
        </p:nvSpPr>
        <p:spPr>
          <a:xfrm>
            <a:off x="9847385" y="6176963"/>
            <a:ext cx="1805353"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b="1" dirty="0">
                <a:hlinkClick r:id="" action="ppaction://hlinkshowjump?jump=nextslide"/>
              </a:rPr>
              <a:t>Suite</a:t>
            </a:r>
            <a:endParaRPr lang="fr-FR" b="1" dirty="0"/>
          </a:p>
        </p:txBody>
      </p:sp>
    </p:spTree>
    <p:extLst>
      <p:ext uri="{BB962C8B-B14F-4D97-AF65-F5344CB8AC3E}">
        <p14:creationId xmlns:p14="http://schemas.microsoft.com/office/powerpoint/2010/main" val="1829243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0E6426-C727-49DE-9B76-8FCA5FAA3FE4}"/>
              </a:ext>
            </a:extLst>
          </p:cNvPr>
          <p:cNvSpPr>
            <a:spLocks noGrp="1"/>
          </p:cNvSpPr>
          <p:nvPr>
            <p:ph type="title"/>
          </p:nvPr>
        </p:nvSpPr>
        <p:spPr>
          <a:solidFill>
            <a:schemeClr val="accent6">
              <a:lumMod val="20000"/>
              <a:lumOff val="80000"/>
            </a:schemeClr>
          </a:solidFill>
        </p:spPr>
        <p:txBody>
          <a:bodyPr/>
          <a:lstStyle/>
          <a:p>
            <a:r>
              <a:rPr lang="fr-FR" dirty="0"/>
              <a:t>Proposition de situation à proposer aux enseignants</a:t>
            </a:r>
          </a:p>
        </p:txBody>
      </p:sp>
      <p:sp>
        <p:nvSpPr>
          <p:cNvPr id="3" name="Espace réservé du contenu 2">
            <a:extLst>
              <a:ext uri="{FF2B5EF4-FFF2-40B4-BE49-F238E27FC236}">
                <a16:creationId xmlns:a16="http://schemas.microsoft.com/office/drawing/2014/main" id="{F8F81855-F441-41EE-95E1-EEB06C82E1B7}"/>
              </a:ext>
            </a:extLst>
          </p:cNvPr>
          <p:cNvSpPr>
            <a:spLocks noGrp="1"/>
          </p:cNvSpPr>
          <p:nvPr>
            <p:ph idx="1"/>
          </p:nvPr>
        </p:nvSpPr>
        <p:spPr/>
        <p:txBody>
          <a:bodyPr/>
          <a:lstStyle/>
          <a:p>
            <a:r>
              <a:rPr lang="fr-FR" dirty="0"/>
              <a:t>Le tableau qui suit compile:</a:t>
            </a:r>
          </a:p>
          <a:p>
            <a:pPr lvl="1"/>
            <a:r>
              <a:rPr lang="fr-FR" dirty="0"/>
              <a:t>Des hypothèses recueillies à partir d’une lecture Pas à Pas du texte: </a:t>
            </a:r>
            <a:r>
              <a:rPr lang="fr-FR" i="1" dirty="0"/>
              <a:t>Les souris à l’envers</a:t>
            </a:r>
            <a:r>
              <a:rPr lang="fr-FR" dirty="0"/>
              <a:t>  de Roald Dahl. </a:t>
            </a:r>
            <a:endParaRPr lang="fr-FR" u="sng" dirty="0">
              <a:solidFill>
                <a:schemeClr val="accent1"/>
              </a:solidFill>
            </a:endParaRPr>
          </a:p>
          <a:p>
            <a:r>
              <a:rPr lang="fr-FR" dirty="0"/>
              <a:t>Les hypothèses sont classées dans l’ordre d’apparition.</a:t>
            </a:r>
          </a:p>
          <a:p>
            <a:r>
              <a:rPr lang="fr-FR" dirty="0"/>
              <a:t>Les hypothèses correspondent au quatrième arrêt de la lecture: « </a:t>
            </a:r>
            <a:r>
              <a:rPr lang="fr-FR" b="1" dirty="0"/>
              <a:t> </a:t>
            </a:r>
            <a:r>
              <a:rPr lang="fr-FR" b="1" dirty="0">
                <a:latin typeface="Arial" pitchFamily="34" charset="0"/>
                <a:cs typeface="Arial" pitchFamily="34" charset="0"/>
              </a:rPr>
              <a:t>le sol  est couvert de souris</a:t>
            </a:r>
            <a:r>
              <a:rPr lang="fr-FR" dirty="0">
                <a:latin typeface="Arial" pitchFamily="34" charset="0"/>
                <a:cs typeface="Arial" pitchFamily="34" charset="0"/>
              </a:rPr>
              <a:t>. </a:t>
            </a:r>
            <a:r>
              <a:rPr lang="fr-FR" dirty="0"/>
              <a:t>… ». </a:t>
            </a:r>
          </a:p>
          <a:p>
            <a:r>
              <a:rPr lang="fr-FR" dirty="0"/>
              <a:t>La question posée est « </a:t>
            </a:r>
            <a:r>
              <a:rPr lang="fr-FR" b="1" dirty="0"/>
              <a:t>Que va faire monsieur Labon ?»</a:t>
            </a:r>
          </a:p>
          <a:p>
            <a:endParaRPr lang="fr-FR" dirty="0"/>
          </a:p>
        </p:txBody>
      </p:sp>
      <p:sp>
        <p:nvSpPr>
          <p:cNvPr id="4" name="ZoneTexte 3">
            <a:extLst>
              <a:ext uri="{FF2B5EF4-FFF2-40B4-BE49-F238E27FC236}">
                <a16:creationId xmlns:a16="http://schemas.microsoft.com/office/drawing/2014/main" id="{C0A064A2-35B8-4843-8546-ADF4E4523649}"/>
              </a:ext>
            </a:extLst>
          </p:cNvPr>
          <p:cNvSpPr txBox="1"/>
          <p:nvPr/>
        </p:nvSpPr>
        <p:spPr>
          <a:xfrm>
            <a:off x="9847385" y="6176963"/>
            <a:ext cx="1805353" cy="369332"/>
          </a:xfrm>
          <a:prstGeom prst="rect">
            <a:avLst/>
          </a:prstGeom>
          <a:noFill/>
        </p:spPr>
        <p:txBody>
          <a:bodyPr wrap="square" rtlCol="0">
            <a:spAutoFit/>
          </a:bodyPr>
          <a:lstStyle/>
          <a:p>
            <a:r>
              <a:rPr lang="fr-FR" b="1" dirty="0">
                <a:hlinkClick r:id="" action="ppaction://hlinkshowjump?jump=nextslide"/>
              </a:rPr>
              <a:t>Suite</a:t>
            </a:r>
            <a:endParaRPr lang="fr-FR" b="1" dirty="0"/>
          </a:p>
        </p:txBody>
      </p:sp>
    </p:spTree>
    <p:extLst>
      <p:ext uri="{BB962C8B-B14F-4D97-AF65-F5344CB8AC3E}">
        <p14:creationId xmlns:p14="http://schemas.microsoft.com/office/powerpoint/2010/main" val="1090237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374082B-1447-4B18-85FD-F0EA805F32D3}"/>
              </a:ext>
            </a:extLst>
          </p:cNvPr>
          <p:cNvSpPr/>
          <p:nvPr/>
        </p:nvSpPr>
        <p:spPr>
          <a:xfrm>
            <a:off x="427891" y="162561"/>
            <a:ext cx="11336215" cy="470486"/>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tx1"/>
                </a:solidFill>
              </a:rPr>
              <a:t>La question posée est « </a:t>
            </a:r>
            <a:r>
              <a:rPr lang="fr-FR" sz="1600" b="1" dirty="0">
                <a:solidFill>
                  <a:schemeClr val="tx1"/>
                </a:solidFill>
              </a:rPr>
              <a:t>Que va faire monsieur Labon ?»</a:t>
            </a:r>
          </a:p>
        </p:txBody>
      </p:sp>
      <p:graphicFrame>
        <p:nvGraphicFramePr>
          <p:cNvPr id="3" name="Tableau 2">
            <a:extLst>
              <a:ext uri="{FF2B5EF4-FFF2-40B4-BE49-F238E27FC236}">
                <a16:creationId xmlns:a16="http://schemas.microsoft.com/office/drawing/2014/main" id="{E6E7A00B-6E96-4B96-A2A0-BCB10E325195}"/>
              </a:ext>
            </a:extLst>
          </p:cNvPr>
          <p:cNvGraphicFramePr>
            <a:graphicFrameLocks noGrp="1"/>
          </p:cNvGraphicFramePr>
          <p:nvPr>
            <p:extLst>
              <p:ext uri="{D42A27DB-BD31-4B8C-83A1-F6EECF244321}">
                <p14:modId xmlns:p14="http://schemas.microsoft.com/office/powerpoint/2010/main" val="1924147486"/>
              </p:ext>
            </p:extLst>
          </p:nvPr>
        </p:nvGraphicFramePr>
        <p:xfrm>
          <a:off x="427892" y="902677"/>
          <a:ext cx="11336215" cy="5816657"/>
        </p:xfrm>
        <a:graphic>
          <a:graphicData uri="http://schemas.openxmlformats.org/drawingml/2006/table">
            <a:tbl>
              <a:tblPr firstRow="1" bandRow="1">
                <a:tableStyleId>{5C22544A-7EE6-4342-B048-85BDC9FD1C3A}</a:tableStyleId>
              </a:tblPr>
              <a:tblGrid>
                <a:gridCol w="4323813">
                  <a:extLst>
                    <a:ext uri="{9D8B030D-6E8A-4147-A177-3AD203B41FA5}">
                      <a16:colId xmlns:a16="http://schemas.microsoft.com/office/drawing/2014/main" val="3050766315"/>
                    </a:ext>
                  </a:extLst>
                </a:gridCol>
                <a:gridCol w="7012402">
                  <a:extLst>
                    <a:ext uri="{9D8B030D-6E8A-4147-A177-3AD203B41FA5}">
                      <a16:colId xmlns:a16="http://schemas.microsoft.com/office/drawing/2014/main" val="2425038416"/>
                    </a:ext>
                  </a:extLst>
                </a:gridCol>
              </a:tblGrid>
              <a:tr h="391217">
                <a:tc>
                  <a:txBody>
                    <a:bodyPr/>
                    <a:lstStyle/>
                    <a:p>
                      <a:r>
                        <a:rPr lang="fr-FR" sz="1400" dirty="0">
                          <a:solidFill>
                            <a:sysClr val="windowText" lastClr="000000"/>
                          </a:solidFill>
                        </a:rPr>
                        <a:t>Hypothèses</a:t>
                      </a:r>
                    </a:p>
                  </a:txBody>
                  <a:tcPr>
                    <a:lnR w="12700" cap="flat" cmpd="sng" algn="ctr">
                      <a:solidFill>
                        <a:schemeClr val="tx1"/>
                      </a:solidFill>
                      <a:prstDash val="solid"/>
                      <a:round/>
                      <a:headEnd type="none" w="med" len="med"/>
                      <a:tailEnd type="none" w="med" len="med"/>
                    </a:lnR>
                    <a:solidFill>
                      <a:schemeClr val="accent1">
                        <a:lumMod val="60000"/>
                        <a:lumOff val="40000"/>
                      </a:schemeClr>
                    </a:solidFill>
                  </a:tcPr>
                </a:tc>
                <a:tc>
                  <a:txBody>
                    <a:bodyPr/>
                    <a:lstStyle/>
                    <a:p>
                      <a:r>
                        <a:rPr lang="fr-FR" sz="1400" dirty="0">
                          <a:solidFill>
                            <a:sysClr val="windowText" lastClr="000000"/>
                          </a:solidFill>
                        </a:rPr>
                        <a:t>Analyse</a:t>
                      </a:r>
                    </a:p>
                  </a:txBody>
                  <a:tcPr>
                    <a:lnL w="12700" cap="flat" cmpd="sng" algn="ctr">
                      <a:solidFill>
                        <a:schemeClr val="tx1"/>
                      </a:solidFill>
                      <a:prstDash val="solid"/>
                      <a:round/>
                      <a:headEnd type="none" w="med" len="med"/>
                      <a:tailEnd type="none" w="med" len="med"/>
                    </a:lnL>
                    <a:solidFill>
                      <a:schemeClr val="accent1">
                        <a:lumMod val="60000"/>
                        <a:lumOff val="40000"/>
                      </a:schemeClr>
                    </a:solidFill>
                  </a:tcPr>
                </a:tc>
                <a:extLst>
                  <a:ext uri="{0D108BD9-81ED-4DB2-BD59-A6C34878D82A}">
                    <a16:rowId xmlns:a16="http://schemas.microsoft.com/office/drawing/2014/main" val="1421038581"/>
                  </a:ext>
                </a:extLst>
              </a:tr>
              <a:tr h="4525572">
                <a:tc>
                  <a:txBody>
                    <a:bodyPr/>
                    <a:lstStyle/>
                    <a:p>
                      <a:r>
                        <a:rPr lang="fr-FR" sz="1400" dirty="0">
                          <a:solidFill>
                            <a:srgbClr val="00B050"/>
                          </a:solidFill>
                        </a:rPr>
                        <a:t>Il va les prendre et les relâcher dehors.</a:t>
                      </a:r>
                    </a:p>
                    <a:p>
                      <a:r>
                        <a:rPr lang="fr-FR" sz="1400" dirty="0">
                          <a:solidFill>
                            <a:srgbClr val="00B050"/>
                          </a:solidFill>
                        </a:rPr>
                        <a:t>Il va les prendre et les amener très loin.</a:t>
                      </a:r>
                    </a:p>
                    <a:p>
                      <a:endParaRPr lang="fr-FR" sz="1400" dirty="0">
                        <a:solidFill>
                          <a:srgbClr val="00B050"/>
                        </a:solidFill>
                      </a:endParaRPr>
                    </a:p>
                    <a:p>
                      <a:r>
                        <a:rPr lang="fr-FR" sz="1400" dirty="0">
                          <a:solidFill>
                            <a:srgbClr val="00B050"/>
                          </a:solidFill>
                        </a:rPr>
                        <a:t>Il va les donner à une animalerie.</a:t>
                      </a:r>
                    </a:p>
                    <a:p>
                      <a:r>
                        <a:rPr lang="fr-FR" sz="1400" dirty="0">
                          <a:solidFill>
                            <a:srgbClr val="00B050"/>
                          </a:solidFill>
                        </a:rPr>
                        <a:t>Il en garde un peu (que des mâles ou des femelles)  et va mettre les autres ailleurs. </a:t>
                      </a:r>
                    </a:p>
                    <a:p>
                      <a:endParaRPr lang="fr-FR" sz="1400" dirty="0">
                        <a:solidFill>
                          <a:sysClr val="windowText" lastClr="000000"/>
                        </a:solidFill>
                      </a:endParaRPr>
                    </a:p>
                    <a:p>
                      <a:r>
                        <a:rPr lang="fr-FR" sz="1400" dirty="0">
                          <a:solidFill>
                            <a:schemeClr val="accent4">
                              <a:lumMod val="75000"/>
                            </a:schemeClr>
                          </a:solidFill>
                        </a:rPr>
                        <a:t>Il va les tuer.</a:t>
                      </a:r>
                    </a:p>
                    <a:p>
                      <a:r>
                        <a:rPr lang="fr-FR" sz="1400" dirty="0">
                          <a:solidFill>
                            <a:schemeClr val="accent4">
                              <a:lumMod val="75000"/>
                            </a:schemeClr>
                          </a:solidFill>
                        </a:rPr>
                        <a:t>Il va les noyer.</a:t>
                      </a:r>
                    </a:p>
                    <a:p>
                      <a:endParaRPr lang="fr-FR" sz="1400" dirty="0">
                        <a:solidFill>
                          <a:schemeClr val="accent4">
                            <a:lumMod val="75000"/>
                          </a:schemeClr>
                        </a:solidFill>
                      </a:endParaRPr>
                    </a:p>
                    <a:p>
                      <a:r>
                        <a:rPr lang="fr-FR" sz="1400" dirty="0">
                          <a:solidFill>
                            <a:schemeClr val="accent4">
                              <a:lumMod val="75000"/>
                            </a:schemeClr>
                          </a:solidFill>
                        </a:rPr>
                        <a:t>Il va les vendre.</a:t>
                      </a:r>
                    </a:p>
                    <a:p>
                      <a:r>
                        <a:rPr lang="fr-FR" sz="1400" dirty="0">
                          <a:solidFill>
                            <a:schemeClr val="accent4">
                              <a:lumMod val="75000"/>
                            </a:schemeClr>
                          </a:solidFill>
                        </a:rPr>
                        <a:t>Il va les manger.</a:t>
                      </a:r>
                    </a:p>
                    <a:p>
                      <a:endParaRPr lang="fr-FR" sz="1400" dirty="0">
                        <a:solidFill>
                          <a:schemeClr val="accent4">
                            <a:lumMod val="75000"/>
                          </a:schemeClr>
                        </a:solidFill>
                      </a:endParaRPr>
                    </a:p>
                    <a:p>
                      <a:r>
                        <a:rPr lang="fr-FR" sz="1400" dirty="0">
                          <a:solidFill>
                            <a:schemeClr val="accent4">
                              <a:lumMod val="75000"/>
                            </a:schemeClr>
                          </a:solidFill>
                        </a:rPr>
                        <a:t>Il va les adopter.</a:t>
                      </a:r>
                    </a:p>
                    <a:p>
                      <a:r>
                        <a:rPr lang="fr-FR" sz="1400" dirty="0">
                          <a:solidFill>
                            <a:schemeClr val="accent4">
                              <a:lumMod val="75000"/>
                            </a:schemeClr>
                          </a:solidFill>
                        </a:rPr>
                        <a:t>Il va les relâcher chez lui.</a:t>
                      </a:r>
                    </a:p>
                    <a:p>
                      <a:endParaRPr lang="fr-FR" sz="1400" dirty="0">
                        <a:solidFill>
                          <a:sysClr val="windowText" lastClr="000000"/>
                        </a:solidFill>
                      </a:endParaRPr>
                    </a:p>
                    <a:p>
                      <a:r>
                        <a:rPr lang="fr-FR" sz="1400" dirty="0">
                          <a:solidFill>
                            <a:schemeClr val="accent2">
                              <a:lumMod val="50000"/>
                            </a:schemeClr>
                          </a:solidFill>
                        </a:rPr>
                        <a:t>Il déménage.</a:t>
                      </a:r>
                    </a:p>
                    <a:p>
                      <a:r>
                        <a:rPr lang="fr-FR" sz="1400" dirty="0">
                          <a:solidFill>
                            <a:schemeClr val="accent2">
                              <a:lumMod val="50000"/>
                            </a:schemeClr>
                          </a:solidFill>
                        </a:rPr>
                        <a:t>Il vend sa maison</a:t>
                      </a:r>
                    </a:p>
                    <a:p>
                      <a:r>
                        <a:rPr lang="fr-FR" sz="1400" dirty="0">
                          <a:solidFill>
                            <a:schemeClr val="accent2">
                              <a:lumMod val="50000"/>
                            </a:schemeClr>
                          </a:solidFill>
                        </a:rPr>
                        <a:t>Il va faire un barbecue et inviter ses voisins.</a:t>
                      </a:r>
                    </a:p>
                    <a:p>
                      <a:r>
                        <a:rPr lang="fr-FR" sz="1400" dirty="0">
                          <a:solidFill>
                            <a:schemeClr val="accent2">
                              <a:lumMod val="50000"/>
                            </a:schemeClr>
                          </a:solidFill>
                        </a:rPr>
                        <a:t>Il fait un méchoui.</a:t>
                      </a:r>
                    </a:p>
                    <a:p>
                      <a:r>
                        <a:rPr lang="fr-FR" sz="1400" dirty="0">
                          <a:solidFill>
                            <a:schemeClr val="accent2">
                              <a:lumMod val="50000"/>
                            </a:schemeClr>
                          </a:solidFill>
                        </a:rPr>
                        <a:t>Il va les emmener chez le vétérinaire.</a:t>
                      </a:r>
                    </a:p>
                    <a:p>
                      <a:r>
                        <a:rPr lang="fr-FR" sz="1400" dirty="0">
                          <a:solidFill>
                            <a:schemeClr val="accent2">
                              <a:lumMod val="50000"/>
                            </a:schemeClr>
                          </a:solidFill>
                        </a:rPr>
                        <a:t>Il brûle sa maison.</a:t>
                      </a:r>
                    </a:p>
                    <a:p>
                      <a:endParaRPr lang="fr-FR" sz="1400" dirty="0">
                        <a:solidFill>
                          <a:schemeClr val="accent2">
                            <a:lumMod val="50000"/>
                          </a:schemeClr>
                        </a:solidFill>
                      </a:endParaRPr>
                    </a:p>
                    <a:p>
                      <a:r>
                        <a:rPr lang="fr-FR" sz="1400" dirty="0">
                          <a:solidFill>
                            <a:schemeClr val="accent2">
                              <a:lumMod val="50000"/>
                            </a:schemeClr>
                          </a:solidFill>
                        </a:rPr>
                        <a:t>Les souris elles vont s’enfuir</a:t>
                      </a:r>
                    </a:p>
                    <a:p>
                      <a:r>
                        <a:rPr lang="fr-FR" sz="1400" dirty="0">
                          <a:solidFill>
                            <a:schemeClr val="accent2">
                              <a:lumMod val="50000"/>
                            </a:schemeClr>
                          </a:solidFill>
                        </a:rPr>
                        <a:t>Les souris vont se venger</a:t>
                      </a:r>
                    </a:p>
                  </a:txBody>
                  <a:tcPr>
                    <a:lnR w="12700" cap="flat" cmpd="sng" algn="ctr">
                      <a:solidFill>
                        <a:schemeClr val="tx1"/>
                      </a:solidFill>
                      <a:prstDash val="solid"/>
                      <a:round/>
                      <a:headEnd type="none" w="med" len="med"/>
                      <a:tailEnd type="none" w="med" len="med"/>
                    </a:lnR>
                    <a:solidFill>
                      <a:schemeClr val="bg2"/>
                    </a:solidFill>
                  </a:tcPr>
                </a:tc>
                <a:tc>
                  <a:txBody>
                    <a:bodyPr/>
                    <a:lstStyle/>
                    <a:p>
                      <a:pPr marL="285750" indent="-285750">
                        <a:buFont typeface="Wingdings" panose="05000000000000000000" pitchFamily="2" charset="2"/>
                        <a:buChar char="à"/>
                      </a:pPr>
                      <a:r>
                        <a:rPr lang="fr-FR" sz="1400" dirty="0">
                          <a:solidFill>
                            <a:sysClr val="windowText" lastClr="000000"/>
                          </a:solidFill>
                          <a:sym typeface="Wingdings" panose="05000000000000000000" pitchFamily="2" charset="2"/>
                        </a:rPr>
                        <a:t>Hypothèse pertinente: Monsieur Labon est gentil. Il ne veut pas les tuer.</a:t>
                      </a:r>
                    </a:p>
                    <a:p>
                      <a:pPr marL="285750" indent="-285750">
                        <a:buFont typeface="Wingdings" panose="05000000000000000000" pitchFamily="2" charset="2"/>
                        <a:buChar char="à"/>
                      </a:pPr>
                      <a:r>
                        <a:rPr lang="fr-FR" sz="1400" dirty="0">
                          <a:solidFill>
                            <a:sysClr val="windowText" lastClr="000000"/>
                          </a:solidFill>
                          <a:sym typeface="Wingdings" panose="05000000000000000000" pitchFamily="2" charset="2"/>
                        </a:rPr>
                        <a:t>Idem + il les emmène loin car il ne veut pas qu’elles reviennent.</a:t>
                      </a:r>
                    </a:p>
                    <a:p>
                      <a:pPr marL="285750" indent="-285750">
                        <a:buFont typeface="Wingdings" panose="05000000000000000000" pitchFamily="2" charset="2"/>
                        <a:buChar char="à"/>
                      </a:pPr>
                      <a:endParaRPr lang="fr-FR" sz="1400" dirty="0">
                        <a:solidFill>
                          <a:sysClr val="windowText" lastClr="000000"/>
                        </a:solidFill>
                        <a:sym typeface="Wingdings" panose="05000000000000000000" pitchFamily="2" charset="2"/>
                      </a:endParaRPr>
                    </a:p>
                    <a:p>
                      <a:pPr marL="285750" indent="-285750">
                        <a:buFont typeface="Wingdings" panose="05000000000000000000" pitchFamily="2" charset="2"/>
                        <a:buChar char="à"/>
                      </a:pPr>
                      <a:r>
                        <a:rPr lang="fr-FR" sz="1400" dirty="0">
                          <a:solidFill>
                            <a:sysClr val="windowText" lastClr="000000"/>
                          </a:solidFill>
                          <a:sym typeface="Wingdings" panose="05000000000000000000" pitchFamily="2" charset="2"/>
                        </a:rPr>
                        <a:t>Cohérent mais plus fantaisiste + il veut qu’elles vivent dans de bonnes conditions.</a:t>
                      </a:r>
                    </a:p>
                    <a:p>
                      <a:pPr marL="285750" indent="-285750">
                        <a:buFont typeface="Wingdings" panose="05000000000000000000" pitchFamily="2" charset="2"/>
                        <a:buChar char="à"/>
                      </a:pPr>
                      <a:r>
                        <a:rPr lang="fr-FR" sz="1400" dirty="0">
                          <a:solidFill>
                            <a:sysClr val="windowText" lastClr="000000"/>
                          </a:solidFill>
                          <a:sym typeface="Wingdings" panose="05000000000000000000" pitchFamily="2" charset="2"/>
                        </a:rPr>
                        <a:t>Ce ne sont pas les souris qui le gênent mais la quantité « elles prolifèrent »</a:t>
                      </a:r>
                    </a:p>
                    <a:p>
                      <a:pPr marL="285750" indent="-285750">
                        <a:buFont typeface="Wingdings" panose="05000000000000000000" pitchFamily="2" charset="2"/>
                        <a:buChar char="à"/>
                      </a:pPr>
                      <a:endParaRPr lang="fr-FR" sz="1400" dirty="0">
                        <a:solidFill>
                          <a:sysClr val="windowText" lastClr="000000"/>
                        </a:solidFill>
                        <a:sym typeface="Wingdings" panose="05000000000000000000" pitchFamily="2" charset="2"/>
                      </a:endParaRPr>
                    </a:p>
                    <a:p>
                      <a:pPr marL="285750" indent="-285750">
                        <a:buFont typeface="Wingdings" panose="05000000000000000000" pitchFamily="2" charset="2"/>
                        <a:buChar char="à"/>
                      </a:pPr>
                      <a:endParaRPr lang="fr-FR" sz="1400" dirty="0">
                        <a:solidFill>
                          <a:sysClr val="windowText" lastClr="000000"/>
                        </a:solidFill>
                        <a:sym typeface="Wingdings" panose="05000000000000000000" pitchFamily="2" charset="2"/>
                      </a:endParaRPr>
                    </a:p>
                    <a:p>
                      <a:pPr marL="285750" indent="-285750">
                        <a:buFont typeface="Wingdings" panose="05000000000000000000" pitchFamily="2" charset="2"/>
                        <a:buChar char="à"/>
                      </a:pPr>
                      <a:r>
                        <a:rPr lang="fr-FR" sz="1400" dirty="0">
                          <a:solidFill>
                            <a:sysClr val="windowText" lastClr="000000"/>
                          </a:solidFill>
                          <a:sym typeface="Wingdings" panose="05000000000000000000" pitchFamily="2" charset="2"/>
                        </a:rPr>
                        <a:t>L’élève retient qu’il veut s’en débarrasser mais ne prend pas en compte le fait qu’il est gentil, paisible</a:t>
                      </a:r>
                    </a:p>
                    <a:p>
                      <a:pPr marL="0" indent="0">
                        <a:buFont typeface="Wingdings" panose="05000000000000000000" pitchFamily="2" charset="2"/>
                        <a:buNone/>
                      </a:pPr>
                      <a:endParaRPr lang="fr-FR" sz="1400" dirty="0">
                        <a:solidFill>
                          <a:sysClr val="windowText" lastClr="000000"/>
                        </a:solidFill>
                        <a:sym typeface="Wingdings" panose="05000000000000000000" pitchFamily="2" charset="2"/>
                      </a:endParaRPr>
                    </a:p>
                    <a:p>
                      <a:pPr marL="285750" indent="-285750">
                        <a:buFont typeface="Wingdings" panose="05000000000000000000" pitchFamily="2" charset="2"/>
                        <a:buChar char="à"/>
                      </a:pPr>
                      <a:r>
                        <a:rPr lang="fr-FR" sz="1400" dirty="0">
                          <a:solidFill>
                            <a:sysClr val="windowText" lastClr="000000"/>
                          </a:solidFill>
                          <a:sym typeface="Wingdings" panose="05000000000000000000" pitchFamily="2" charset="2"/>
                        </a:rPr>
                        <a:t>Les élèves retiennent qu’il est pauvre mais ne prennent pas en compte qu’il est heureux ainsi. Ils imaginent qu’il a faim, qu’il veut de l’argent.</a:t>
                      </a:r>
                    </a:p>
                    <a:p>
                      <a:pPr marL="285750" indent="-285750">
                        <a:buFont typeface="Wingdings" panose="05000000000000000000" pitchFamily="2" charset="2"/>
                        <a:buChar char="à"/>
                      </a:pPr>
                      <a:endParaRPr lang="fr-FR" sz="1400" dirty="0">
                        <a:solidFill>
                          <a:sysClr val="windowText" lastClr="000000"/>
                        </a:solidFill>
                        <a:sym typeface="Wingdings" panose="05000000000000000000" pitchFamily="2" charset="2"/>
                      </a:endParaRPr>
                    </a:p>
                    <a:p>
                      <a:pPr marL="285750" indent="-285750">
                        <a:buFont typeface="Wingdings" panose="05000000000000000000" pitchFamily="2" charset="2"/>
                        <a:buChar char="à"/>
                      </a:pPr>
                      <a:r>
                        <a:rPr lang="fr-FR" sz="1400" dirty="0">
                          <a:solidFill>
                            <a:sysClr val="windowText" lastClr="000000"/>
                          </a:solidFill>
                          <a:sym typeface="Wingdings" panose="05000000000000000000" pitchFamily="2" charset="2"/>
                        </a:rPr>
                        <a:t>Les élèves oublient le mobile premier de monsieur Labon: se débarrasser des souris.</a:t>
                      </a:r>
                    </a:p>
                    <a:p>
                      <a:pPr marL="285750" indent="-285750">
                        <a:buFont typeface="Wingdings" panose="05000000000000000000" pitchFamily="2" charset="2"/>
                        <a:buChar char="à"/>
                      </a:pPr>
                      <a:endParaRPr lang="fr-FR" sz="1400" dirty="0">
                        <a:solidFill>
                          <a:sysClr val="windowText" lastClr="000000"/>
                        </a:solidFill>
                        <a:sym typeface="Wingdings" panose="05000000000000000000" pitchFamily="2" charset="2"/>
                      </a:endParaRPr>
                    </a:p>
                    <a:p>
                      <a:pPr marL="0" indent="0">
                        <a:buFont typeface="Wingdings" panose="05000000000000000000" pitchFamily="2" charset="2"/>
                        <a:buNone/>
                      </a:pPr>
                      <a:endParaRPr lang="fr-FR" sz="1400" dirty="0">
                        <a:solidFill>
                          <a:sysClr val="windowText" lastClr="000000"/>
                        </a:solidFill>
                        <a:sym typeface="Wingdings" panose="05000000000000000000" pitchFamily="2" charset="2"/>
                      </a:endParaRPr>
                    </a:p>
                    <a:p>
                      <a:pPr marL="285750" indent="-285750">
                        <a:buFont typeface="Wingdings" panose="05000000000000000000" pitchFamily="2" charset="2"/>
                        <a:buChar char="à"/>
                      </a:pPr>
                      <a:endParaRPr lang="fr-FR" sz="1400" dirty="0">
                        <a:solidFill>
                          <a:sysClr val="windowText" lastClr="000000"/>
                        </a:solidFill>
                        <a:sym typeface="Wingdings" panose="05000000000000000000" pitchFamily="2" charset="2"/>
                      </a:endParaRPr>
                    </a:p>
                    <a:p>
                      <a:pPr marL="285750" indent="-285750">
                        <a:buFont typeface="Wingdings" panose="05000000000000000000" pitchFamily="2" charset="2"/>
                        <a:buChar char="à"/>
                      </a:pPr>
                      <a:r>
                        <a:rPr lang="fr-FR" sz="1400" dirty="0">
                          <a:solidFill>
                            <a:sysClr val="windowText" lastClr="000000"/>
                          </a:solidFill>
                          <a:sym typeface="Wingdings" panose="05000000000000000000" pitchFamily="2" charset="2"/>
                        </a:rPr>
                        <a:t>Hypothèses fantaisistes, éloignées, qui ne s’appuient sur aucun élément.</a:t>
                      </a:r>
                    </a:p>
                    <a:p>
                      <a:pPr marL="285750" indent="-285750">
                        <a:buFont typeface="Wingdings" panose="05000000000000000000" pitchFamily="2" charset="2"/>
                        <a:buChar char="à"/>
                      </a:pPr>
                      <a:endParaRPr lang="fr-FR" sz="1400" dirty="0">
                        <a:solidFill>
                          <a:sysClr val="windowText" lastClr="000000"/>
                        </a:solidFill>
                        <a:sym typeface="Wingdings" panose="05000000000000000000" pitchFamily="2" charset="2"/>
                      </a:endParaRPr>
                    </a:p>
                    <a:p>
                      <a:pPr marL="0" indent="0">
                        <a:buFont typeface="Wingdings" panose="05000000000000000000" pitchFamily="2" charset="2"/>
                        <a:buNone/>
                      </a:pPr>
                      <a:endParaRPr lang="fr-FR" sz="1400" dirty="0">
                        <a:solidFill>
                          <a:sysClr val="windowText" lastClr="000000"/>
                        </a:solidFill>
                        <a:sym typeface="Wingdings" panose="05000000000000000000" pitchFamily="2" charset="2"/>
                      </a:endParaRPr>
                    </a:p>
                    <a:p>
                      <a:pPr marL="0" indent="0">
                        <a:buFont typeface="Wingdings" panose="05000000000000000000" pitchFamily="2" charset="2"/>
                        <a:buNone/>
                      </a:pPr>
                      <a:endParaRPr lang="fr-FR" sz="1400" dirty="0">
                        <a:solidFill>
                          <a:sysClr val="windowText" lastClr="000000"/>
                        </a:solidFill>
                        <a:sym typeface="Wingdings" panose="05000000000000000000" pitchFamily="2" charset="2"/>
                      </a:endParaRPr>
                    </a:p>
                    <a:p>
                      <a:pPr marL="0" indent="0">
                        <a:buFont typeface="Wingdings" panose="05000000000000000000" pitchFamily="2" charset="2"/>
                        <a:buNone/>
                      </a:pPr>
                      <a:endParaRPr lang="fr-FR" sz="1400" dirty="0">
                        <a:solidFill>
                          <a:sysClr val="windowText" lastClr="000000"/>
                        </a:solidFill>
                        <a:sym typeface="Wingdings" panose="05000000000000000000" pitchFamily="2" charset="2"/>
                      </a:endParaRPr>
                    </a:p>
                    <a:p>
                      <a:pPr marL="0" indent="0">
                        <a:buFont typeface="Wingdings" panose="05000000000000000000" pitchFamily="2" charset="2"/>
                        <a:buNone/>
                      </a:pPr>
                      <a:endParaRPr lang="fr-FR" sz="1400" dirty="0">
                        <a:solidFill>
                          <a:sysClr val="windowText" lastClr="000000"/>
                        </a:solidFill>
                        <a:sym typeface="Wingdings" panose="05000000000000000000" pitchFamily="2" charset="2"/>
                      </a:endParaRPr>
                    </a:p>
                    <a:p>
                      <a:pPr marL="0" indent="0">
                        <a:buFont typeface="Wingdings" panose="05000000000000000000" pitchFamily="2" charset="2"/>
                        <a:buNone/>
                      </a:pPr>
                      <a:r>
                        <a:rPr lang="fr-FR" sz="1400" dirty="0">
                          <a:solidFill>
                            <a:sysClr val="windowText" lastClr="000000"/>
                          </a:solidFill>
                          <a:sym typeface="Wingdings" panose="05000000000000000000" pitchFamily="2" charset="2"/>
                        </a:rPr>
                        <a:t> L’élève ne répond pas à la question posée</a:t>
                      </a:r>
                    </a:p>
                  </a:txBody>
                  <a:tcPr>
                    <a:lnL w="12700" cap="flat" cmpd="sng" algn="ctr">
                      <a:solidFill>
                        <a:schemeClr val="tx1"/>
                      </a:solidFill>
                      <a:prstDash val="solid"/>
                      <a:round/>
                      <a:headEnd type="none" w="med" len="med"/>
                      <a:tailEnd type="none" w="med" len="med"/>
                    </a:lnL>
                    <a:solidFill>
                      <a:schemeClr val="bg2"/>
                    </a:solidFill>
                  </a:tcPr>
                </a:tc>
                <a:extLst>
                  <a:ext uri="{0D108BD9-81ED-4DB2-BD59-A6C34878D82A}">
                    <a16:rowId xmlns:a16="http://schemas.microsoft.com/office/drawing/2014/main" val="627392693"/>
                  </a:ext>
                </a:extLst>
              </a:tr>
            </a:tbl>
          </a:graphicData>
        </a:graphic>
      </p:graphicFrame>
      <p:sp>
        <p:nvSpPr>
          <p:cNvPr id="4" name="ZoneTexte 3">
            <a:extLst>
              <a:ext uri="{FF2B5EF4-FFF2-40B4-BE49-F238E27FC236}">
                <a16:creationId xmlns:a16="http://schemas.microsoft.com/office/drawing/2014/main" id="{F161F78F-61EA-4CF9-BEFF-17BC0955BF3E}"/>
              </a:ext>
            </a:extLst>
          </p:cNvPr>
          <p:cNvSpPr txBox="1"/>
          <p:nvPr/>
        </p:nvSpPr>
        <p:spPr>
          <a:xfrm>
            <a:off x="9958753" y="6200409"/>
            <a:ext cx="1805353" cy="369332"/>
          </a:xfrm>
          <a:prstGeom prst="rect">
            <a:avLst/>
          </a:prstGeom>
          <a:noFill/>
        </p:spPr>
        <p:txBody>
          <a:bodyPr wrap="square" rtlCol="0">
            <a:spAutoFit/>
          </a:bodyPr>
          <a:lstStyle/>
          <a:p>
            <a:r>
              <a:rPr lang="fr-FR" b="1" dirty="0">
                <a:hlinkClick r:id="" action="ppaction://hlinkshowjump?jump=nextslide"/>
              </a:rPr>
              <a:t>Suite</a:t>
            </a:r>
            <a:endParaRPr lang="fr-FR" b="1" dirty="0"/>
          </a:p>
        </p:txBody>
      </p:sp>
    </p:spTree>
    <p:extLst>
      <p:ext uri="{BB962C8B-B14F-4D97-AF65-F5344CB8AC3E}">
        <p14:creationId xmlns:p14="http://schemas.microsoft.com/office/powerpoint/2010/main" val="1575716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FA5FC7-3AB1-4F18-9CC1-978B1A89610F}"/>
              </a:ext>
            </a:extLst>
          </p:cNvPr>
          <p:cNvSpPr>
            <a:spLocks noGrp="1"/>
          </p:cNvSpPr>
          <p:nvPr>
            <p:ph type="title"/>
          </p:nvPr>
        </p:nvSpPr>
        <p:spPr>
          <a:xfrm>
            <a:off x="838200" y="326780"/>
            <a:ext cx="10515600" cy="764565"/>
          </a:xfrm>
          <a:solidFill>
            <a:schemeClr val="accent6">
              <a:lumMod val="20000"/>
              <a:lumOff val="80000"/>
            </a:schemeClr>
          </a:solidFill>
        </p:spPr>
        <p:txBody>
          <a:bodyPr/>
          <a:lstStyle/>
          <a:p>
            <a:r>
              <a:rPr lang="fr-FR" dirty="0"/>
              <a:t>Synthèse</a:t>
            </a:r>
          </a:p>
        </p:txBody>
      </p:sp>
      <p:sp>
        <p:nvSpPr>
          <p:cNvPr id="3" name="Espace réservé du contenu 2">
            <a:extLst>
              <a:ext uri="{FF2B5EF4-FFF2-40B4-BE49-F238E27FC236}">
                <a16:creationId xmlns:a16="http://schemas.microsoft.com/office/drawing/2014/main" id="{F0F65025-3C05-4BA9-9D65-F87A54000DE8}"/>
              </a:ext>
            </a:extLst>
          </p:cNvPr>
          <p:cNvSpPr>
            <a:spLocks noGrp="1"/>
          </p:cNvSpPr>
          <p:nvPr>
            <p:ph idx="1"/>
          </p:nvPr>
        </p:nvSpPr>
        <p:spPr>
          <a:xfrm>
            <a:off x="1014046" y="1415317"/>
            <a:ext cx="10515600" cy="3086345"/>
          </a:xfrm>
        </p:spPr>
        <p:txBody>
          <a:bodyPr/>
          <a:lstStyle/>
          <a:p>
            <a:r>
              <a:rPr lang="fr-FR" sz="2000" dirty="0"/>
              <a:t>On perçoit que plus l’enseignant demande aux élèves «  et qui a une autre idée? Qui peut imaginer encore autre chose, quelle autre hypothèse vous pouvez faire? » plus on observe une dégradation dans la qualité des hypothèses.</a:t>
            </a:r>
          </a:p>
          <a:p>
            <a:r>
              <a:rPr lang="fr-FR" sz="2000" dirty="0"/>
              <a:t>Si on analyse la chronologie:</a:t>
            </a:r>
          </a:p>
          <a:p>
            <a:pPr lvl="1"/>
            <a:r>
              <a:rPr lang="fr-FR" sz="2000" dirty="0"/>
              <a:t>Les hypothèses marquées en vert sont des hypothèses qui reposent sur des justifications fiables et solides.</a:t>
            </a:r>
          </a:p>
          <a:p>
            <a:pPr lvl="1"/>
            <a:r>
              <a:rPr lang="fr-FR" sz="2000" dirty="0"/>
              <a:t>Les hypothèses jaunes reposent sur des justifications reposant sur une prise en compte partielle des informations déjà données par le texte.</a:t>
            </a:r>
          </a:p>
          <a:p>
            <a:pPr lvl="1"/>
            <a:r>
              <a:rPr lang="fr-FR" sz="2000" dirty="0"/>
              <a:t>Les hypothèses en marron sont fantaisistes ou ne répondent pas à la question posée.</a:t>
            </a:r>
          </a:p>
          <a:p>
            <a:pPr marL="457200" lvl="1" indent="0">
              <a:buNone/>
            </a:pPr>
            <a:endParaRPr lang="fr-FR" dirty="0"/>
          </a:p>
          <a:p>
            <a:pPr lvl="1"/>
            <a:endParaRPr lang="fr-FR" dirty="0"/>
          </a:p>
        </p:txBody>
      </p:sp>
      <p:sp>
        <p:nvSpPr>
          <p:cNvPr id="4" name="Rectangle : coins arrondis 3">
            <a:extLst>
              <a:ext uri="{FF2B5EF4-FFF2-40B4-BE49-F238E27FC236}">
                <a16:creationId xmlns:a16="http://schemas.microsoft.com/office/drawing/2014/main" id="{A42392A2-86D4-488D-86F1-6B2AD28A121D}"/>
              </a:ext>
            </a:extLst>
          </p:cNvPr>
          <p:cNvSpPr/>
          <p:nvPr/>
        </p:nvSpPr>
        <p:spPr>
          <a:xfrm>
            <a:off x="550984" y="4476504"/>
            <a:ext cx="11523785" cy="1290151"/>
          </a:xfrm>
          <a:prstGeom prst="round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27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ysClr val="windowText" lastClr="000000"/>
              </a:solidFill>
            </a:endParaRPr>
          </a:p>
          <a:p>
            <a:pPr algn="ctr"/>
            <a:r>
              <a:rPr lang="fr-FR" dirty="0">
                <a:solidFill>
                  <a:sysClr val="windowText" lastClr="000000"/>
                </a:solidFill>
              </a:rPr>
              <a:t>Si la durée de questionnement est trop longue et que l’attention de l’enseignant ne se porte que sur l’aspect quantitatif des interventions, cela sera au détriment de l’activité de compréhension et de l’objectif visé.</a:t>
            </a:r>
          </a:p>
          <a:p>
            <a:pPr algn="ctr"/>
            <a:r>
              <a:rPr lang="fr-FR" b="1" dirty="0">
                <a:solidFill>
                  <a:sysClr val="windowText" lastClr="000000"/>
                </a:solidFill>
              </a:rPr>
              <a:t>C’est la qualité qui doit guider le pilotage de l’enseignant</a:t>
            </a:r>
            <a:r>
              <a:rPr lang="fr-FR" dirty="0">
                <a:solidFill>
                  <a:sysClr val="windowText" lastClr="000000"/>
                </a:solidFill>
              </a:rPr>
              <a:t>.</a:t>
            </a:r>
          </a:p>
          <a:p>
            <a:pPr algn="ctr"/>
            <a:endParaRPr lang="fr-FR" dirty="0">
              <a:solidFill>
                <a:sysClr val="windowText" lastClr="000000"/>
              </a:solidFill>
            </a:endParaRPr>
          </a:p>
          <a:p>
            <a:pPr algn="ctr"/>
            <a:endParaRPr lang="fr-FR" dirty="0">
              <a:solidFill>
                <a:sysClr val="windowText" lastClr="000000"/>
              </a:solidFill>
            </a:endParaRPr>
          </a:p>
        </p:txBody>
      </p:sp>
      <p:sp>
        <p:nvSpPr>
          <p:cNvPr id="5" name="ZoneTexte 4">
            <a:hlinkClick r:id="rId2" action="ppaction://hlinksldjump"/>
            <a:extLst>
              <a:ext uri="{FF2B5EF4-FFF2-40B4-BE49-F238E27FC236}">
                <a16:creationId xmlns:a16="http://schemas.microsoft.com/office/drawing/2014/main" id="{1D9FDAD9-E018-43DA-BD32-72A67E665A07}"/>
              </a:ext>
            </a:extLst>
          </p:cNvPr>
          <p:cNvSpPr txBox="1"/>
          <p:nvPr/>
        </p:nvSpPr>
        <p:spPr>
          <a:xfrm>
            <a:off x="656492" y="5967046"/>
            <a:ext cx="2239108" cy="369332"/>
          </a:xfrm>
          <a:prstGeom prst="rect">
            <a:avLst/>
          </a:prstGeom>
          <a:noFill/>
        </p:spPr>
        <p:txBody>
          <a:bodyPr wrap="square" rtlCol="0">
            <a:spAutoFit/>
          </a:bodyPr>
          <a:lstStyle/>
          <a:p>
            <a:r>
              <a:rPr lang="fr-FR" b="1" dirty="0"/>
              <a:t>Retour aux dilemmes</a:t>
            </a:r>
          </a:p>
        </p:txBody>
      </p:sp>
    </p:spTree>
    <p:extLst>
      <p:ext uri="{BB962C8B-B14F-4D97-AF65-F5344CB8AC3E}">
        <p14:creationId xmlns:p14="http://schemas.microsoft.com/office/powerpoint/2010/main" val="4015458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9E6639-5FF1-4E8D-AD2F-C938FFC2D006}"/>
              </a:ext>
            </a:extLst>
          </p:cNvPr>
          <p:cNvSpPr>
            <a:spLocks noGrp="1"/>
          </p:cNvSpPr>
          <p:nvPr>
            <p:ph type="title"/>
          </p:nvPr>
        </p:nvSpPr>
        <p:spPr>
          <a:xfrm>
            <a:off x="234461" y="365125"/>
            <a:ext cx="11793415" cy="1325563"/>
          </a:xfrm>
          <a:solidFill>
            <a:schemeClr val="accent2"/>
          </a:solidFill>
        </p:spPr>
        <p:txBody>
          <a:bodyPr>
            <a:normAutofit/>
          </a:bodyPr>
          <a:lstStyle/>
          <a:p>
            <a:r>
              <a:rPr lang="fr-FR" sz="3800" dirty="0"/>
              <a:t>Dilemme 2: </a:t>
            </a:r>
            <a:r>
              <a:rPr lang="fr-FR" sz="3800" b="1" dirty="0"/>
              <a:t>Valoriser </a:t>
            </a:r>
            <a:r>
              <a:rPr lang="fr-FR" sz="3800" b="1" i="1" dirty="0"/>
              <a:t>vs</a:t>
            </a:r>
            <a:r>
              <a:rPr lang="fr-FR" sz="3800" b="1" dirty="0"/>
              <a:t> traiter les interventions des élèves. </a:t>
            </a:r>
          </a:p>
        </p:txBody>
      </p:sp>
      <p:sp>
        <p:nvSpPr>
          <p:cNvPr id="3" name="Espace réservé du contenu 2">
            <a:extLst>
              <a:ext uri="{FF2B5EF4-FFF2-40B4-BE49-F238E27FC236}">
                <a16:creationId xmlns:a16="http://schemas.microsoft.com/office/drawing/2014/main" id="{3808EE18-27E0-445A-A601-D9080EF6DB27}"/>
              </a:ext>
            </a:extLst>
          </p:cNvPr>
          <p:cNvSpPr>
            <a:spLocks noGrp="1"/>
          </p:cNvSpPr>
          <p:nvPr>
            <p:ph idx="1"/>
          </p:nvPr>
        </p:nvSpPr>
        <p:spPr/>
        <p:txBody>
          <a:bodyPr>
            <a:normAutofit fontScale="92500"/>
          </a:bodyPr>
          <a:lstStyle/>
          <a:p>
            <a:r>
              <a:rPr lang="fr-FR" dirty="0"/>
              <a:t>Objectifs:</a:t>
            </a:r>
          </a:p>
          <a:p>
            <a:pPr lvl="1"/>
            <a:r>
              <a:rPr lang="fr-FR" sz="1800" dirty="0"/>
              <a:t>Permettre aux enseignants de reconstruire les relances lorsqu’un élève propose une hypothèse.</a:t>
            </a:r>
          </a:p>
          <a:p>
            <a:pPr lvl="1"/>
            <a:r>
              <a:rPr lang="fr-FR" sz="1800" dirty="0"/>
              <a:t>Faire identifier les questions porteuses pour solliciter les justifications et rendre lisibles les processus.</a:t>
            </a:r>
          </a:p>
          <a:p>
            <a:r>
              <a:rPr lang="fr-FR" dirty="0"/>
              <a:t>Support:</a:t>
            </a:r>
          </a:p>
          <a:p>
            <a:pPr lvl="1"/>
            <a:r>
              <a:rPr lang="fr-FR" dirty="0"/>
              <a:t>Le formateur conçoit un document avec une liste d’hypothèses hétérogènes d’une classe. </a:t>
            </a:r>
          </a:p>
          <a:p>
            <a:pPr lvl="1"/>
            <a:r>
              <a:rPr lang="fr-FR" dirty="0"/>
              <a:t>Ressources pour préparer.</a:t>
            </a:r>
          </a:p>
          <a:p>
            <a:r>
              <a:rPr lang="fr-FR" dirty="0"/>
              <a:t>Consignes possibles:</a:t>
            </a:r>
          </a:p>
          <a:p>
            <a:pPr lvl="1"/>
            <a:r>
              <a:rPr lang="fr-FR" dirty="0"/>
              <a:t>Travailler à partir d’une retranscription et faire identifier les relances en les catégorisant : relances pour faire justifier, relances pour expliciter une procédure.</a:t>
            </a:r>
          </a:p>
          <a:p>
            <a:pPr lvl="1"/>
            <a:r>
              <a:rPr lang="fr-FR" dirty="0"/>
              <a:t>Transférer ce questionnement en reconstruisant à partir d’hypothèses d’élèves.</a:t>
            </a:r>
          </a:p>
          <a:p>
            <a:endParaRPr lang="fr-FR" dirty="0"/>
          </a:p>
        </p:txBody>
      </p:sp>
      <p:sp>
        <p:nvSpPr>
          <p:cNvPr id="4" name="ZoneTexte 3">
            <a:extLst>
              <a:ext uri="{FF2B5EF4-FFF2-40B4-BE49-F238E27FC236}">
                <a16:creationId xmlns:a16="http://schemas.microsoft.com/office/drawing/2014/main" id="{5DD3EAD8-61C5-4834-8528-8E7E8EC02901}"/>
              </a:ext>
            </a:extLst>
          </p:cNvPr>
          <p:cNvSpPr txBox="1"/>
          <p:nvPr/>
        </p:nvSpPr>
        <p:spPr>
          <a:xfrm>
            <a:off x="9847385" y="6176963"/>
            <a:ext cx="1805353" cy="369332"/>
          </a:xfrm>
          <a:prstGeom prst="rect">
            <a:avLst/>
          </a:prstGeom>
          <a:noFill/>
        </p:spPr>
        <p:txBody>
          <a:bodyPr wrap="square" rtlCol="0">
            <a:spAutoFit/>
          </a:bodyPr>
          <a:lstStyle/>
          <a:p>
            <a:r>
              <a:rPr lang="fr-FR" b="1" dirty="0">
                <a:hlinkClick r:id="" action="ppaction://hlinkshowjump?jump=nextslide"/>
              </a:rPr>
              <a:t>Suite</a:t>
            </a:r>
            <a:endParaRPr lang="fr-FR" b="1" dirty="0"/>
          </a:p>
        </p:txBody>
      </p:sp>
    </p:spTree>
    <p:extLst>
      <p:ext uri="{BB962C8B-B14F-4D97-AF65-F5344CB8AC3E}">
        <p14:creationId xmlns:p14="http://schemas.microsoft.com/office/powerpoint/2010/main" val="4147662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E00C58-6E11-4FFB-BD5C-97D47C07DD48}"/>
              </a:ext>
            </a:extLst>
          </p:cNvPr>
          <p:cNvSpPr>
            <a:spLocks noGrp="1"/>
          </p:cNvSpPr>
          <p:nvPr>
            <p:ph type="title"/>
          </p:nvPr>
        </p:nvSpPr>
        <p:spPr>
          <a:xfrm>
            <a:off x="838200" y="365125"/>
            <a:ext cx="10515600" cy="1569183"/>
          </a:xfrm>
          <a:solidFill>
            <a:schemeClr val="accent2">
              <a:lumMod val="40000"/>
              <a:lumOff val="60000"/>
            </a:schemeClr>
          </a:solidFill>
        </p:spPr>
        <p:txBody>
          <a:bodyPr>
            <a:noAutofit/>
          </a:bodyPr>
          <a:lstStyle/>
          <a:p>
            <a:r>
              <a:rPr lang="fr-FR" sz="3600" dirty="0"/>
              <a:t>Propositions de retranscriptions pour illustrer comment traiter les hypothèses et identifier les questions porteuses</a:t>
            </a:r>
          </a:p>
        </p:txBody>
      </p:sp>
      <p:sp>
        <p:nvSpPr>
          <p:cNvPr id="3" name="Espace réservé du contenu 2">
            <a:extLst>
              <a:ext uri="{FF2B5EF4-FFF2-40B4-BE49-F238E27FC236}">
                <a16:creationId xmlns:a16="http://schemas.microsoft.com/office/drawing/2014/main" id="{5469DFE4-E3CC-4320-9351-A8841731079D}"/>
              </a:ext>
            </a:extLst>
          </p:cNvPr>
          <p:cNvSpPr>
            <a:spLocks noGrp="1"/>
          </p:cNvSpPr>
          <p:nvPr>
            <p:ph idx="1"/>
          </p:nvPr>
        </p:nvSpPr>
        <p:spPr>
          <a:xfrm>
            <a:off x="838200" y="2496404"/>
            <a:ext cx="10515600" cy="3996471"/>
          </a:xfrm>
        </p:spPr>
        <p:txBody>
          <a:bodyPr/>
          <a:lstStyle/>
          <a:p>
            <a:r>
              <a:rPr lang="fr-FR" dirty="0"/>
              <a:t>Vous trouverez 3 retranscriptions avec l’analyse des interventions de l’enseignant.</a:t>
            </a:r>
          </a:p>
          <a:p>
            <a:pPr lvl="1"/>
            <a:r>
              <a:rPr lang="fr-FR" dirty="0"/>
              <a:t>Le traitement d’une hypothèse plausible</a:t>
            </a:r>
          </a:p>
          <a:p>
            <a:pPr lvl="1"/>
            <a:r>
              <a:rPr lang="fr-FR" dirty="0"/>
              <a:t>Le traitement d’une hypothèse fragile</a:t>
            </a:r>
          </a:p>
          <a:p>
            <a:pPr lvl="1"/>
            <a:r>
              <a:rPr lang="fr-FR" dirty="0"/>
              <a:t>Le traitement d’une hypothèse fantaisiste.</a:t>
            </a:r>
          </a:p>
        </p:txBody>
      </p:sp>
      <p:sp>
        <p:nvSpPr>
          <p:cNvPr id="4" name="ZoneTexte 3">
            <a:extLst>
              <a:ext uri="{FF2B5EF4-FFF2-40B4-BE49-F238E27FC236}">
                <a16:creationId xmlns:a16="http://schemas.microsoft.com/office/drawing/2014/main" id="{67C90700-82F2-4AC1-92B5-0F41245A8BD8}"/>
              </a:ext>
            </a:extLst>
          </p:cNvPr>
          <p:cNvSpPr txBox="1"/>
          <p:nvPr/>
        </p:nvSpPr>
        <p:spPr>
          <a:xfrm>
            <a:off x="9847385" y="6176963"/>
            <a:ext cx="1805353" cy="369332"/>
          </a:xfrm>
          <a:prstGeom prst="rect">
            <a:avLst/>
          </a:prstGeom>
          <a:noFill/>
        </p:spPr>
        <p:txBody>
          <a:bodyPr wrap="square" rtlCol="0">
            <a:spAutoFit/>
          </a:bodyPr>
          <a:lstStyle/>
          <a:p>
            <a:r>
              <a:rPr lang="fr-FR" b="1" dirty="0">
                <a:hlinkClick r:id="" action="ppaction://hlinkshowjump?jump=nextslide"/>
              </a:rPr>
              <a:t>Suite</a:t>
            </a:r>
            <a:endParaRPr lang="fr-FR" b="1" dirty="0"/>
          </a:p>
        </p:txBody>
      </p:sp>
    </p:spTree>
    <p:extLst>
      <p:ext uri="{BB962C8B-B14F-4D97-AF65-F5344CB8AC3E}">
        <p14:creationId xmlns:p14="http://schemas.microsoft.com/office/powerpoint/2010/main" val="1518323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F78F8F-4696-4CEC-9CEA-59D957E58832}"/>
              </a:ext>
            </a:extLst>
          </p:cNvPr>
          <p:cNvSpPr>
            <a:spLocks noGrp="1"/>
          </p:cNvSpPr>
          <p:nvPr>
            <p:ph type="title"/>
          </p:nvPr>
        </p:nvSpPr>
        <p:spPr>
          <a:xfrm>
            <a:off x="910490" y="165834"/>
            <a:ext cx="10515600" cy="490660"/>
          </a:xfrm>
        </p:spPr>
        <p:txBody>
          <a:bodyPr>
            <a:normAutofit fontScale="90000"/>
          </a:bodyPr>
          <a:lstStyle/>
          <a:p>
            <a:r>
              <a:rPr lang="fr-FR" sz="2000" dirty="0"/>
              <a:t>Exemple 1 de retranscription , analysée à partir </a:t>
            </a:r>
            <a:r>
              <a:rPr lang="fr-FR" sz="2000" i="1" dirty="0"/>
              <a:t>des souris à l’envers</a:t>
            </a:r>
            <a:r>
              <a:rPr lang="fr-FR" sz="2000" dirty="0"/>
              <a:t>. Traitement d’une hypothèse plausible.</a:t>
            </a:r>
          </a:p>
        </p:txBody>
      </p:sp>
      <p:graphicFrame>
        <p:nvGraphicFramePr>
          <p:cNvPr id="4" name="Tableau 3">
            <a:extLst>
              <a:ext uri="{FF2B5EF4-FFF2-40B4-BE49-F238E27FC236}">
                <a16:creationId xmlns:a16="http://schemas.microsoft.com/office/drawing/2014/main" id="{CD761DE9-EF35-4ECF-8E65-6AD3C2EFE532}"/>
              </a:ext>
            </a:extLst>
          </p:cNvPr>
          <p:cNvGraphicFramePr>
            <a:graphicFrameLocks noGrp="1"/>
          </p:cNvGraphicFramePr>
          <p:nvPr>
            <p:extLst>
              <p:ext uri="{D42A27DB-BD31-4B8C-83A1-F6EECF244321}">
                <p14:modId xmlns:p14="http://schemas.microsoft.com/office/powerpoint/2010/main" val="3760262288"/>
              </p:ext>
            </p:extLst>
          </p:nvPr>
        </p:nvGraphicFramePr>
        <p:xfrm>
          <a:off x="273535" y="656494"/>
          <a:ext cx="11789509" cy="5974080"/>
        </p:xfrm>
        <a:graphic>
          <a:graphicData uri="http://schemas.openxmlformats.org/drawingml/2006/table">
            <a:tbl>
              <a:tblPr firstRow="1" bandRow="1">
                <a:tableStyleId>{5C22544A-7EE6-4342-B048-85BDC9FD1C3A}</a:tableStyleId>
              </a:tblPr>
              <a:tblGrid>
                <a:gridCol w="6963154">
                  <a:extLst>
                    <a:ext uri="{9D8B030D-6E8A-4147-A177-3AD203B41FA5}">
                      <a16:colId xmlns:a16="http://schemas.microsoft.com/office/drawing/2014/main" val="3973325755"/>
                    </a:ext>
                  </a:extLst>
                </a:gridCol>
                <a:gridCol w="4826355">
                  <a:extLst>
                    <a:ext uri="{9D8B030D-6E8A-4147-A177-3AD203B41FA5}">
                      <a16:colId xmlns:a16="http://schemas.microsoft.com/office/drawing/2014/main" val="2813011338"/>
                    </a:ext>
                  </a:extLst>
                </a:gridCol>
              </a:tblGrid>
              <a:tr h="5826368">
                <a:tc>
                  <a:txBody>
                    <a:bodyPr/>
                    <a:lstStyle/>
                    <a:p>
                      <a:r>
                        <a:rPr lang="fr-FR" sz="1600" dirty="0">
                          <a:solidFill>
                            <a:schemeClr val="tx1"/>
                          </a:solidFill>
                        </a:rPr>
                        <a:t>ENS: </a:t>
                      </a:r>
                      <a:r>
                        <a:rPr lang="fr-FR" sz="1600" b="0" dirty="0">
                          <a:solidFill>
                            <a:schemeClr val="tx1"/>
                          </a:solidFill>
                        </a:rPr>
                        <a:t>Que va faire monsieur Labon?</a:t>
                      </a:r>
                    </a:p>
                    <a:p>
                      <a:endParaRPr lang="fr-FR" sz="1600" dirty="0">
                        <a:solidFill>
                          <a:schemeClr val="tx1"/>
                        </a:solidFill>
                      </a:endParaRPr>
                    </a:p>
                    <a:p>
                      <a:r>
                        <a:rPr lang="fr-FR" sz="1600" dirty="0">
                          <a:solidFill>
                            <a:schemeClr val="tx1"/>
                          </a:solidFill>
                        </a:rPr>
                        <a:t>EL: </a:t>
                      </a:r>
                      <a:r>
                        <a:rPr lang="fr-FR" sz="1600" b="0" dirty="0">
                          <a:solidFill>
                            <a:schemeClr val="tx1"/>
                          </a:solidFill>
                        </a:rPr>
                        <a:t>Il va coller les relâcher loin</a:t>
                      </a:r>
                    </a:p>
                    <a:p>
                      <a:endParaRPr lang="fr-FR" sz="1600" dirty="0">
                        <a:solidFill>
                          <a:schemeClr val="tx1"/>
                        </a:solidFill>
                      </a:endParaRPr>
                    </a:p>
                    <a:p>
                      <a:r>
                        <a:rPr lang="fr-FR" sz="1600" dirty="0">
                          <a:solidFill>
                            <a:schemeClr val="tx1"/>
                          </a:solidFill>
                        </a:rPr>
                        <a:t>ENS: </a:t>
                      </a:r>
                      <a:r>
                        <a:rPr lang="fr-FR" sz="1600" b="0" dirty="0">
                          <a:solidFill>
                            <a:schemeClr val="tx1"/>
                          </a:solidFill>
                        </a:rPr>
                        <a:t>Qu’est- ce qui te permet de dire ça?</a:t>
                      </a:r>
                    </a:p>
                    <a:p>
                      <a:endParaRPr lang="fr-FR" sz="1600" dirty="0">
                        <a:solidFill>
                          <a:schemeClr val="tx1"/>
                        </a:solidFill>
                      </a:endParaRPr>
                    </a:p>
                    <a:p>
                      <a:r>
                        <a:rPr lang="fr-FR" sz="1600" dirty="0">
                          <a:solidFill>
                            <a:schemeClr val="tx1"/>
                          </a:solidFill>
                        </a:rPr>
                        <a:t>El: </a:t>
                      </a:r>
                      <a:r>
                        <a:rPr lang="fr-FR" sz="1600" b="0" dirty="0">
                          <a:solidFill>
                            <a:schemeClr val="tx1"/>
                          </a:solidFill>
                        </a:rPr>
                        <a:t> Parce qu’il veut s’en débarrasser?</a:t>
                      </a:r>
                    </a:p>
                    <a:p>
                      <a:endParaRPr lang="fr-FR" sz="1600" dirty="0">
                        <a:solidFill>
                          <a:schemeClr val="tx1"/>
                        </a:solidFill>
                      </a:endParaRPr>
                    </a:p>
                    <a:p>
                      <a:r>
                        <a:rPr lang="fr-FR" sz="1600" dirty="0">
                          <a:solidFill>
                            <a:schemeClr val="tx1"/>
                          </a:solidFill>
                        </a:rPr>
                        <a:t>ENS: </a:t>
                      </a:r>
                      <a:r>
                        <a:rPr lang="fr-FR" sz="1600" b="0" dirty="0">
                          <a:solidFill>
                            <a:schemeClr val="tx1"/>
                          </a:solidFill>
                        </a:rPr>
                        <a:t>Oui mais qu’est-ce qui te permet de dire que  pour s’en débarrasser il va les relâcher loin?</a:t>
                      </a:r>
                    </a:p>
                    <a:p>
                      <a:endParaRPr lang="fr-FR" sz="1600" dirty="0">
                        <a:solidFill>
                          <a:schemeClr val="tx1"/>
                        </a:solidFill>
                      </a:endParaRPr>
                    </a:p>
                    <a:p>
                      <a:r>
                        <a:rPr lang="fr-FR" sz="1600" dirty="0">
                          <a:solidFill>
                            <a:schemeClr val="tx1"/>
                          </a:solidFill>
                        </a:rPr>
                        <a:t>El: </a:t>
                      </a:r>
                      <a:r>
                        <a:rPr lang="fr-FR" sz="1600" b="0" dirty="0">
                          <a:solidFill>
                            <a:schemeClr val="tx1"/>
                          </a:solidFill>
                        </a:rPr>
                        <a:t>Parce qu’il veut pas les tuer</a:t>
                      </a:r>
                      <a:r>
                        <a:rPr lang="fr-FR" sz="1600" dirty="0">
                          <a:solidFill>
                            <a:schemeClr val="tx1"/>
                          </a:solidFill>
                        </a:rPr>
                        <a:t>.</a:t>
                      </a:r>
                    </a:p>
                    <a:p>
                      <a:endParaRPr lang="fr-FR" sz="1600" dirty="0">
                        <a:solidFill>
                          <a:schemeClr val="tx1"/>
                        </a:solidFill>
                      </a:endParaRPr>
                    </a:p>
                    <a:p>
                      <a:r>
                        <a:rPr lang="fr-FR" sz="1600" dirty="0">
                          <a:solidFill>
                            <a:schemeClr val="tx1"/>
                          </a:solidFill>
                        </a:rPr>
                        <a:t>ENS: </a:t>
                      </a:r>
                      <a:r>
                        <a:rPr lang="fr-FR" sz="1600" b="0" dirty="0">
                          <a:solidFill>
                            <a:schemeClr val="tx1"/>
                          </a:solidFill>
                        </a:rPr>
                        <a:t>Comment tu sais qu’il veut pas les tuer?</a:t>
                      </a:r>
                    </a:p>
                    <a:p>
                      <a:endParaRPr lang="fr-FR" sz="1600" dirty="0">
                        <a:solidFill>
                          <a:schemeClr val="tx1"/>
                        </a:solidFill>
                      </a:endParaRPr>
                    </a:p>
                    <a:p>
                      <a:r>
                        <a:rPr lang="fr-FR" sz="1600" dirty="0">
                          <a:solidFill>
                            <a:schemeClr val="tx1"/>
                          </a:solidFill>
                        </a:rPr>
                        <a:t>El: </a:t>
                      </a:r>
                      <a:r>
                        <a:rPr lang="fr-FR" sz="1600" b="0" dirty="0">
                          <a:solidFill>
                            <a:schemeClr val="tx1"/>
                          </a:solidFill>
                        </a:rPr>
                        <a:t>Parce qu’on nous dit il est gentil.</a:t>
                      </a:r>
                    </a:p>
                    <a:p>
                      <a:endParaRPr lang="fr-FR" sz="1600" dirty="0">
                        <a:solidFill>
                          <a:schemeClr val="tx1"/>
                        </a:solidFill>
                      </a:endParaRPr>
                    </a:p>
                    <a:p>
                      <a:r>
                        <a:rPr lang="fr-FR" sz="1600" dirty="0">
                          <a:solidFill>
                            <a:schemeClr val="tx1"/>
                          </a:solidFill>
                        </a:rPr>
                        <a:t>ENS: </a:t>
                      </a:r>
                      <a:r>
                        <a:rPr lang="fr-FR" sz="1600" b="0" dirty="0">
                          <a:solidFill>
                            <a:schemeClr val="tx1"/>
                          </a:solidFill>
                        </a:rPr>
                        <a:t>Où on vous dit ça? Comment tu as fait?</a:t>
                      </a:r>
                    </a:p>
                    <a:p>
                      <a:endParaRPr lang="fr-FR" sz="1600" dirty="0">
                        <a:solidFill>
                          <a:schemeClr val="tx1"/>
                        </a:solidFill>
                      </a:endParaRPr>
                    </a:p>
                    <a:p>
                      <a:r>
                        <a:rPr lang="fr-FR" sz="1600" dirty="0">
                          <a:solidFill>
                            <a:schemeClr val="tx1"/>
                          </a:solidFill>
                        </a:rPr>
                        <a:t>El: </a:t>
                      </a:r>
                      <a:r>
                        <a:rPr lang="fr-FR" sz="1600" b="0" dirty="0">
                          <a:solidFill>
                            <a:schemeClr val="tx1"/>
                          </a:solidFill>
                        </a:rPr>
                        <a:t>au début du texte, j’ai utilisé ce qu’on savait.</a:t>
                      </a:r>
                    </a:p>
                    <a:p>
                      <a:endParaRPr lang="fr-FR" sz="1600" dirty="0">
                        <a:solidFill>
                          <a:schemeClr val="tx1"/>
                        </a:solidFill>
                      </a:endParaRPr>
                    </a:p>
                    <a:p>
                      <a:r>
                        <a:rPr lang="fr-FR" sz="1600" dirty="0">
                          <a:solidFill>
                            <a:schemeClr val="tx1"/>
                          </a:solidFill>
                        </a:rPr>
                        <a:t>ENS: </a:t>
                      </a:r>
                      <a:r>
                        <a:rPr lang="fr-FR" sz="1600" b="0" dirty="0">
                          <a:solidFill>
                            <a:schemeClr val="tx1"/>
                          </a:solidFill>
                        </a:rPr>
                        <a:t>donc tu utilises ce que l’on sait de monsieur Labon. Vous avez compris? Pour faire son hypothèse il se sert de ce qu’il sait du personnage.</a:t>
                      </a:r>
                    </a:p>
                    <a:p>
                      <a:endParaRPr lang="fr-FR" dirty="0"/>
                    </a:p>
                  </a:txBody>
                  <a:tcPr>
                    <a:solidFill>
                      <a:schemeClr val="bg1">
                        <a:lumMod val="85000"/>
                      </a:schemeClr>
                    </a:solidFill>
                  </a:tcPr>
                </a:tc>
                <a:tc>
                  <a:txBody>
                    <a:bodyPr/>
                    <a:lstStyle/>
                    <a:p>
                      <a:r>
                        <a:rPr lang="fr-FR" b="1" dirty="0">
                          <a:solidFill>
                            <a:schemeClr val="accent1"/>
                          </a:solidFill>
                        </a:rPr>
                        <a:t>Questionnement inférentiel</a:t>
                      </a:r>
                    </a:p>
                    <a:p>
                      <a:endParaRPr lang="fr-FR" b="1" dirty="0">
                        <a:solidFill>
                          <a:schemeClr val="accent1"/>
                        </a:solidFill>
                      </a:endParaRPr>
                    </a:p>
                    <a:p>
                      <a:endParaRPr lang="fr-FR" b="1" dirty="0">
                        <a:solidFill>
                          <a:schemeClr val="accent1"/>
                        </a:solidFill>
                      </a:endParaRPr>
                    </a:p>
                    <a:p>
                      <a:r>
                        <a:rPr lang="fr-FR" b="1" dirty="0">
                          <a:solidFill>
                            <a:schemeClr val="accent1"/>
                          </a:solidFill>
                        </a:rPr>
                        <a:t>Demande de justification</a:t>
                      </a:r>
                    </a:p>
                    <a:p>
                      <a:endParaRPr lang="fr-FR" b="1" dirty="0">
                        <a:solidFill>
                          <a:schemeClr val="accent1"/>
                        </a:solidFill>
                      </a:endParaRPr>
                    </a:p>
                    <a:p>
                      <a:endParaRPr lang="fr-FR" b="1" dirty="0">
                        <a:solidFill>
                          <a:schemeClr val="accent1"/>
                        </a:solidFill>
                      </a:endParaRPr>
                    </a:p>
                    <a:p>
                      <a:endParaRPr lang="fr-FR" b="1" dirty="0">
                        <a:solidFill>
                          <a:schemeClr val="accent1"/>
                        </a:solidFill>
                      </a:endParaRPr>
                    </a:p>
                    <a:p>
                      <a:r>
                        <a:rPr lang="fr-FR" b="1" dirty="0">
                          <a:solidFill>
                            <a:schemeClr val="accent1"/>
                          </a:solidFill>
                        </a:rPr>
                        <a:t>Demande de justification</a:t>
                      </a:r>
                    </a:p>
                    <a:p>
                      <a:endParaRPr lang="fr-FR" b="1" dirty="0">
                        <a:solidFill>
                          <a:schemeClr val="accent1"/>
                        </a:solidFill>
                      </a:endParaRPr>
                    </a:p>
                    <a:p>
                      <a:endParaRPr lang="fr-FR" b="1" dirty="0">
                        <a:solidFill>
                          <a:schemeClr val="accent1"/>
                        </a:solidFill>
                      </a:endParaRPr>
                    </a:p>
                    <a:p>
                      <a:endParaRPr lang="fr-FR" b="1" dirty="0">
                        <a:solidFill>
                          <a:schemeClr val="accent1"/>
                        </a:solidFill>
                      </a:endParaRPr>
                    </a:p>
                    <a:p>
                      <a:r>
                        <a:rPr lang="fr-FR" b="1" dirty="0">
                          <a:solidFill>
                            <a:schemeClr val="accent1"/>
                          </a:solidFill>
                        </a:rPr>
                        <a:t>Faire aller plus loin</a:t>
                      </a:r>
                    </a:p>
                    <a:p>
                      <a:endParaRPr lang="fr-FR" b="1" dirty="0">
                        <a:solidFill>
                          <a:schemeClr val="accent1"/>
                        </a:solidFill>
                      </a:endParaRPr>
                    </a:p>
                    <a:p>
                      <a:endParaRPr lang="fr-FR" b="1" dirty="0">
                        <a:solidFill>
                          <a:schemeClr val="accent1"/>
                        </a:solidFill>
                      </a:endParaRPr>
                    </a:p>
                    <a:p>
                      <a:endParaRPr lang="fr-FR" b="1" dirty="0">
                        <a:solidFill>
                          <a:schemeClr val="accent1"/>
                        </a:solidFill>
                      </a:endParaRPr>
                    </a:p>
                    <a:p>
                      <a:r>
                        <a:rPr lang="fr-FR" b="1" dirty="0">
                          <a:solidFill>
                            <a:schemeClr val="accent1"/>
                          </a:solidFill>
                        </a:rPr>
                        <a:t>Faire aller plus loin</a:t>
                      </a:r>
                    </a:p>
                    <a:p>
                      <a:endParaRPr lang="fr-FR" b="1" dirty="0">
                        <a:solidFill>
                          <a:schemeClr val="accent1"/>
                        </a:solidFill>
                      </a:endParaRPr>
                    </a:p>
                    <a:p>
                      <a:endParaRPr lang="fr-FR" b="1" dirty="0">
                        <a:solidFill>
                          <a:schemeClr val="accent1"/>
                        </a:solidFill>
                      </a:endParaRPr>
                    </a:p>
                    <a:p>
                      <a:r>
                        <a:rPr lang="fr-FR" b="1" dirty="0">
                          <a:solidFill>
                            <a:schemeClr val="accent1"/>
                          </a:solidFill>
                        </a:rPr>
                        <a:t>Pour faire émerger la procédure, l’expliciter</a:t>
                      </a:r>
                    </a:p>
                  </a:txBody>
                  <a:tcPr>
                    <a:solidFill>
                      <a:schemeClr val="bg1">
                        <a:lumMod val="85000"/>
                      </a:schemeClr>
                    </a:solidFill>
                  </a:tcPr>
                </a:tc>
                <a:extLst>
                  <a:ext uri="{0D108BD9-81ED-4DB2-BD59-A6C34878D82A}">
                    <a16:rowId xmlns:a16="http://schemas.microsoft.com/office/drawing/2014/main" val="1557723100"/>
                  </a:ext>
                </a:extLst>
              </a:tr>
            </a:tbl>
          </a:graphicData>
        </a:graphic>
      </p:graphicFrame>
      <p:sp>
        <p:nvSpPr>
          <p:cNvPr id="5" name="ZoneTexte 4">
            <a:extLst>
              <a:ext uri="{FF2B5EF4-FFF2-40B4-BE49-F238E27FC236}">
                <a16:creationId xmlns:a16="http://schemas.microsoft.com/office/drawing/2014/main" id="{4AC80010-D43A-422F-BB3F-F321E58564D2}"/>
              </a:ext>
            </a:extLst>
          </p:cNvPr>
          <p:cNvSpPr txBox="1"/>
          <p:nvPr/>
        </p:nvSpPr>
        <p:spPr>
          <a:xfrm>
            <a:off x="10257691" y="6322834"/>
            <a:ext cx="1805353" cy="369332"/>
          </a:xfrm>
          <a:prstGeom prst="rect">
            <a:avLst/>
          </a:prstGeom>
          <a:noFill/>
        </p:spPr>
        <p:txBody>
          <a:bodyPr wrap="square" rtlCol="0">
            <a:spAutoFit/>
          </a:bodyPr>
          <a:lstStyle/>
          <a:p>
            <a:r>
              <a:rPr lang="fr-FR" b="1" dirty="0">
                <a:hlinkClick r:id="" action="ppaction://hlinkshowjump?jump=nextslide"/>
              </a:rPr>
              <a:t>Suite</a:t>
            </a:r>
            <a:endParaRPr lang="fr-FR" b="1" dirty="0"/>
          </a:p>
        </p:txBody>
      </p:sp>
    </p:spTree>
    <p:extLst>
      <p:ext uri="{BB962C8B-B14F-4D97-AF65-F5344CB8AC3E}">
        <p14:creationId xmlns:p14="http://schemas.microsoft.com/office/powerpoint/2010/main" val="98408773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1897</Words>
  <Application>Microsoft Macintosh PowerPoint</Application>
  <PresentationFormat>Grand écran</PresentationFormat>
  <Paragraphs>277</Paragraphs>
  <Slides>14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Arial</vt:lpstr>
      <vt:lpstr>Calibri</vt:lpstr>
      <vt:lpstr>Calibri Light</vt:lpstr>
      <vt:lpstr>Wingdings</vt:lpstr>
      <vt:lpstr>Thème Office</vt:lpstr>
      <vt:lpstr>Faire travailler les enseignants sur le traitement des hypothèses.</vt:lpstr>
      <vt:lpstr>Dilemmes repérés chez les enseignants: gains et pertes</vt:lpstr>
      <vt:lpstr> Dilemme 1:Quantitatif vs Qualitatif  </vt:lpstr>
      <vt:lpstr>Proposition de situation à proposer aux enseignants</vt:lpstr>
      <vt:lpstr>Présentation PowerPoint</vt:lpstr>
      <vt:lpstr>Synthèse</vt:lpstr>
      <vt:lpstr>Dilemme 2: Valoriser vs traiter les interventions des élèves. </vt:lpstr>
      <vt:lpstr>Propositions de retranscriptions pour illustrer comment traiter les hypothèses et identifier les questions porteuses</vt:lpstr>
      <vt:lpstr>Exemple 1 de retranscription , analysée à partir des souris à l’envers. Traitement d’une hypothèse plausible.</vt:lpstr>
      <vt:lpstr>Exemple 2 de retranscription , analysée à partir des souris à l’envers. Traitement d’une hypothèse fragile.</vt:lpstr>
      <vt:lpstr>Exemple 3 de retranscription , analysée à partir des souris à l’envers. Traitement d’une hypothèse fantaisiste.</vt:lpstr>
      <vt:lpstr>Synthèse des relances de l’enseignant.</vt:lpstr>
      <vt:lpstr>Proposition d’une situation pour faire reconstruire le système de relance par les enseignants.</vt:lpstr>
      <vt:lpstr>Synthèse: Les gestes langagiers  en lecture pas à pas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Faire travailler les enseignants sur le traitement des hypothèses.</dc:title>
  <dc:creator>laure dappe</dc:creator>
  <cp:lastModifiedBy>Microsoft Office User</cp:lastModifiedBy>
  <cp:revision>27</cp:revision>
  <dcterms:created xsi:type="dcterms:W3CDTF">2019-03-12T12:22:01Z</dcterms:created>
  <dcterms:modified xsi:type="dcterms:W3CDTF">2020-01-27T16:16:18Z</dcterms:modified>
</cp:coreProperties>
</file>