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14"/>
      <p:bold r:id="rId15"/>
      <p:italic r:id="rId16"/>
      <p:boldItalic r:id="rId17"/>
    </p:embeddedFont>
    <p:embeddedFont>
      <p:font typeface="Bebas Neue" panose="020B0606020202050201" pitchFamily="34" charset="77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E9921A-28BC-496E-818E-35FD432D0473}">
  <a:tblStyle styleId="{70E9921A-28BC-496E-818E-35FD432D04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E900112-782C-4913-A395-2738868E1E4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71"/>
  </p:normalViewPr>
  <p:slideViewPr>
    <p:cSldViewPr snapToGrid="0">
      <p:cViewPr varScale="1">
        <p:scale>
          <a:sx n="204" d="100"/>
          <a:sy n="204" d="100"/>
        </p:scale>
        <p:origin x="82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c8cbc252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c8cbc2527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c8cbc2527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3c8cbc2527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c8cbc252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3c8cbc2527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c8cbc2527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c8cbc2527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c8cbc2527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c8cbc2527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CL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c8cbc2527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c8cbc2527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Choix enseignant : utiliser des verbes d’action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c8cbc2527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3c8cbc2527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c8cbc2527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3c8cbc2527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c8cbc2527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c8cbc2527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Des questions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c8cbc2527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c8cbc2527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 questions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685800" y="190127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6000"/>
              <a:buFont typeface="Arial Narrow"/>
              <a:buNone/>
              <a:defRPr sz="6000" b="1">
                <a:solidFill>
                  <a:srgbClr val="009EE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0" y="4623978"/>
            <a:ext cx="9144000" cy="519600"/>
          </a:xfrm>
          <a:prstGeom prst="rect">
            <a:avLst/>
          </a:prstGeom>
          <a:solidFill>
            <a:srgbClr val="009EE0"/>
          </a:solidFill>
          <a:ln w="25400" cap="flat" cmpd="sng">
            <a:solidFill>
              <a:srgbClr val="009E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3978"/>
            <a:ext cx="211965" cy="51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4731990"/>
            <a:ext cx="1308732" cy="33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5384225" y="444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7010400" y="1397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Arial Narrow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5384225" y="444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5384225" y="444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7010400" y="1397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400"/>
              <a:buFont typeface="Arial Narrow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6183" y="1599642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009EE0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4008" y="1599642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009EE0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5384225" y="444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7010400" y="1397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5384225" y="444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7010400" y="1397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5384225" y="444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7010400" y="1397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2000"/>
              <a:buFont typeface="Arial Narrow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5384225" y="444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7010400" y="1397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2000"/>
              <a:buFont typeface="Arial Narrow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5384225" y="444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7010400" y="1397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400"/>
              <a:buFont typeface="Arial Narrow"/>
              <a:buNone/>
              <a:defRPr sz="4400" b="1" i="0" u="none" strike="noStrike" cap="none">
                <a:solidFill>
                  <a:srgbClr val="009EE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9EE0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9EE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9EE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14D1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14D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5384225" y="444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7010400" y="1397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623978"/>
            <a:ext cx="211965" cy="51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82363" y="4677984"/>
            <a:ext cx="1321228" cy="45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1636" y="4755017"/>
            <a:ext cx="622827" cy="29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283968" y="4721189"/>
            <a:ext cx="648072" cy="38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CAS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1310" y="87475"/>
            <a:ext cx="1162778" cy="8640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1658375" y="751775"/>
            <a:ext cx="5990700" cy="27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639"/>
              <a:buFont typeface="Calibri"/>
              <a:buNone/>
            </a:pPr>
            <a:r>
              <a:rPr lang="fr" sz="2711">
                <a:solidFill>
                  <a:srgbClr val="009EE0"/>
                </a:solidFill>
                <a:latin typeface="Bebas Neue"/>
                <a:ea typeface="Bebas Neue"/>
                <a:cs typeface="Bebas Neue"/>
                <a:sym typeface="Bebas Neue"/>
              </a:rPr>
              <a:t>Analyser collectivement une situation de classe : contexte</a:t>
            </a:r>
            <a:endParaRPr sz="2711">
              <a:solidFill>
                <a:srgbClr val="009EE0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11"/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6973"/>
            <a:ext cx="3145175" cy="174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0395" y="1263575"/>
            <a:ext cx="988682" cy="73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8832" y="2104025"/>
            <a:ext cx="636343" cy="5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/>
          <p:nvPr/>
        </p:nvSpPr>
        <p:spPr>
          <a:xfrm>
            <a:off x="2781350" y="3393525"/>
            <a:ext cx="1104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durée : 12 mn</a:t>
            </a:r>
            <a:endParaRPr sz="1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0" y="2701575"/>
            <a:ext cx="51006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 09/11/2023</a:t>
            </a:r>
            <a:endParaRPr sz="13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Classe de CM1-CM2 - Zone péri-urbaine hors REP - “Grande hétérogénéité”</a:t>
            </a: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3ème texte travaillé dans l’année</a:t>
            </a: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Code couleurs utilisé pour la 1ère fois</a:t>
            </a: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8" name="Google Shape;118;p23"/>
          <p:cNvSpPr txBox="1"/>
          <p:nvPr/>
        </p:nvSpPr>
        <p:spPr>
          <a:xfrm>
            <a:off x="6619825" y="1995425"/>
            <a:ext cx="25539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Alexis</a:t>
            </a:r>
            <a:r>
              <a:rPr lang="fr" sz="1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T. 15- 8 ans dans l’école</a:t>
            </a: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Expérience essentiellement en cycle 3</a:t>
            </a: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1318300" y="54125"/>
            <a:ext cx="71751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660">
                <a:latin typeface="Bebas Neue"/>
                <a:ea typeface="Bebas Neue"/>
                <a:cs typeface="Bebas Neue"/>
                <a:sym typeface="Bebas Neue"/>
              </a:rPr>
              <a:t>se constituer un répertoire de métier</a:t>
            </a:r>
            <a:endParaRPr sz="2660">
              <a:latin typeface="Bebas Neue"/>
              <a:ea typeface="Bebas Neue"/>
              <a:cs typeface="Bebas Neue"/>
              <a:sym typeface="Bebas Neue"/>
            </a:endParaRPr>
          </a:p>
        </p:txBody>
      </p:sp>
      <p:graphicFrame>
        <p:nvGraphicFramePr>
          <p:cNvPr id="203" name="Google Shape;203;p32"/>
          <p:cNvGraphicFramePr/>
          <p:nvPr/>
        </p:nvGraphicFramePr>
        <p:xfrm>
          <a:off x="952500" y="1109850"/>
          <a:ext cx="7239000" cy="2959375"/>
        </p:xfrm>
        <a:graphic>
          <a:graphicData uri="http://schemas.openxmlformats.org/drawingml/2006/table">
            <a:tbl>
              <a:tblPr>
                <a:noFill/>
                <a:tableStyleId>{70E9921A-28BC-496E-818E-35FD432D0473}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25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/>
                        <a:t>Règle</a:t>
                      </a:r>
                      <a:r>
                        <a:rPr lang="fr"/>
                        <a:t> (exemple) : s’appuyer sur les échanges oraux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Dilemme(s)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Passage(s)  à risque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Truc(s) / Outil(s)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À éviter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2747250" y="199725"/>
            <a:ext cx="3649500" cy="3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400">
                <a:solidFill>
                  <a:srgbClr val="009EE0"/>
                </a:solidFill>
                <a:latin typeface="Bebas Neue"/>
                <a:ea typeface="Bebas Neue"/>
                <a:cs typeface="Bebas Neue"/>
                <a:sym typeface="Bebas Neue"/>
              </a:rPr>
              <a:t>conception de la séance</a:t>
            </a:r>
            <a:endParaRPr sz="2400">
              <a:solidFill>
                <a:srgbClr val="009EE0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6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500" y="2166475"/>
            <a:ext cx="1208151" cy="89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/>
          <p:nvPr/>
        </p:nvSpPr>
        <p:spPr>
          <a:xfrm>
            <a:off x="625425" y="1000250"/>
            <a:ext cx="2102700" cy="1415100"/>
          </a:xfrm>
          <a:prstGeom prst="wedgeRoundRectCallout">
            <a:avLst>
              <a:gd name="adj1" fmla="val 109491"/>
              <a:gd name="adj2" fmla="val 48122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On est parti sur cet album qui à la base ne s’adresse pas aux cylce 3. (...) </a:t>
            </a:r>
            <a:endParaRPr sz="1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On avait préparé ça en 2 parties. </a:t>
            </a:r>
            <a:r>
              <a:rPr lang="fr" sz="12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D’abord le texte seul puis on a confronté le texte avec les illustrations. </a:t>
            </a:r>
            <a:endParaRPr sz="12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6" name="Google Shape;126;p24"/>
          <p:cNvSpPr/>
          <p:nvPr/>
        </p:nvSpPr>
        <p:spPr>
          <a:xfrm>
            <a:off x="3231625" y="585525"/>
            <a:ext cx="2427900" cy="1381200"/>
          </a:xfrm>
          <a:prstGeom prst="wedgeRoundRectCallout">
            <a:avLst>
              <a:gd name="adj1" fmla="val 10110"/>
              <a:gd name="adj2" fmla="val 69476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On voulait </a:t>
            </a:r>
            <a:r>
              <a:rPr lang="fr" sz="12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que l’analyse porte uniquement sur le texte pour que les élèves soient sur des prises d’indices implicites</a:t>
            </a: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 au niveau du texte. Arriver à déduire des informations sans citer un mot ou un passage du texte.</a:t>
            </a:r>
            <a:endParaRPr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6808725" y="1241975"/>
            <a:ext cx="2217000" cy="794700"/>
          </a:xfrm>
          <a:prstGeom prst="wedgeRoundRectCallout">
            <a:avLst>
              <a:gd name="adj1" fmla="val -143285"/>
              <a:gd name="adj2" fmla="val 122005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Ça permet de </a:t>
            </a:r>
            <a:r>
              <a:rPr lang="fr" sz="12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faire une analyse des valeurs du texte et de la pertinence du texte</a:t>
            </a:r>
            <a:endParaRPr sz="1200" b="1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6015150" y="405450"/>
            <a:ext cx="2799900" cy="794700"/>
          </a:xfrm>
          <a:prstGeom prst="wedgeRoundRectCallout">
            <a:avLst>
              <a:gd name="adj1" fmla="val -90286"/>
              <a:gd name="adj2" fmla="val 189263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On a commencé par remplir la grille de lecture. Après on a confronté nos points de vue.</a:t>
            </a:r>
            <a:endParaRPr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7444450" y="3554388"/>
            <a:ext cx="1505100" cy="956100"/>
          </a:xfrm>
          <a:prstGeom prst="wedgeRoundRectCallout">
            <a:avLst>
              <a:gd name="adj1" fmla="val -224098"/>
              <a:gd name="adj2" fmla="val -111368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On l’a construite à deux cette fiche de préparation.</a:t>
            </a:r>
            <a:endParaRPr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0" name="Google Shape;130;p24"/>
          <p:cNvSpPr/>
          <p:nvPr/>
        </p:nvSpPr>
        <p:spPr>
          <a:xfrm>
            <a:off x="5773075" y="3768188"/>
            <a:ext cx="1505100" cy="956100"/>
          </a:xfrm>
          <a:prstGeom prst="wedgeRoundRectCallout">
            <a:avLst>
              <a:gd name="adj1" fmla="val -116145"/>
              <a:gd name="adj2" fmla="val -127464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On a imaginé une série d’interactions </a:t>
            </a:r>
            <a:r>
              <a:rPr lang="fr" sz="12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sur la base de la lecture pas à pas</a:t>
            </a: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2926850" y="3436550"/>
            <a:ext cx="2595900" cy="1619400"/>
          </a:xfrm>
          <a:prstGeom prst="wedgeRoundRectCallout">
            <a:avLst>
              <a:gd name="adj1" fmla="val 9466"/>
              <a:gd name="adj2" fmla="val -80252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Des </a:t>
            </a:r>
            <a:r>
              <a:rPr lang="fr" sz="12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allers-retours entre lecture individuelle, des passages de réflexion, de lecture et à la fois de l’écrit</a:t>
            </a: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 pour rédiger la réponse à la question récurrente de la séance. Et puis une phase de groupe où il fallait qu’ils se mettent d’accord.</a:t>
            </a:r>
            <a:endParaRPr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392550" y="2999975"/>
            <a:ext cx="1823400" cy="1106700"/>
          </a:xfrm>
          <a:prstGeom prst="wedgeRoundRectCallout">
            <a:avLst>
              <a:gd name="adj1" fmla="val 150707"/>
              <a:gd name="adj2" fmla="val -61338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On a pris le parti de f</a:t>
            </a:r>
            <a:r>
              <a:rPr lang="fr" sz="12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aire apparaître sur les affiches, en couleur, des arguments de type différents.</a:t>
            </a: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5522750" y="2188987"/>
            <a:ext cx="3473400" cy="1106700"/>
          </a:xfrm>
          <a:prstGeom prst="wedgeRoundRectCallout">
            <a:avLst>
              <a:gd name="adj1" fmla="val -70581"/>
              <a:gd name="adj2" fmla="val 4550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La grille permet de repérer les noeuds de compréhension.</a:t>
            </a: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 On arrive à cibler les endroits charnière. C’est comme si on surlignait les passages qui sont importants </a:t>
            </a:r>
            <a:r>
              <a:rPr lang="fr" sz="1200" b="1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et ensuite on les fait apparaître à des moments clés en classe</a:t>
            </a:r>
            <a:r>
              <a:rPr lang="fr" sz="1200"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endParaRPr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1692900" y="338225"/>
            <a:ext cx="6694800" cy="3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400">
                <a:solidFill>
                  <a:srgbClr val="009EE0"/>
                </a:solidFill>
                <a:latin typeface="Bebas Neue"/>
                <a:ea typeface="Bebas Neue"/>
                <a:cs typeface="Bebas Neue"/>
                <a:sym typeface="Bebas Neue"/>
              </a:rPr>
              <a:t>ce qui est prévu lors  de la conception de la séance</a:t>
            </a:r>
            <a:endParaRPr sz="2400">
              <a:solidFill>
                <a:srgbClr val="009EE0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6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200" y="1089675"/>
            <a:ext cx="1859075" cy="346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2223050" y="875700"/>
            <a:ext cx="6807600" cy="88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Char char="●"/>
            </a:pPr>
            <a:r>
              <a:rPr lang="fr" sz="1200">
                <a:solidFill>
                  <a:schemeClr val="dk1"/>
                </a:solidFill>
              </a:rPr>
              <a:t>Lectures de différentes fables et travail préalable sur les animaux des fables et leurs caractéristiques supposées :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Char char="●"/>
            </a:pPr>
            <a:r>
              <a:rPr lang="fr" sz="1200">
                <a:solidFill>
                  <a:schemeClr val="dk1"/>
                </a:solidFill>
              </a:rPr>
              <a:t>« Le loup et l’agneau », « Le corbeau et le renard », d’un épisode du « Roman de Renart », « Les trois petits cochons »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2195425" y="2029488"/>
            <a:ext cx="5397000" cy="1162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Découpage du texte en 6 parties pour une lecture Pas à Pas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Choix de 2 questions : Que veut faire le renard ? Que veut faire le porcelet 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Écriture des hypothèses sur 2 affiches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Élimination et validation des hypothèses à la fin du 6e épisode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2195425" y="3284350"/>
            <a:ext cx="6528300" cy="1374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200">
                <a:solidFill>
                  <a:schemeClr val="dk1"/>
                </a:solidFill>
              </a:rPr>
              <a:t>Débat sur “Mon jour de chance” : </a:t>
            </a:r>
            <a:r>
              <a:rPr lang="fr" sz="1150">
                <a:solidFill>
                  <a:schemeClr val="dk1"/>
                </a:solidFill>
              </a:rPr>
              <a:t>Pour qui est-ce un jour de chance ? Débattre de la notion de chance, de prise de risque pour le porcelet</a:t>
            </a:r>
            <a:endParaRPr sz="115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Revenir sur les procédures utilisées pour comprendre :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- </a:t>
            </a:r>
            <a:r>
              <a:rPr lang="fr" sz="1200">
                <a:solidFill>
                  <a:schemeClr val="hlink"/>
                </a:solidFill>
              </a:rPr>
              <a:t>utiliser les informations explicites du texte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- utiliser les indices du texte pour découvrir des informations implicites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38761D"/>
                </a:solidFill>
              </a:rPr>
              <a:t>- utiliser la culture littéraire pour étayer sa compréhension.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8351375" y="2726225"/>
            <a:ext cx="36300" cy="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1758350" y="518713"/>
            <a:ext cx="119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Durée : 60 mn</a:t>
            </a:r>
            <a:endParaRPr/>
          </a:p>
        </p:txBody>
      </p:sp>
      <p:sp>
        <p:nvSpPr>
          <p:cNvPr id="145" name="Google Shape;145;p25"/>
          <p:cNvSpPr/>
          <p:nvPr/>
        </p:nvSpPr>
        <p:spPr>
          <a:xfrm>
            <a:off x="7475875" y="2395325"/>
            <a:ext cx="744300" cy="698100"/>
          </a:xfrm>
          <a:prstGeom prst="ellipse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latin typeface="Arial Narrow"/>
                <a:ea typeface="Arial Narrow"/>
                <a:cs typeface="Arial Narrow"/>
                <a:sym typeface="Arial Narrow"/>
              </a:rPr>
              <a:t>Indivl.</a:t>
            </a:r>
            <a:endParaRPr sz="10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8116600" y="2395325"/>
            <a:ext cx="744300" cy="698100"/>
          </a:xfrm>
          <a:prstGeom prst="ellipse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latin typeface="Arial Narrow"/>
                <a:ea typeface="Arial Narrow"/>
                <a:cs typeface="Arial Narrow"/>
                <a:sym typeface="Arial Narrow"/>
              </a:rPr>
              <a:t>Classe entière</a:t>
            </a:r>
            <a:endParaRPr sz="5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1658375" y="455550"/>
            <a:ext cx="5990700" cy="56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639"/>
              <a:buFont typeface="Calibri"/>
              <a:buNone/>
            </a:pPr>
            <a:r>
              <a:rPr lang="fr" sz="2711">
                <a:solidFill>
                  <a:srgbClr val="009EE0"/>
                </a:solidFill>
                <a:latin typeface="Bebas Neue"/>
                <a:ea typeface="Bebas Neue"/>
                <a:cs typeface="Bebas Neue"/>
                <a:sym typeface="Bebas Neue"/>
              </a:rPr>
              <a:t>Analyser collectivement une situation de classe</a:t>
            </a:r>
            <a:endParaRPr sz="2711" b="0">
              <a:solidFill>
                <a:srgbClr val="009EE0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11"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75" y="1821125"/>
            <a:ext cx="3034650" cy="168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3857" y="3709200"/>
            <a:ext cx="636343" cy="5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2781350" y="3393525"/>
            <a:ext cx="1104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durée : 12 mn</a:t>
            </a:r>
            <a:endParaRPr sz="1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3296250" y="1922375"/>
            <a:ext cx="5636700" cy="1480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Décrivez ce que fait Alexis pour mener le travail sur les épisodes 1, 6 et la conclusion 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6619825" y="1995425"/>
            <a:ext cx="25539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p27"/>
          <p:cNvGraphicFramePr/>
          <p:nvPr/>
        </p:nvGraphicFramePr>
        <p:xfrm>
          <a:off x="2031775" y="768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{70E9921A-28BC-496E-818E-35FD432D0473}</a:tableStyleId>
              </a:tblPr>
              <a:tblGrid>
                <a:gridCol w="343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chemeClr val="dk1"/>
                          </a:solidFill>
                        </a:rPr>
                        <a:t>CHOIX DE </a:t>
                      </a:r>
                      <a:r>
                        <a:rPr lang="fr" b="1"/>
                        <a:t>L’ENSEIGNANT 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 i="1">
                          <a:solidFill>
                            <a:schemeClr val="dk1"/>
                          </a:solidFill>
                        </a:rPr>
                        <a:t>Description de la pratique observée </a:t>
                      </a:r>
                      <a:endParaRPr b="1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 i="1">
                          <a:solidFill>
                            <a:schemeClr val="dk1"/>
                          </a:solidFill>
                        </a:rPr>
                        <a:t>(référence au verbatim)</a:t>
                      </a:r>
                      <a:endParaRPr b="1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chemeClr val="dk1"/>
                          </a:solidFill>
                        </a:rPr>
                        <a:t>HYPOTHÈSES SUR SES BUTS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25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25" y="1141537"/>
            <a:ext cx="1774149" cy="31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1658375" y="455550"/>
            <a:ext cx="5990700" cy="56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639"/>
              <a:buFont typeface="Calibri"/>
              <a:buNone/>
            </a:pPr>
            <a:r>
              <a:rPr lang="fr" sz="2711">
                <a:latin typeface="Bebas Neue"/>
                <a:ea typeface="Bebas Neue"/>
                <a:cs typeface="Bebas Neue"/>
                <a:sym typeface="Bebas Neue"/>
              </a:rPr>
              <a:t>DÉCRIRE, INTERPRÉTER</a:t>
            </a:r>
            <a:endParaRPr sz="2711" b="0">
              <a:solidFill>
                <a:srgbClr val="009EE0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1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28"/>
          <p:cNvGraphicFramePr/>
          <p:nvPr/>
        </p:nvGraphicFramePr>
        <p:xfrm>
          <a:off x="510775" y="1085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{70E9921A-28BC-496E-818E-35FD432D0473}</a:tableStyleId>
              </a:tblPr>
              <a:tblGrid>
                <a:gridCol w="222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700" b="1"/>
                        <a:t>GAINS ?</a:t>
                      </a:r>
                      <a:endParaRPr sz="1700" b="1"/>
                    </a:p>
                  </a:txBody>
                  <a:tcPr marL="91425" marR="91425" marT="91425" marB="91425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700" b="1"/>
                        <a:t>LIMITES ?</a:t>
                      </a:r>
                      <a:endParaRPr sz="1700" b="1"/>
                    </a:p>
                  </a:txBody>
                  <a:tcPr marL="91425" marR="91425" marT="91425" marB="91425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/>
                        <a:t>Éléments de la pratique observée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1587175" y="217800"/>
            <a:ext cx="6265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fr" sz="2400">
                <a:solidFill>
                  <a:srgbClr val="009EE0"/>
                </a:solidFill>
                <a:latin typeface="Bebas Neue"/>
                <a:ea typeface="Bebas Neue"/>
                <a:cs typeface="Bebas Neue"/>
                <a:sym typeface="Bebas Neue"/>
              </a:rPr>
              <a:t>PROPOSER DES ALTERNATIVES</a:t>
            </a:r>
            <a:r>
              <a:rPr lang="fr" sz="19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1900">
              <a:solidFill>
                <a:schemeClr val="dk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aphicFrame>
        <p:nvGraphicFramePr>
          <p:cNvPr id="174" name="Google Shape;174;p29"/>
          <p:cNvGraphicFramePr/>
          <p:nvPr/>
        </p:nvGraphicFramePr>
        <p:xfrm>
          <a:off x="1161535" y="1052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{2E900112-782C-4913-A395-2738868E1E4D}</a:tableStyleId>
              </a:tblPr>
              <a:tblGrid>
                <a:gridCol w="224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fr" sz="1700" b="1" u="none" strike="noStrike" cap="none"/>
                        <a:t>GAINS ?</a:t>
                      </a:r>
                      <a:endParaRPr sz="1700" b="1" u="none" strike="noStrike" cap="none"/>
                    </a:p>
                  </a:txBody>
                  <a:tcPr marL="91425" marR="91425" marT="91425" marB="91425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fr" sz="1700" b="1" u="none" strike="noStrike" cap="none"/>
                        <a:t>LIMITES ?</a:t>
                      </a:r>
                      <a:endParaRPr sz="1700" b="1" u="none" strike="noStrike" cap="none"/>
                    </a:p>
                  </a:txBody>
                  <a:tcPr marL="91425" marR="91425" marT="91425" marB="91425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400" b="1" u="none" strike="noStrike" cap="none">
                          <a:solidFill>
                            <a:schemeClr val="dk1"/>
                          </a:solidFill>
                        </a:rPr>
                        <a:t>Pratiques alternatives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5" name="Google Shape;1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075" y="92175"/>
            <a:ext cx="1026452" cy="75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3" y="1644044"/>
            <a:ext cx="1095632" cy="254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1420103" y="187550"/>
            <a:ext cx="6475200" cy="55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fr" sz="2400" dirty="0">
                <a:solidFill>
                  <a:srgbClr val="009EE0"/>
                </a:solidFill>
                <a:latin typeface="Bebas Neue"/>
                <a:ea typeface="Bebas Neue"/>
                <a:cs typeface="Bebas Neue"/>
                <a:sym typeface="Bebas Neue"/>
              </a:rPr>
              <a:t>enseigner la compréhension</a:t>
            </a:r>
            <a:endParaRPr sz="2400" dirty="0">
              <a:solidFill>
                <a:srgbClr val="009EE0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fr" sz="2400" dirty="0">
                <a:solidFill>
                  <a:srgbClr val="009EE0"/>
                </a:solidFill>
                <a:latin typeface="Bebas Neue"/>
                <a:ea typeface="Bebas Neue"/>
                <a:cs typeface="Bebas Neue"/>
                <a:sym typeface="Bebas Neue"/>
              </a:rPr>
              <a:t>Questions de métier et dilemmes</a:t>
            </a:r>
            <a:endParaRPr sz="2400" dirty="0">
              <a:solidFill>
                <a:srgbClr val="009EE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417300" y="1378800"/>
            <a:ext cx="33747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Mobiliser l’écrit des élèves</a:t>
            </a:r>
            <a:endParaRPr sz="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/>
              <a:t>Demander d'écrire ses hypothèses individuellement :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/>
              <a:t>- pour enrôler dans la tâche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/>
              <a:t>- </a:t>
            </a:r>
            <a:r>
              <a:rPr lang="fr-FR" sz="1000" dirty="0"/>
              <a:t>pour qu’ils aient un temps de réflexion avant d’échanger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 dirty="0"/>
              <a:t>Au risque de prendre trop de temps ou de bloquer certains élèves.</a:t>
            </a:r>
            <a:endParaRPr sz="1000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4961050" y="1378800"/>
            <a:ext cx="40347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Mobiliser l’oral des élèves</a:t>
            </a:r>
            <a:endParaRPr sz="16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/>
              <a:t>S’appuyer sur l'oral des élèves :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/>
              <a:t>- pour solliciter l'expression individuelle 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/>
              <a:t>- pour </a:t>
            </a:r>
            <a:r>
              <a:rPr lang="fr-FR" sz="1000" dirty="0"/>
              <a:t>favoriser l’élaboration d’une représentation mentale du récit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/>
              <a:t>- pour pouvoir confronter les hypothèses dans le groupe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 dirty="0"/>
              <a:t>Au risque de lasser, de perdre leur attention, de pénaliser les petits parleurs.</a:t>
            </a:r>
            <a:endParaRPr sz="10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4" name="Google Shape;184;p30"/>
          <p:cNvSpPr/>
          <p:nvPr/>
        </p:nvSpPr>
        <p:spPr>
          <a:xfrm>
            <a:off x="4074850" y="1791600"/>
            <a:ext cx="665100" cy="374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2546550" y="844375"/>
            <a:ext cx="3942000" cy="43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Quels outils langagiers pour faire apprendre ? </a:t>
            </a:r>
            <a:endParaRPr/>
          </a:p>
        </p:txBody>
      </p:sp>
      <p:sp>
        <p:nvSpPr>
          <p:cNvPr id="186" name="Google Shape;186;p30"/>
          <p:cNvSpPr txBox="1"/>
          <p:nvPr/>
        </p:nvSpPr>
        <p:spPr>
          <a:xfrm>
            <a:off x="475600" y="3254275"/>
            <a:ext cx="34680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Mobiliser l’écrit de l’enseignant</a:t>
            </a:r>
            <a:endParaRPr sz="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dirty="0"/>
              <a:t>Construire une trace écrite :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dirty="0"/>
              <a:t>- pour garder la mémoire des hypothèses et les traiter de manière rétrospective 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dirty="0"/>
              <a:t>- pour institutionnaliser les stratégies de compréhension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i="1" dirty="0"/>
              <a:t>Au risque de prendre trop de temps, de perdre l’attention du groupe</a:t>
            </a:r>
            <a:endParaRPr sz="10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4961050" y="3254275"/>
            <a:ext cx="40347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Mobiliser l’oral de l’enseignant</a:t>
            </a:r>
            <a:endParaRPr sz="16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/>
              <a:t>Mener les débats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/>
              <a:t>- pour guider, accompagner l’élaboration collective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/>
              <a:t>- pour distribuer au mieux la parole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i="1" dirty="0"/>
              <a:t>Au risque d’interférer dans le processus de compréhension.</a:t>
            </a:r>
            <a:endParaRPr sz="10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4074850" y="3434875"/>
            <a:ext cx="665100" cy="374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1683150" y="142700"/>
            <a:ext cx="6351000" cy="55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fr" sz="2400">
                <a:solidFill>
                  <a:srgbClr val="009EE0"/>
                </a:solidFill>
                <a:latin typeface="Bebas Neue"/>
                <a:ea typeface="Bebas Neue"/>
                <a:cs typeface="Bebas Neue"/>
                <a:sym typeface="Bebas Neue"/>
              </a:rPr>
              <a:t>enseigner la compréhension</a:t>
            </a:r>
            <a:endParaRPr sz="2400">
              <a:solidFill>
                <a:srgbClr val="009EE0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fr" sz="2400">
                <a:solidFill>
                  <a:srgbClr val="009EE0"/>
                </a:solidFill>
                <a:latin typeface="Bebas Neue"/>
                <a:ea typeface="Bebas Neue"/>
                <a:cs typeface="Bebas Neue"/>
                <a:sym typeface="Bebas Neue"/>
              </a:rPr>
              <a:t> Questions de métier et dilemmes</a:t>
            </a:r>
            <a:endParaRPr sz="2400">
              <a:solidFill>
                <a:srgbClr val="009EE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174250" y="2420700"/>
            <a:ext cx="36861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Laisser les élèves s’exprimer</a:t>
            </a:r>
            <a:endParaRPr sz="16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dirty="0"/>
              <a:t>Accueillir toutes les hypothèses :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dirty="0"/>
              <a:t>- pour ne pas être celle ou celui qui valide ou invalide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/>
              <a:t>- pour susciter l'engagement de tous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i="1" dirty="0"/>
              <a:t>Au risque de perdre du temps, de perdre le fil des discussions avec des hypothèses hors sujet.</a:t>
            </a:r>
            <a:endParaRPr sz="1000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4858650" y="2420700"/>
            <a:ext cx="41220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Réguler cette expression</a:t>
            </a:r>
            <a:endParaRPr sz="17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000" dirty="0"/>
              <a:t>Guider, accompagner les élèves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000" dirty="0"/>
              <a:t>- pour prendre appui sur le texte ou les références culturelles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000" dirty="0"/>
              <a:t>- pour initier au doute et à la remise en question sur les hypothèses au fil de la lecture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000" dirty="0"/>
              <a:t>- pour apprendre à argumenter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000" i="1" dirty="0"/>
              <a:t>Au risque de trop intervenir et prendre à sa charge l’essentiel de la réflexion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3974875" y="2829050"/>
            <a:ext cx="665100" cy="374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2541475" y="1374463"/>
            <a:ext cx="4185300" cy="6770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Comment réguler les échanges, traiter les hypothèses des élèves ?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-ife-CAS-2018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894</Words>
  <Application>Microsoft Macintosh PowerPoint</Application>
  <PresentationFormat>Affichage à l'écran (16:9)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Bebas Neue</vt:lpstr>
      <vt:lpstr>Arial Narrow</vt:lpstr>
      <vt:lpstr>Calibri</vt:lpstr>
      <vt:lpstr>Arial</vt:lpstr>
      <vt:lpstr>Simple Light</vt:lpstr>
      <vt:lpstr>masque-ife-CAS-2018</vt:lpstr>
      <vt:lpstr>Analyser collectivement une situation de classe : contexte </vt:lpstr>
      <vt:lpstr>conception de la séance </vt:lpstr>
      <vt:lpstr>ce qui est prévu lors  de la conception de la séance </vt:lpstr>
      <vt:lpstr>Analyser collectivement une situation de classe </vt:lpstr>
      <vt:lpstr>DÉCRIRE, INTERPRÉTER </vt:lpstr>
      <vt:lpstr>Présentation PowerPoint</vt:lpstr>
      <vt:lpstr>PROPOSER DES ALTERNATIVES </vt:lpstr>
      <vt:lpstr>enseigner la compréhension Questions de métier et dilemmes</vt:lpstr>
      <vt:lpstr>enseigner la compréhension  Questions de métier et dilemmes</vt:lpstr>
      <vt:lpstr>se constituer un répertoire de métier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Analyser collectivement une situation de classe : contexte </dc:title>
  <cp:lastModifiedBy>Microsoft Office User</cp:lastModifiedBy>
  <cp:revision>2</cp:revision>
  <dcterms:modified xsi:type="dcterms:W3CDTF">2025-10-23T08:49:18Z</dcterms:modified>
</cp:coreProperties>
</file>