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8" r:id="rId2"/>
    <p:sldId id="279" r:id="rId3"/>
    <p:sldId id="28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76"/>
  </p:normalViewPr>
  <p:slideViewPr>
    <p:cSldViewPr snapToGrid="0">
      <p:cViewPr varScale="1">
        <p:scale>
          <a:sx n="121" d="100"/>
          <a:sy n="121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873D-F445-9943-85D6-CC9B6077A4D6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485DE-03DA-E645-A612-00DCCC9D5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3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ln w="0">
            <a:noFill/>
          </a:ln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700920" y="4473720"/>
            <a:ext cx="5608080" cy="3660120"/>
          </a:xfrm>
          <a:prstGeom prst="rect">
            <a:avLst/>
          </a:prstGeom>
          <a:noFill/>
          <a:ln w="0">
            <a:noFill/>
          </a:ln>
        </p:spPr>
        <p:txBody>
          <a:bodyPr lIns="93240" tIns="46440" rIns="93240" bIns="46440" anchor="t">
            <a:noAutofit/>
          </a:bodyPr>
          <a:lstStyle/>
          <a:p>
            <a:pPr marL="216000" indent="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 type="sldNum" idx="99"/>
          </p:nvPr>
        </p:nvSpPr>
        <p:spPr>
          <a:xfrm>
            <a:off x="3970800" y="8830080"/>
            <a:ext cx="3037320" cy="466200"/>
          </a:xfrm>
          <a:prstGeom prst="rect">
            <a:avLst/>
          </a:prstGeom>
          <a:noFill/>
          <a:ln w="0">
            <a:noFill/>
          </a:ln>
        </p:spPr>
        <p:txBody>
          <a:bodyPr lIns="93240" tIns="46440" rIns="93240" bIns="464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63D69E-C0F6-482D-A1E4-12FFC7A03A16}" type="slidenum">
              <a:rPr lang="fr-FR" sz="1200" b="0" strike="noStrike" spc="-1">
                <a:solidFill>
                  <a:schemeClr val="dk1"/>
                </a:solidFill>
                <a:latin typeface="+mn-lt"/>
                <a:ea typeface="+mn-ea"/>
              </a:rPr>
              <a:t>1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ln w="0">
            <a:noFill/>
          </a:ln>
        </p:spPr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700920" y="4473720"/>
            <a:ext cx="5608080" cy="3660120"/>
          </a:xfrm>
          <a:prstGeom prst="rect">
            <a:avLst/>
          </a:prstGeom>
          <a:noFill/>
          <a:ln w="0">
            <a:noFill/>
          </a:ln>
        </p:spPr>
        <p:txBody>
          <a:bodyPr lIns="93240" tIns="46440" rIns="93240" bIns="4644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Intéressant les affiches parce que la question de la trace écrite </a:t>
            </a:r>
          </a:p>
        </p:txBody>
      </p:sp>
      <p:sp>
        <p:nvSpPr>
          <p:cNvPr id="846" name="PlaceHolder 3"/>
          <p:cNvSpPr>
            <a:spLocks noGrp="1"/>
          </p:cNvSpPr>
          <p:nvPr>
            <p:ph type="sldNum" idx="100"/>
          </p:nvPr>
        </p:nvSpPr>
        <p:spPr>
          <a:xfrm>
            <a:off x="3970800" y="8830080"/>
            <a:ext cx="3037320" cy="466200"/>
          </a:xfrm>
          <a:prstGeom prst="rect">
            <a:avLst/>
          </a:prstGeom>
          <a:noFill/>
          <a:ln w="0">
            <a:noFill/>
          </a:ln>
        </p:spPr>
        <p:txBody>
          <a:bodyPr lIns="93240" tIns="46440" rIns="93240" bIns="464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fr-FR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756B69D-2FA7-48E1-9426-54D969FF2825}" type="slidenum">
              <a:rPr lang="fr-FR" sz="1200" b="0" strike="noStrike" spc="-1">
                <a:solidFill>
                  <a:schemeClr val="dk1"/>
                </a:solidFill>
                <a:latin typeface="+mn-lt"/>
                <a:ea typeface="+mn-ea"/>
              </a:rPr>
              <a:t>2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F4B85-E9DF-6517-250B-A19FFF53C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68D057-26CB-73FB-114F-AD377B58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B0BA13-DD09-6AA6-E75F-3889F6E5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58B68-F751-946F-5EB6-A1081AB4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2B95E9-D421-5BBF-E041-E649A2B5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8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E39EB-733A-3A30-51D5-78195DBB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9856DB-D221-BA1C-B8F4-E4EFA9F4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9C972-1027-1F43-CCD3-CE716FFA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B54FD8-F233-7693-EC25-48BB8C23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ED024-B9FF-ABCE-0789-35CF63F9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06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D96A94-E933-BDD8-F716-163CD6DAB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2BA413-9E62-0567-E391-1289450BA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95449A-7165-54FA-5671-427D0020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AF03EB-4484-5FA7-8F47-301DD7D1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A55767-7A67-2F2D-B6C6-C871C9A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7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BF4FE4-FB3C-681E-A1CE-A186A0E0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A60CCE-3996-CFAD-3250-EF6EF0BB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ACA0F-65BA-039A-E6E9-170EFF98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5ADDA-DBD5-2824-F638-B6DCB57C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97299A-A471-9DDD-EFA8-C93A7991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4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B8B8C-E23A-0B06-DA07-16E932D9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381FBE-74A8-6ACD-6231-AB9508ED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3035A6-4AF4-9FEE-9F25-152C119E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E8B4F9-9B9A-AD7C-1461-ACC5A5B1A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67300-DC47-2023-709C-C7D93E52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09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F7664-15FA-E675-EA0A-8DC1BC8A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2296A-6BDE-BBD1-A9CB-6975CE4DA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BF1E45-A862-93E0-378F-62D761E8C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DD7006-E02F-3583-F970-F9072781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1E08E6-257B-62B9-1F08-704F39D1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94752B-AC9D-BAF3-F5E5-6DFBA437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9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39EF6-4874-6304-B112-8ECF2C9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4F4D81-9D78-8FA5-46B2-A7DEA2F3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411B65-3E1A-7843-CD65-1A851FFE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F46E18-BF7F-043E-D11F-7F14F1456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05332E-A7C7-25BA-C453-AC0F37F9F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C7C70C-3CBD-E82F-7F2C-54044AA8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0BFA63-0792-BDE3-DE2A-1E816AE9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A83FEC-2EA0-AA63-8DF5-3A070CBC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7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4E1E1-7B6F-5867-6E15-BDA3E1A3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B37FED-6233-2E62-61B8-70B92B9E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7F53E4-EC87-E1CB-6E5E-FF3F50AD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CD5AE-FD61-DDD5-055A-E963D2AF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9E7474-679C-DE9F-04BA-A2BE2F90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4DCE46-0726-866C-0D68-4A8EDE02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35A080-32FA-2A03-28AC-D9E1F56D5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4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47FD9-FD33-5FF9-6C3B-37B005EC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5D50F-FEE8-C6C1-8A7B-87AE96CE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928151-4CAF-3B2E-CDAC-7084D88FC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72058E-1133-DBD4-5EFB-C48249DD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DAD3C5-5F81-0E50-A5D0-C9115C33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C54100-3053-3FB2-3659-B2E60F51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85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12A75-B429-88DC-BC05-86883876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58D7BF-1A17-880D-4EB1-8C78A7D21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5DF52-6984-A672-37E3-8C4BC398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5D6934-BFBE-DC8C-EEE3-967C86BC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0B85DF-503C-42A3-70D6-8D00F6B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123549-9945-0C5E-1373-4DC45CB5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07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38A846-BAF5-33FE-BC44-2102FD2C7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D9732B-4461-23CA-F5F5-25F5BF77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B0564-8F70-0503-60CA-A19C63EF4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F25F-94E7-3244-9C1C-B7E4729CCB34}" type="datetimeFigureOut">
              <a:rPr lang="fr-FR" smtClean="0"/>
              <a:t>05/01/2025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2D7BE-A8FB-F518-1CE9-5553BC404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BD8AAA-1C60-F7DF-3753-B11D22E7C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6105-D63E-124A-9A07-9DE198597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4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 5"/>
          <p:cNvPicPr/>
          <p:nvPr/>
        </p:nvPicPr>
        <p:blipFill>
          <a:blip r:embed="rId3"/>
          <a:stretch/>
        </p:blipFill>
        <p:spPr>
          <a:xfrm rot="10800000">
            <a:off x="3075840" y="296640"/>
            <a:ext cx="8523720" cy="6392880"/>
          </a:xfrm>
          <a:prstGeom prst="rect">
            <a:avLst/>
          </a:prstGeom>
          <a:ln w="0">
            <a:noFill/>
          </a:ln>
        </p:spPr>
      </p:pic>
      <p:sp>
        <p:nvSpPr>
          <p:cNvPr id="488" name="Explosion 2 6"/>
          <p:cNvSpPr/>
          <p:nvPr/>
        </p:nvSpPr>
        <p:spPr>
          <a:xfrm>
            <a:off x="-33840" y="-99360"/>
            <a:ext cx="2590560" cy="1502640"/>
          </a:xfrm>
          <a:prstGeom prst="irregularSeal2">
            <a:avLst/>
          </a:prstGeom>
          <a:solidFill>
            <a:srgbClr val="F2B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Classe de Magali C. (CP)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9" name="Picture 2" descr="BISCOTTE ET COMPOTE – Lire c'est partir"/>
          <p:cNvPicPr/>
          <p:nvPr/>
        </p:nvPicPr>
        <p:blipFill>
          <a:blip r:embed="rId4"/>
          <a:stretch/>
        </p:blipFill>
        <p:spPr>
          <a:xfrm>
            <a:off x="10328400" y="128519"/>
            <a:ext cx="1673992" cy="1515803"/>
          </a:xfrm>
          <a:prstGeom prst="rect">
            <a:avLst/>
          </a:prstGeom>
          <a:ln w="0">
            <a:noFill/>
          </a:ln>
        </p:spPr>
      </p:pic>
      <p:pic>
        <p:nvPicPr>
          <p:cNvPr id="491" name="Image 1"/>
          <p:cNvPicPr/>
          <p:nvPr/>
        </p:nvPicPr>
        <p:blipFill>
          <a:blip r:embed="rId5"/>
          <a:stretch/>
        </p:blipFill>
        <p:spPr>
          <a:xfrm>
            <a:off x="84960" y="1673280"/>
            <a:ext cx="2730960" cy="3639240"/>
          </a:xfrm>
          <a:prstGeom prst="rect">
            <a:avLst/>
          </a:prstGeom>
          <a:ln w="0">
            <a:noFill/>
          </a:ln>
        </p:spPr>
      </p:pic>
      <p:sp>
        <p:nvSpPr>
          <p:cNvPr id="492" name="Rectangle à coins arrondis 2"/>
          <p:cNvSpPr/>
          <p:nvPr/>
        </p:nvSpPr>
        <p:spPr>
          <a:xfrm>
            <a:off x="977040" y="5743080"/>
            <a:ext cx="1312200" cy="436320"/>
          </a:xfrm>
          <a:prstGeom prst="roundRect">
            <a:avLst>
              <a:gd name="adj" fmla="val 16667"/>
            </a:avLst>
          </a:prstGeom>
          <a:solidFill>
            <a:srgbClr val="D83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TEMPS 1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Rectangle à coins arrondis 7"/>
          <p:cNvSpPr/>
          <p:nvPr/>
        </p:nvSpPr>
        <p:spPr>
          <a:xfrm>
            <a:off x="6851520" y="4674960"/>
            <a:ext cx="1312200" cy="436320"/>
          </a:xfrm>
          <a:prstGeom prst="roundRect">
            <a:avLst>
              <a:gd name="adj" fmla="val 16667"/>
            </a:avLst>
          </a:prstGeom>
          <a:solidFill>
            <a:srgbClr val="D83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TEMPS 2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Titre 1"/>
          <p:cNvSpPr/>
          <p:nvPr/>
        </p:nvSpPr>
        <p:spPr>
          <a:xfrm>
            <a:off x="2681640" y="-31320"/>
            <a:ext cx="7252560" cy="10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4986"/>
          </a:bodyPr>
          <a:lstStyle/>
          <a:p>
            <a:pPr defTabSz="914400">
              <a:lnSpc>
                <a:spcPct val="90000"/>
              </a:lnSpc>
            </a:pPr>
            <a:r>
              <a:rPr lang="fr-FR" sz="4400" b="1" strike="noStrike" spc="-1">
                <a:solidFill>
                  <a:schemeClr val="dk1"/>
                </a:solidFill>
                <a:latin typeface="Calibri Light"/>
              </a:rPr>
              <a:t>LE TEMOIGNAGE DE MAGALI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D0EF9F-79F2-E5F7-25B5-7290DA0AB30C}"/>
              </a:ext>
            </a:extLst>
          </p:cNvPr>
          <p:cNvSpPr txBox="1"/>
          <p:nvPr/>
        </p:nvSpPr>
        <p:spPr>
          <a:xfrm>
            <a:off x="84960" y="6488668"/>
            <a:ext cx="287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Lucie Boué, CPD dans le Gers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Image 5"/>
          <p:cNvPicPr/>
          <p:nvPr/>
        </p:nvPicPr>
        <p:blipFill>
          <a:blip r:embed="rId3"/>
          <a:stretch/>
        </p:blipFill>
        <p:spPr>
          <a:xfrm rot="10800000">
            <a:off x="556200" y="821160"/>
            <a:ext cx="6181560" cy="4636080"/>
          </a:xfrm>
          <a:prstGeom prst="rect">
            <a:avLst/>
          </a:prstGeom>
          <a:ln w="0">
            <a:noFill/>
          </a:ln>
        </p:spPr>
      </p:pic>
      <p:sp>
        <p:nvSpPr>
          <p:cNvPr id="496" name="Explosion 2 6"/>
          <p:cNvSpPr/>
          <p:nvPr/>
        </p:nvSpPr>
        <p:spPr>
          <a:xfrm>
            <a:off x="-33840" y="-99360"/>
            <a:ext cx="2590560" cy="1502640"/>
          </a:xfrm>
          <a:prstGeom prst="irregularSeal2">
            <a:avLst/>
          </a:prstGeom>
          <a:solidFill>
            <a:srgbClr val="F2B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Classe de Magali C. (CP)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7" name="Rectangle à coins arrondis 7"/>
          <p:cNvSpPr/>
          <p:nvPr/>
        </p:nvSpPr>
        <p:spPr>
          <a:xfrm>
            <a:off x="7327080" y="160920"/>
            <a:ext cx="3606480" cy="659880"/>
          </a:xfrm>
          <a:prstGeom prst="roundRect">
            <a:avLst>
              <a:gd name="adj" fmla="val 16667"/>
            </a:avLst>
          </a:prstGeom>
          <a:solidFill>
            <a:srgbClr val="F2B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2800" b="0" strike="noStrike" spc="-1">
                <a:solidFill>
                  <a:schemeClr val="dk1"/>
                </a:solidFill>
                <a:latin typeface="Calibri"/>
              </a:rPr>
              <a:t>Sa démarche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Rectangle à coins arrondis 8"/>
          <p:cNvSpPr/>
          <p:nvPr/>
        </p:nvSpPr>
        <p:spPr>
          <a:xfrm>
            <a:off x="6865920" y="688320"/>
            <a:ext cx="5094852" cy="45896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2B75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dk1"/>
                </a:solidFill>
                <a:latin typeface="Calibri"/>
              </a:rPr>
              <a:t>LECTURE PREPARATOIRE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Pas utilisé pour cet album car il ne s’y prête mais grille en tête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Partage le texte en épisodes / étapes de lecture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1" strike="noStrike" spc="-1" dirty="0">
                <a:solidFill>
                  <a:schemeClr val="dk1"/>
                </a:solidFill>
                <a:latin typeface="Calibri"/>
              </a:rPr>
              <a:t>Choix du dispositif </a:t>
            </a: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: Lecture pas à pas + rappel de récit et éventuellement un </a:t>
            </a:r>
            <a:r>
              <a:rPr lang="fr-FR" sz="1600" b="0" strike="noStrike" spc="-1" dirty="0" err="1">
                <a:solidFill>
                  <a:schemeClr val="dk1"/>
                </a:solidFill>
                <a:latin typeface="Calibri"/>
              </a:rPr>
              <a:t>visibiléo</a:t>
            </a: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 en fin de séquence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dk1"/>
                </a:solidFill>
                <a:latin typeface="Calibri"/>
              </a:rPr>
              <a:t>CONCEPTION ET MISE EN ŒUVRE  D’UN DISPOSITF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5 séances de 20 min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TEMPS 1 : Découverte de la couverture + Apports sur les marmottes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743040" lvl="1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TEMPS 2 :  3 séances de lecture pas à pas + 1 séance de rappel de récit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chemeClr val="dk1"/>
                </a:solidFill>
                <a:latin typeface="Calibri"/>
              </a:rPr>
              <a:t>Affiches réalisées à la fin de chaque séance de lecture pas à pas = TEMPS 3 ?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Rectangle à coins arrondis 1"/>
          <p:cNvSpPr/>
          <p:nvPr/>
        </p:nvSpPr>
        <p:spPr>
          <a:xfrm>
            <a:off x="440226" y="4968193"/>
            <a:ext cx="11610000" cy="1543680"/>
          </a:xfrm>
          <a:prstGeom prst="wedgeRoundRectCallout">
            <a:avLst>
              <a:gd name="adj1" fmla="val -28878"/>
              <a:gd name="adj2" fmla="val -62067"/>
              <a:gd name="adj3" fmla="val 16667"/>
            </a:avLst>
          </a:prstGeom>
          <a:solidFill>
            <a:srgbClr val="F6CE8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  <a:ea typeface="Times New Roman"/>
              </a:rPr>
              <a:t>Je réalise ces affiches pour garder trace de notre avancée de la lecture de l'album. 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  <a:ea typeface="Times New Roman"/>
              </a:rPr>
              <a:t>Je me prépare des notes avec les éléments que j'attends de chaque épisode vu avec les élèves : par ex, les sentiments de tel personnage, quelles hypothèses sur la suite de l'album pourrions-nous formuler ? , quel trait de caractère peut définir tel personnage ...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7000"/>
              </a:lnSpc>
            </a:pPr>
            <a:r>
              <a:rPr lang="fr-FR" sz="1600" b="0" strike="noStrike" spc="-1">
                <a:solidFill>
                  <a:schemeClr val="dk1"/>
                </a:solidFill>
                <a:latin typeface="Calibri"/>
                <a:ea typeface="Times New Roman"/>
              </a:rPr>
              <a:t> Chaque fin de séance correspond à un passage/page précis du texte avec lequel nous pouvons nous interroger sur la suite de l'histoire </a:t>
            </a:r>
            <a:r>
              <a:rPr lang="fr-FR" sz="1600" b="0" strike="noStrike" spc="-1">
                <a:solidFill>
                  <a:schemeClr val="dk1"/>
                </a:solidFill>
                <a:latin typeface="Wingdings"/>
                <a:ea typeface="Times New Roman"/>
              </a:rPr>
              <a:t></a:t>
            </a:r>
            <a:r>
              <a:rPr lang="fr-FR" sz="1600" b="0" strike="noStrike" spc="-1">
                <a:solidFill>
                  <a:schemeClr val="dk1"/>
                </a:solidFill>
                <a:latin typeface="Calibri"/>
                <a:ea typeface="Times New Roman"/>
              </a:rPr>
              <a:t>  hypothèses de lecture. Je réalise ce travail suite à des expériences passées en classes de Maternelle. Je le réadapte aux CP. 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0" name="Picture 2" descr="BISCOTTE ET COMPOTE – Lire c'est partir"/>
          <p:cNvPicPr/>
          <p:nvPr/>
        </p:nvPicPr>
        <p:blipFill>
          <a:blip r:embed="rId4"/>
          <a:stretch/>
        </p:blipFill>
        <p:spPr>
          <a:xfrm>
            <a:off x="5170320" y="160920"/>
            <a:ext cx="1566720" cy="1353600"/>
          </a:xfrm>
          <a:prstGeom prst="rect">
            <a:avLst/>
          </a:prstGeom>
          <a:ln w="0"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448F1A-EEC6-9A79-34BC-E7CE7DE289D1}"/>
              </a:ext>
            </a:extLst>
          </p:cNvPr>
          <p:cNvSpPr txBox="1"/>
          <p:nvPr/>
        </p:nvSpPr>
        <p:spPr>
          <a:xfrm>
            <a:off x="9884765" y="6550223"/>
            <a:ext cx="230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Lucie Boué, CPD dans le Gers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Image 1"/>
          <p:cNvPicPr/>
          <p:nvPr/>
        </p:nvPicPr>
        <p:blipFill>
          <a:blip r:embed="rId2"/>
          <a:srcRect t="36170" b="8695"/>
          <a:stretch/>
        </p:blipFill>
        <p:spPr>
          <a:xfrm rot="10800000">
            <a:off x="609840" y="1957680"/>
            <a:ext cx="10337400" cy="4274280"/>
          </a:xfrm>
          <a:prstGeom prst="rect">
            <a:avLst/>
          </a:prstGeom>
          <a:ln w="0">
            <a:noFill/>
          </a:ln>
        </p:spPr>
      </p:pic>
      <p:sp>
        <p:nvSpPr>
          <p:cNvPr id="503" name="Explosion 2 6"/>
          <p:cNvSpPr/>
          <p:nvPr/>
        </p:nvSpPr>
        <p:spPr>
          <a:xfrm>
            <a:off x="-33840" y="-99360"/>
            <a:ext cx="2590560" cy="1502640"/>
          </a:xfrm>
          <a:prstGeom prst="irregularSeal2">
            <a:avLst/>
          </a:prstGeom>
          <a:solidFill>
            <a:srgbClr val="F2B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Classe de Magali C. (CP)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4" name="Picture 2" descr="BISCOTTE ET COMPOTE – Lire c'est partir"/>
          <p:cNvPicPr/>
          <p:nvPr/>
        </p:nvPicPr>
        <p:blipFill>
          <a:blip r:embed="rId3"/>
          <a:stretch/>
        </p:blipFill>
        <p:spPr>
          <a:xfrm>
            <a:off x="10397522" y="135083"/>
            <a:ext cx="1686960" cy="1457280"/>
          </a:xfrm>
          <a:prstGeom prst="rect">
            <a:avLst/>
          </a:prstGeom>
          <a:ln w="0">
            <a:noFill/>
          </a:ln>
        </p:spPr>
      </p:pic>
      <p:sp>
        <p:nvSpPr>
          <p:cNvPr id="505" name="Rectangle à coins arrondis 8"/>
          <p:cNvSpPr/>
          <p:nvPr/>
        </p:nvSpPr>
        <p:spPr>
          <a:xfrm>
            <a:off x="2492733" y="127620"/>
            <a:ext cx="7876254" cy="6534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0000"/>
                </a:solidFill>
                <a:latin typeface="Calibri"/>
              </a:rPr>
              <a:t>LE FIL ROUGE de Magali : opposition / complémentarité entre les 2 marmottes  ? 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6" name="Image 9"/>
          <p:cNvPicPr/>
          <p:nvPr/>
        </p:nvPicPr>
        <p:blipFill>
          <a:blip r:embed="rId4"/>
          <a:stretch/>
        </p:blipFill>
        <p:spPr>
          <a:xfrm>
            <a:off x="303840" y="1869120"/>
            <a:ext cx="1962360" cy="2615400"/>
          </a:xfrm>
          <a:prstGeom prst="rect">
            <a:avLst/>
          </a:prstGeom>
          <a:ln w="0">
            <a:noFill/>
          </a:ln>
        </p:spPr>
      </p:pic>
      <p:sp>
        <p:nvSpPr>
          <p:cNvPr id="507" name="Rectangle à coins arrondis 10"/>
          <p:cNvSpPr/>
          <p:nvPr/>
        </p:nvSpPr>
        <p:spPr>
          <a:xfrm>
            <a:off x="533520" y="1369800"/>
            <a:ext cx="1312200" cy="436320"/>
          </a:xfrm>
          <a:prstGeom prst="roundRect">
            <a:avLst>
              <a:gd name="adj" fmla="val 16667"/>
            </a:avLst>
          </a:prstGeom>
          <a:solidFill>
            <a:srgbClr val="D83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TEMPS 1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" name="Rectangle à coins arrondis 13"/>
          <p:cNvSpPr/>
          <p:nvPr/>
        </p:nvSpPr>
        <p:spPr>
          <a:xfrm>
            <a:off x="5473800" y="1261440"/>
            <a:ext cx="1312200" cy="436320"/>
          </a:xfrm>
          <a:prstGeom prst="roundRect">
            <a:avLst>
              <a:gd name="adj" fmla="val 16667"/>
            </a:avLst>
          </a:prstGeom>
          <a:solidFill>
            <a:srgbClr val="D83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TEMPS 2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9" name="Flèche droite 15"/>
          <p:cNvSpPr/>
          <p:nvPr/>
        </p:nvSpPr>
        <p:spPr>
          <a:xfrm>
            <a:off x="2413800" y="1558800"/>
            <a:ext cx="9590760" cy="7074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6082CA"/>
              </a:gs>
              <a:gs pos="50000">
                <a:srgbClr val="3D6FC9"/>
              </a:gs>
              <a:gs pos="100000">
                <a:srgbClr val="2F61BA"/>
              </a:gs>
            </a:gsLst>
            <a:lin ang="5400000"/>
          </a:gradFill>
          <a:ln>
            <a:solidFill>
              <a:srgbClr val="4472C4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Texte découpé en 3 épisodes =&gt; 3 séances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Rectangle à coins arrondis 16"/>
          <p:cNvSpPr/>
          <p:nvPr/>
        </p:nvSpPr>
        <p:spPr>
          <a:xfrm>
            <a:off x="2842560" y="2090520"/>
            <a:ext cx="1160640" cy="272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Séance 1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Rectangle à coins arrondis 17"/>
          <p:cNvSpPr/>
          <p:nvPr/>
        </p:nvSpPr>
        <p:spPr>
          <a:xfrm>
            <a:off x="6048360" y="2115720"/>
            <a:ext cx="1160640" cy="2728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Séance 2 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Rectangle à coins arrondis 18"/>
          <p:cNvSpPr/>
          <p:nvPr/>
        </p:nvSpPr>
        <p:spPr>
          <a:xfrm>
            <a:off x="9253800" y="2073960"/>
            <a:ext cx="1160640" cy="2534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lt1"/>
                </a:solidFill>
                <a:latin typeface="Calibri"/>
              </a:rPr>
              <a:t>Séance 3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3" name="Rectangle à coins arrondis 23"/>
          <p:cNvSpPr/>
          <p:nvPr/>
        </p:nvSpPr>
        <p:spPr>
          <a:xfrm>
            <a:off x="6628680" y="5297760"/>
            <a:ext cx="2997720" cy="1488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514" name="Connecteur droit 25"/>
          <p:cNvCxnSpPr>
            <a:stCxn id="513" idx="0"/>
            <a:endCxn id="513" idx="2"/>
          </p:cNvCxnSpPr>
          <p:nvPr/>
        </p:nvCxnSpPr>
        <p:spPr>
          <a:xfrm>
            <a:off x="8127720" y="5297400"/>
            <a:ext cx="360" cy="148932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</a:ln>
        </p:spPr>
      </p:cxnSp>
      <p:sp>
        <p:nvSpPr>
          <p:cNvPr id="515" name="ZoneTexte 26"/>
          <p:cNvSpPr/>
          <p:nvPr/>
        </p:nvSpPr>
        <p:spPr>
          <a:xfrm>
            <a:off x="8308080" y="5365440"/>
            <a:ext cx="11383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strike="noStrike" spc="-1">
                <a:solidFill>
                  <a:schemeClr val="dk1"/>
                </a:solidFill>
                <a:latin typeface="Calibri"/>
              </a:rPr>
              <a:t>Personnage 2</a:t>
            </a:r>
            <a:r>
              <a:rPr lang="fr-FR" sz="1200" b="0" strike="noStrike" spc="-1">
                <a:solidFill>
                  <a:schemeClr val="dk1"/>
                </a:solidFill>
                <a:latin typeface="Calibri"/>
              </a:rPr>
              <a:t> 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ZoneTexte 27"/>
          <p:cNvSpPr/>
          <p:nvPr/>
        </p:nvSpPr>
        <p:spPr>
          <a:xfrm>
            <a:off x="6899040" y="5365440"/>
            <a:ext cx="11383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1" strike="noStrike" spc="-1">
                <a:solidFill>
                  <a:schemeClr val="dk1"/>
                </a:solidFill>
                <a:latin typeface="Calibri"/>
              </a:rPr>
              <a:t>Personnage 1 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ensées 30"/>
          <p:cNvSpPr/>
          <p:nvPr/>
        </p:nvSpPr>
        <p:spPr>
          <a:xfrm>
            <a:off x="7075080" y="6157800"/>
            <a:ext cx="1052640" cy="563040"/>
          </a:xfrm>
          <a:prstGeom prst="cloudCallout">
            <a:avLst>
              <a:gd name="adj1" fmla="val -31872"/>
              <a:gd name="adj2" fmla="val -7874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0" strike="noStrike" spc="-1">
                <a:solidFill>
                  <a:schemeClr val="dk1"/>
                </a:solidFill>
                <a:latin typeface="Calibri"/>
              </a:rPr>
              <a:t>Bulle de pensées</a:t>
            </a:r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Flèche courbée vers le haut 31"/>
          <p:cNvSpPr/>
          <p:nvPr/>
        </p:nvSpPr>
        <p:spPr>
          <a:xfrm>
            <a:off x="4436640" y="5231160"/>
            <a:ext cx="1403280" cy="67752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7030A0"/>
              </a:solidFill>
              <a:latin typeface="Calibri"/>
            </a:endParaRPr>
          </a:p>
        </p:txBody>
      </p:sp>
      <p:sp>
        <p:nvSpPr>
          <p:cNvPr id="519" name="ZoneTexte 32"/>
          <p:cNvSpPr/>
          <p:nvPr/>
        </p:nvSpPr>
        <p:spPr>
          <a:xfrm>
            <a:off x="4475520" y="5997240"/>
            <a:ext cx="1403280" cy="63828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i="1" strike="noStrike" spc="-1">
                <a:solidFill>
                  <a:schemeClr val="dk1"/>
                </a:solidFill>
                <a:latin typeface="Calibri"/>
              </a:rPr>
              <a:t>Entre les 2 : structuration de l’affiche 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Rectangle à coins arrondis 33"/>
          <p:cNvSpPr/>
          <p:nvPr/>
        </p:nvSpPr>
        <p:spPr>
          <a:xfrm>
            <a:off x="10785960" y="2702520"/>
            <a:ext cx="1379520" cy="1782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050" b="0" strike="noStrike" spc="-1">
                <a:solidFill>
                  <a:schemeClr val="dk1"/>
                </a:solidFill>
                <a:latin typeface="Wingdings"/>
              </a:rPr>
              <a:t></a:t>
            </a:r>
            <a:r>
              <a:rPr lang="fr-FR" sz="1050" b="0" strike="noStrike" spc="-1">
                <a:solidFill>
                  <a:schemeClr val="dk1"/>
                </a:solidFill>
                <a:latin typeface="Calibri"/>
              </a:rPr>
              <a:t> conserver des éléments essentiels sur la caractérisation des personnages et sur ce qu’elles font et ce qu’elles ressentent + des éléments de lexique </a:t>
            </a:r>
            <a:endParaRPr lang="fr-FR" sz="1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Rectangle à coins arrondis 34"/>
          <p:cNvSpPr/>
          <p:nvPr/>
        </p:nvSpPr>
        <p:spPr>
          <a:xfrm>
            <a:off x="10812240" y="4578480"/>
            <a:ext cx="1379520" cy="68436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050" b="0" strike="noStrike" spc="-1">
                <a:solidFill>
                  <a:schemeClr val="dk1"/>
                </a:solidFill>
                <a:latin typeface="Wingdings"/>
              </a:rPr>
              <a:t></a:t>
            </a:r>
            <a:r>
              <a:rPr lang="fr-FR" sz="1050" b="0" strike="noStrike" spc="-1">
                <a:solidFill>
                  <a:schemeClr val="dk1"/>
                </a:solidFill>
                <a:latin typeface="Calibri"/>
              </a:rPr>
              <a:t> Bulles de pensées pour le matérialiser. </a:t>
            </a:r>
            <a:endParaRPr lang="fr-FR" sz="10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ZoneTexte 35"/>
          <p:cNvSpPr/>
          <p:nvPr/>
        </p:nvSpPr>
        <p:spPr>
          <a:xfrm>
            <a:off x="9918360" y="5614200"/>
            <a:ext cx="1403280" cy="45540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i="1" strike="noStrike" spc="-1">
                <a:solidFill>
                  <a:schemeClr val="dk1"/>
                </a:solidFill>
                <a:latin typeface="Calibri"/>
              </a:rPr>
              <a:t>A la fin : ce que l’on retient de l’histoire. 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3" name="Flèche vers le haut 36"/>
          <p:cNvSpPr/>
          <p:nvPr/>
        </p:nvSpPr>
        <p:spPr>
          <a:xfrm>
            <a:off x="10191600" y="5231160"/>
            <a:ext cx="287280" cy="4111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4" name="ZoneTexte 37"/>
          <p:cNvSpPr/>
          <p:nvPr/>
        </p:nvSpPr>
        <p:spPr>
          <a:xfrm>
            <a:off x="7111080" y="4990320"/>
            <a:ext cx="180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UNE MATRICE ?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ZoneTexte 38"/>
          <p:cNvSpPr/>
          <p:nvPr/>
        </p:nvSpPr>
        <p:spPr>
          <a:xfrm>
            <a:off x="6925320" y="5585760"/>
            <a:ext cx="1116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Calibri"/>
              </a:rPr>
              <a:t>Les éléments essentiels 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6" name="Pensées 40"/>
          <p:cNvSpPr/>
          <p:nvPr/>
        </p:nvSpPr>
        <p:spPr>
          <a:xfrm>
            <a:off x="8350920" y="6180120"/>
            <a:ext cx="1052640" cy="563040"/>
          </a:xfrm>
          <a:prstGeom prst="cloudCallout">
            <a:avLst>
              <a:gd name="adj1" fmla="val -31872"/>
              <a:gd name="adj2" fmla="val -7874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000" b="0" strike="noStrike" spc="-1">
                <a:solidFill>
                  <a:schemeClr val="dk1"/>
                </a:solidFill>
                <a:latin typeface="Calibri"/>
              </a:rPr>
              <a:t>Bulle de pensées</a:t>
            </a:r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ZoneTexte 41"/>
          <p:cNvSpPr/>
          <p:nvPr/>
        </p:nvSpPr>
        <p:spPr>
          <a:xfrm>
            <a:off x="8347680" y="5586120"/>
            <a:ext cx="1116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200" b="0" strike="noStrike" spc="-1">
                <a:solidFill>
                  <a:schemeClr val="dk1"/>
                </a:solidFill>
                <a:latin typeface="Calibri"/>
              </a:rPr>
              <a:t>Les éléments essentiels 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D2A9F4-D1D0-6CDE-D55D-47494CACFB2C}"/>
              </a:ext>
            </a:extLst>
          </p:cNvPr>
          <p:cNvSpPr txBox="1"/>
          <p:nvPr/>
        </p:nvSpPr>
        <p:spPr>
          <a:xfrm>
            <a:off x="9884765" y="6550223"/>
            <a:ext cx="230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Lucie Boué, CPD dans le Gers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385</Words>
  <Application>Microsoft Macintosh PowerPoint</Application>
  <PresentationFormat>Grand écran</PresentationFormat>
  <Paragraphs>44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</cp:revision>
  <dcterms:created xsi:type="dcterms:W3CDTF">2025-01-05T16:48:40Z</dcterms:created>
  <dcterms:modified xsi:type="dcterms:W3CDTF">2025-01-05T16:50:44Z</dcterms:modified>
</cp:coreProperties>
</file>